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56"/>
  </p:notesMasterIdLst>
  <p:handoutMasterIdLst>
    <p:handoutMasterId r:id="rId57"/>
  </p:handoutMasterIdLst>
  <p:sldIdLst>
    <p:sldId id="256" r:id="rId2"/>
    <p:sldId id="257" r:id="rId3"/>
    <p:sldId id="292" r:id="rId4"/>
    <p:sldId id="259" r:id="rId5"/>
    <p:sldId id="297" r:id="rId6"/>
    <p:sldId id="306" r:id="rId7"/>
    <p:sldId id="308" r:id="rId8"/>
    <p:sldId id="325" r:id="rId9"/>
    <p:sldId id="365" r:id="rId10"/>
    <p:sldId id="364" r:id="rId11"/>
    <p:sldId id="366" r:id="rId12"/>
    <p:sldId id="367" r:id="rId13"/>
    <p:sldId id="368" r:id="rId14"/>
    <p:sldId id="313" r:id="rId15"/>
    <p:sldId id="360" r:id="rId16"/>
    <p:sldId id="310" r:id="rId17"/>
    <p:sldId id="330" r:id="rId18"/>
    <p:sldId id="316" r:id="rId19"/>
    <p:sldId id="318" r:id="rId20"/>
    <p:sldId id="320" r:id="rId21"/>
    <p:sldId id="323" r:id="rId22"/>
    <p:sldId id="322" r:id="rId23"/>
    <p:sldId id="331" r:id="rId24"/>
    <p:sldId id="332" r:id="rId25"/>
    <p:sldId id="333" r:id="rId26"/>
    <p:sldId id="335" r:id="rId27"/>
    <p:sldId id="372" r:id="rId28"/>
    <p:sldId id="339" r:id="rId29"/>
    <p:sldId id="341" r:id="rId30"/>
    <p:sldId id="345" r:id="rId31"/>
    <p:sldId id="338" r:id="rId32"/>
    <p:sldId id="346" r:id="rId33"/>
    <p:sldId id="348" r:id="rId34"/>
    <p:sldId id="347" r:id="rId35"/>
    <p:sldId id="336" r:id="rId36"/>
    <p:sldId id="349" r:id="rId37"/>
    <p:sldId id="350" r:id="rId38"/>
    <p:sldId id="370" r:id="rId39"/>
    <p:sldId id="329" r:id="rId40"/>
    <p:sldId id="352" r:id="rId41"/>
    <p:sldId id="353" r:id="rId42"/>
    <p:sldId id="337" r:id="rId43"/>
    <p:sldId id="355" r:id="rId44"/>
    <p:sldId id="358" r:id="rId45"/>
    <p:sldId id="288" r:id="rId46"/>
    <p:sldId id="357" r:id="rId47"/>
    <p:sldId id="267" r:id="rId48"/>
    <p:sldId id="324" r:id="rId49"/>
    <p:sldId id="354" r:id="rId50"/>
    <p:sldId id="351" r:id="rId51"/>
    <p:sldId id="309" r:id="rId52"/>
    <p:sldId id="371" r:id="rId53"/>
    <p:sldId id="359" r:id="rId54"/>
    <p:sldId id="269" r:id="rId55"/>
  </p:sldIdLst>
  <p:sldSz cx="9144000" cy="5143500" type="screen16x9"/>
  <p:notesSz cx="6858000" cy="9144000"/>
  <p:embeddedFontLst>
    <p:embeddedFont>
      <p:font typeface="Cambria Math" panose="02040503050406030204" pitchFamily="18" charset="0"/>
      <p:regular r:id="rId58"/>
    </p:embeddedFont>
    <p:embeddedFont>
      <p:font typeface="Fira Sans Extra Condensed Medium" panose="020B0604020202020204" charset="0"/>
      <p:regular r:id="rId59"/>
      <p:bold r:id="rId60"/>
      <p:italic r:id="rId61"/>
      <p:boldItalic r:id="rId62"/>
    </p:embeddedFont>
    <p:embeddedFont>
      <p:font typeface="Josefin Sans" pitchFamily="2" charset="0"/>
      <p:regular r:id="rId63"/>
      <p:bold r:id="rId64"/>
      <p:italic r:id="rId65"/>
      <p:boldItalic r:id="rId66"/>
    </p:embeddedFont>
    <p:embeddedFont>
      <p:font typeface="Josefin Sans Light" pitchFamily="2" charset="0"/>
      <p:regular r:id="rId67"/>
      <p:bold r:id="rId68"/>
      <p:italic r:id="rId69"/>
      <p:boldItalic r:id="rId70"/>
    </p:embeddedFont>
    <p:embeddedFont>
      <p:font typeface="Josefin Sans SemiBold" pitchFamily="2" charset="0"/>
      <p:regular r:id="rId71"/>
      <p:bold r:id="rId72"/>
      <p:italic r:id="rId73"/>
      <p:boldItalic r:id="rId74"/>
    </p:embeddedFont>
    <p:embeddedFont>
      <p:font typeface="Josefin Slab" pitchFamily="2" charset="0"/>
      <p:regular r:id="rId75"/>
      <p:bold r:id="rId76"/>
      <p:italic r:id="rId77"/>
      <p:boldItalic r:id="rId78"/>
    </p:embeddedFont>
    <p:embeddedFont>
      <p:font typeface="Josefin Slab SemiBold"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Welcome" id="{509957B5-CD44-4785-8308-7D9810825DE9}">
          <p14:sldIdLst>
            <p14:sldId id="256"/>
            <p14:sldId id="257"/>
          </p14:sldIdLst>
        </p14:section>
        <p14:section name="Introduction" id="{A4E16379-6B65-462A-BAC9-227CAF23021B}">
          <p14:sldIdLst>
            <p14:sldId id="292"/>
            <p14:sldId id="259"/>
            <p14:sldId id="297"/>
            <p14:sldId id="306"/>
            <p14:sldId id="308"/>
            <p14:sldId id="325"/>
            <p14:sldId id="365"/>
            <p14:sldId id="364"/>
            <p14:sldId id="366"/>
            <p14:sldId id="367"/>
            <p14:sldId id="368"/>
            <p14:sldId id="313"/>
            <p14:sldId id="360"/>
          </p14:sldIdLst>
        </p14:section>
        <p14:section name="2D img -&gt; 3D kin" id="{FB2AC20F-DF8C-4942-87DC-E9200E1E98CD}">
          <p14:sldIdLst>
            <p14:sldId id="310"/>
            <p14:sldId id="330"/>
            <p14:sldId id="316"/>
            <p14:sldId id="318"/>
            <p14:sldId id="320"/>
            <p14:sldId id="323"/>
            <p14:sldId id="322"/>
            <p14:sldId id="331"/>
            <p14:sldId id="332"/>
            <p14:sldId id="333"/>
          </p14:sldIdLst>
        </p14:section>
        <p14:section name="Robustness" id="{76A5779C-BFFC-4E27-B650-7DCACDA85FD2}">
          <p14:sldIdLst>
            <p14:sldId id="335"/>
            <p14:sldId id="372"/>
            <p14:sldId id="339"/>
            <p14:sldId id="341"/>
            <p14:sldId id="345"/>
          </p14:sldIdLst>
        </p14:section>
        <p14:section name="Accuracy" id="{73E84F05-3768-4741-B4D2-49CA8CBF3643}">
          <p14:sldIdLst>
            <p14:sldId id="338"/>
            <p14:sldId id="346"/>
            <p14:sldId id="348"/>
            <p14:sldId id="347"/>
          </p14:sldIdLst>
        </p14:section>
        <p14:section name="Application" id="{A7D7B71F-B424-4D51-82AC-D9F20631776D}">
          <p14:sldIdLst>
            <p14:sldId id="336"/>
            <p14:sldId id="349"/>
            <p14:sldId id="350"/>
            <p14:sldId id="370"/>
            <p14:sldId id="329"/>
            <p14:sldId id="352"/>
            <p14:sldId id="353"/>
          </p14:sldIdLst>
        </p14:section>
        <p14:section name="Perspectives" id="{BBCAD1EC-C0B8-4353-80F9-18352806E764}">
          <p14:sldIdLst>
            <p14:sldId id="337"/>
            <p14:sldId id="355"/>
            <p14:sldId id="358"/>
          </p14:sldIdLst>
        </p14:section>
        <p14:section name="Conclusion" id="{526E6BC2-6A64-4C03-B4C5-7759CC777069}">
          <p14:sldIdLst>
            <p14:sldId id="288"/>
            <p14:sldId id="357"/>
            <p14:sldId id="267"/>
          </p14:sldIdLst>
        </p14:section>
        <p14:section name="Annexes" id="{BCFFA3C8-D4F0-440F-B03D-5792A54EA7C2}">
          <p14:sldIdLst>
            <p14:sldId id="324"/>
            <p14:sldId id="354"/>
            <p14:sldId id="351"/>
            <p14:sldId id="309"/>
            <p14:sldId id="371"/>
            <p14:sldId id="359"/>
            <p14:sldId id="269"/>
          </p14:sldIdLst>
        </p14:section>
      </p14:sectionLst>
    </p:ext>
    <p:ext uri="{EFAFB233-063F-42B5-8137-9DF3F51BA10A}">
      <p15:sldGuideLst xmlns:p15="http://schemas.microsoft.com/office/powerpoint/2012/main">
        <p15:guide id="1" pos="1701" userDrawn="1">
          <p15:clr>
            <a:srgbClr val="9AA0A6"/>
          </p15:clr>
        </p15:guide>
        <p15:guide id="2" orient="horz" pos="1507"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9614"/>
    <a:srgbClr val="80A311"/>
    <a:srgbClr val="D5DEB8"/>
    <a:srgbClr val="EB29C1"/>
    <a:srgbClr val="FAFAF8"/>
    <a:srgbClr val="63C163"/>
    <a:srgbClr val="9BB734"/>
    <a:srgbClr val="000000"/>
    <a:srgbClr val="CBB1AC"/>
    <a:srgbClr val="58AD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794" autoAdjust="0"/>
  </p:normalViewPr>
  <p:slideViewPr>
    <p:cSldViewPr snapToGrid="0">
      <p:cViewPr>
        <p:scale>
          <a:sx n="127" d="100"/>
          <a:sy n="127" d="100"/>
        </p:scale>
        <p:origin x="173" y="-850"/>
      </p:cViewPr>
      <p:guideLst>
        <p:guide pos="1701"/>
        <p:guide orient="horz" pos="1507"/>
      </p:guideLst>
    </p:cSldViewPr>
  </p:slideViewPr>
  <p:outlineViewPr>
    <p:cViewPr>
      <p:scale>
        <a:sx n="33" d="100"/>
        <a:sy n="33" d="100"/>
      </p:scale>
      <p:origin x="0" y="-7356"/>
    </p:cViewPr>
  </p:outlineViewPr>
  <p:notesTextViewPr>
    <p:cViewPr>
      <p:scale>
        <a:sx n="1" d="1"/>
        <a:sy n="1" d="1"/>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font" Target="fonts/font22.fntdata"/><Relationship Id="rId87"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pagnon" userId="b37502da3fe186f1" providerId="LiveId" clId="{3C6F0B5E-13BE-40CC-9B18-6288E8C76FF0}"/>
    <pc:docChg chg="undo custSel modSld">
      <pc:chgData name="david pagnon" userId="b37502da3fe186f1" providerId="LiveId" clId="{3C6F0B5E-13BE-40CC-9B18-6288E8C76FF0}" dt="2023-03-11T23:00:29.902" v="607" actId="20577"/>
      <pc:docMkLst>
        <pc:docMk/>
      </pc:docMkLst>
      <pc:sldChg chg="modSp mod">
        <pc:chgData name="david pagnon" userId="b37502da3fe186f1" providerId="LiveId" clId="{3C6F0B5E-13BE-40CC-9B18-6288E8C76FF0}" dt="2023-03-11T23:00:29.902" v="607" actId="20577"/>
        <pc:sldMkLst>
          <pc:docMk/>
          <pc:sldMk cId="0" sldId="269"/>
        </pc:sldMkLst>
        <pc:spChg chg="mod">
          <ac:chgData name="david pagnon" userId="b37502da3fe186f1" providerId="LiveId" clId="{3C6F0B5E-13BE-40CC-9B18-6288E8C76FF0}" dt="2023-03-11T23:00:29.902" v="607" actId="20577"/>
          <ac:spMkLst>
            <pc:docMk/>
            <pc:sldMk cId="0" sldId="269"/>
            <ac:spMk id="410" creationId="{00000000-0000-0000-0000-000000000000}"/>
          </ac:spMkLst>
        </pc:spChg>
      </pc:sldChg>
      <pc:sldChg chg="addSp delSp modSp mod delAnim">
        <pc:chgData name="david pagnon" userId="b37502da3fe186f1" providerId="LiveId" clId="{3C6F0B5E-13BE-40CC-9B18-6288E8C76FF0}" dt="2023-03-11T22:47:58.994" v="581" actId="478"/>
        <pc:sldMkLst>
          <pc:docMk/>
          <pc:sldMk cId="3769443056" sldId="325"/>
        </pc:sldMkLst>
        <pc:picChg chg="del">
          <ac:chgData name="david pagnon" userId="b37502da3fe186f1" providerId="LiveId" clId="{3C6F0B5E-13BE-40CC-9B18-6288E8C76FF0}" dt="2023-03-11T21:38:15.787" v="522" actId="478"/>
          <ac:picMkLst>
            <pc:docMk/>
            <pc:sldMk cId="3769443056" sldId="325"/>
            <ac:picMk id="3" creationId="{7C56737A-4681-E692-091E-9E94A948E2C8}"/>
          </ac:picMkLst>
        </pc:picChg>
        <pc:picChg chg="add del">
          <ac:chgData name="david pagnon" userId="b37502da3fe186f1" providerId="LiveId" clId="{3C6F0B5E-13BE-40CC-9B18-6288E8C76FF0}" dt="2023-03-11T21:37:16.290" v="502" actId="478"/>
          <ac:picMkLst>
            <pc:docMk/>
            <pc:sldMk cId="3769443056" sldId="325"/>
            <ac:picMk id="7" creationId="{B217F837-362D-886E-EE9B-74406CC7158F}"/>
          </ac:picMkLst>
        </pc:picChg>
        <pc:picChg chg="add del mod ord">
          <ac:chgData name="david pagnon" userId="b37502da3fe186f1" providerId="LiveId" clId="{3C6F0B5E-13BE-40CC-9B18-6288E8C76FF0}" dt="2023-03-11T21:44:17.382" v="552" actId="478"/>
          <ac:picMkLst>
            <pc:docMk/>
            <pc:sldMk cId="3769443056" sldId="325"/>
            <ac:picMk id="13" creationId="{9190B801-D751-F347-048A-8540536C9745}"/>
          </ac:picMkLst>
        </pc:picChg>
        <pc:picChg chg="add del mod ord">
          <ac:chgData name="david pagnon" userId="b37502da3fe186f1" providerId="LiveId" clId="{3C6F0B5E-13BE-40CC-9B18-6288E8C76FF0}" dt="2023-03-11T22:47:58.994" v="581" actId="478"/>
          <ac:picMkLst>
            <pc:docMk/>
            <pc:sldMk cId="3769443056" sldId="325"/>
            <ac:picMk id="16" creationId="{C4E8E465-D76A-AE4C-2D93-1A4E76E9F73D}"/>
          </ac:picMkLst>
        </pc:picChg>
        <pc:picChg chg="add mod ord">
          <ac:chgData name="david pagnon" userId="b37502da3fe186f1" providerId="LiveId" clId="{3C6F0B5E-13BE-40CC-9B18-6288E8C76FF0}" dt="2023-03-11T22:47:55.790" v="580" actId="167"/>
          <ac:picMkLst>
            <pc:docMk/>
            <pc:sldMk cId="3769443056" sldId="325"/>
            <ac:picMk id="19" creationId="{15F15540-3D01-8BB3-E05B-171A23E8DAE3}"/>
          </ac:picMkLst>
        </pc:picChg>
      </pc:sldChg>
      <pc:sldChg chg="modNotesTx">
        <pc:chgData name="david pagnon" userId="b37502da3fe186f1" providerId="LiveId" clId="{3C6F0B5E-13BE-40CC-9B18-6288E8C76FF0}" dt="2023-03-09T22:01:15.009" v="500" actId="20577"/>
        <pc:sldMkLst>
          <pc:docMk/>
          <pc:sldMk cId="3533905372" sldId="330"/>
        </pc:sldMkLst>
      </pc:sldChg>
      <pc:sldChg chg="modAnim modNotesTx">
        <pc:chgData name="david pagnon" userId="b37502da3fe186f1" providerId="LiveId" clId="{3C6F0B5E-13BE-40CC-9B18-6288E8C76FF0}" dt="2023-03-09T17:13:24.079" v="160" actId="20577"/>
        <pc:sldMkLst>
          <pc:docMk/>
          <pc:sldMk cId="1608582805" sldId="332"/>
        </pc:sldMkLst>
      </pc:sldChg>
      <pc:sldChg chg="modNotesTx">
        <pc:chgData name="david pagnon" userId="b37502da3fe186f1" providerId="LiveId" clId="{3C6F0B5E-13BE-40CC-9B18-6288E8C76FF0}" dt="2023-03-09T17:16:11.358" v="187" actId="20577"/>
        <pc:sldMkLst>
          <pc:docMk/>
          <pc:sldMk cId="993012645" sldId="347"/>
        </pc:sldMkLst>
      </pc:sldChg>
      <pc:sldChg chg="modNotesTx">
        <pc:chgData name="david pagnon" userId="b37502da3fe186f1" providerId="LiveId" clId="{3C6F0B5E-13BE-40CC-9B18-6288E8C76FF0}" dt="2023-03-09T17:17:33.293" v="222" actId="20577"/>
        <pc:sldMkLst>
          <pc:docMk/>
          <pc:sldMk cId="3205272136" sldId="349"/>
        </pc:sldMkLst>
      </pc:sldChg>
      <pc:sldChg chg="modNotesTx">
        <pc:chgData name="david pagnon" userId="b37502da3fe186f1" providerId="LiveId" clId="{3C6F0B5E-13BE-40CC-9B18-6288E8C76FF0}" dt="2023-03-09T17:34:21.016" v="476" actId="20577"/>
        <pc:sldMkLst>
          <pc:docMk/>
          <pc:sldMk cId="2001097634" sldId="357"/>
        </pc:sldMkLst>
      </pc:sldChg>
      <pc:sldChg chg="modNotesTx">
        <pc:chgData name="david pagnon" userId="b37502da3fe186f1" providerId="LiveId" clId="{3C6F0B5E-13BE-40CC-9B18-6288E8C76FF0}" dt="2023-03-09T17:20:25.065" v="282" actId="20577"/>
        <pc:sldMkLst>
          <pc:docMk/>
          <pc:sldMk cId="2909783613" sldId="370"/>
        </pc:sldMkLst>
      </pc:sldChg>
      <pc:sldChg chg="modSp mod">
        <pc:chgData name="david pagnon" userId="b37502da3fe186f1" providerId="LiveId" clId="{3C6F0B5E-13BE-40CC-9B18-6288E8C76FF0}" dt="2023-03-09T17:35:05.015" v="478" actId="20577"/>
        <pc:sldMkLst>
          <pc:docMk/>
          <pc:sldMk cId="2349923642" sldId="371"/>
        </pc:sldMkLst>
        <pc:spChg chg="mod">
          <ac:chgData name="david pagnon" userId="b37502da3fe186f1" providerId="LiveId" clId="{3C6F0B5E-13BE-40CC-9B18-6288E8C76FF0}" dt="2023-03-09T17:35:05.015" v="478" actId="20577"/>
          <ac:spMkLst>
            <pc:docMk/>
            <pc:sldMk cId="2349923642" sldId="371"/>
            <ac:spMk id="510" creationId="{10A77354-C656-2194-A12E-244CCE0E4685}"/>
          </ac:spMkLst>
        </pc:spChg>
      </pc:sldChg>
      <pc:sldChg chg="modNotesTx">
        <pc:chgData name="david pagnon" userId="b37502da3fe186f1" providerId="LiveId" clId="{3C6F0B5E-13BE-40CC-9B18-6288E8C76FF0}" dt="2023-03-09T17:14:58.754" v="185" actId="20577"/>
        <pc:sldMkLst>
          <pc:docMk/>
          <pc:sldMk cId="2073638715" sldId="37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350A75-C78E-1435-AB0B-77085B201F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8EC9CD9-00B0-0667-81E0-B25DB7127E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F301F0-9CDE-4C5A-AC56-6C06F87AF2BA}" type="datetimeFigureOut">
              <a:rPr lang="en-US" smtClean="0"/>
              <a:t>3/9/2023</a:t>
            </a:fld>
            <a:endParaRPr lang="en-US"/>
          </a:p>
        </p:txBody>
      </p:sp>
      <p:sp>
        <p:nvSpPr>
          <p:cNvPr id="4" name="Footer Placeholder 3">
            <a:extLst>
              <a:ext uri="{FF2B5EF4-FFF2-40B4-BE49-F238E27FC236}">
                <a16:creationId xmlns:a16="http://schemas.microsoft.com/office/drawing/2014/main" id="{FBBE9B07-15C9-3091-A073-0646D30F26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D4413E8-06CD-4EE1-E8DE-DC486B2DE7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F7FE3-62D7-4492-B501-F6D54D2D095D}" type="slidenum">
              <a:rPr lang="en-US" smtClean="0"/>
              <a:t>‹#›</a:t>
            </a:fld>
            <a:endParaRPr lang="en-US"/>
          </a:p>
        </p:txBody>
      </p:sp>
    </p:spTree>
    <p:extLst>
      <p:ext uri="{BB962C8B-B14F-4D97-AF65-F5344CB8AC3E}">
        <p14:creationId xmlns:p14="http://schemas.microsoft.com/office/powerpoint/2010/main" val="3425321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Bonjour à tous, merci d’être présents, et merci en particulier aux membres du jury qui se connectent à des heures indues du Québec, du Japon, ou encore depuis l’Angleterre. Quelques mots sur… Toutes les diapositives en anglais, mais je ferai mon introduction en français, avant de basculer en anglais… avec toutefois un accent français, pour que tout le monde comprenne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Welcome</a:t>
            </a:r>
            <a:r>
              <a:rPr lang="fr-FR" dirty="0"/>
              <a:t> </a:t>
            </a:r>
            <a:r>
              <a:rPr lang="fr-FR" dirty="0" err="1"/>
              <a:t>everyone</a:t>
            </a:r>
            <a:r>
              <a:rPr lang="fr-FR" dirty="0"/>
              <a:t>! Just a short </a:t>
            </a:r>
            <a:r>
              <a:rPr lang="fr-FR" dirty="0" err="1"/>
              <a:t>word</a:t>
            </a:r>
            <a:r>
              <a:rPr lang="fr-FR" dirty="0"/>
              <a:t> about </a:t>
            </a:r>
            <a:r>
              <a:rPr lang="fr-FR" dirty="0" err="1"/>
              <a:t>language</a:t>
            </a:r>
            <a:r>
              <a:rPr lang="fr-FR" dirty="0"/>
              <a:t>: all the slides </a:t>
            </a:r>
            <a:r>
              <a:rPr lang="fr-FR" dirty="0" err="1"/>
              <a:t>will</a:t>
            </a:r>
            <a:r>
              <a:rPr lang="fr-FR" dirty="0"/>
              <a:t> </a:t>
            </a:r>
            <a:r>
              <a:rPr lang="fr-FR" dirty="0" err="1"/>
              <a:t>be</a:t>
            </a:r>
            <a:r>
              <a:rPr lang="fr-FR" dirty="0"/>
              <a:t> in English, but I’ll </a:t>
            </a:r>
            <a:r>
              <a:rPr lang="fr-FR" dirty="0" err="1"/>
              <a:t>speak</a:t>
            </a:r>
            <a:r>
              <a:rPr lang="fr-FR" dirty="0"/>
              <a:t> in French </a:t>
            </a:r>
            <a:r>
              <a:rPr lang="fr-FR" dirty="0" err="1"/>
              <a:t>during</a:t>
            </a:r>
            <a:r>
              <a:rPr lang="fr-FR" dirty="0"/>
              <a:t> the introduction, to </a:t>
            </a:r>
            <a:r>
              <a:rPr lang="fr-FR" dirty="0" err="1"/>
              <a:t>make</a:t>
            </a:r>
            <a:r>
              <a:rPr lang="fr-FR" dirty="0"/>
              <a:t> </a:t>
            </a:r>
            <a:r>
              <a:rPr lang="fr-FR" dirty="0" err="1"/>
              <a:t>it</a:t>
            </a:r>
            <a:r>
              <a:rPr lang="fr-FR" dirty="0"/>
              <a:t> a </a:t>
            </a:r>
            <a:r>
              <a:rPr lang="fr-FR" dirty="0" err="1"/>
              <a:t>little</a:t>
            </a:r>
            <a:r>
              <a:rPr lang="fr-FR" dirty="0"/>
              <a:t> more accessible. </a:t>
            </a:r>
            <a:r>
              <a:rPr lang="fr-FR" dirty="0" err="1"/>
              <a:t>Then</a:t>
            </a:r>
            <a:r>
              <a:rPr lang="fr-FR" dirty="0"/>
              <a:t>, I’ll switch to English – with a French accent.</a:t>
            </a:r>
          </a:p>
          <a:p>
            <a:pPr marL="0" lvl="0" indent="0" algn="l" rtl="0">
              <a:spcBef>
                <a:spcPts val="0"/>
              </a:spcBef>
              <a:spcAft>
                <a:spcPts val="0"/>
              </a:spcAft>
              <a:buNone/>
            </a:pPr>
            <a:r>
              <a:rPr lang="fr-FR" dirty="0"/>
              <a:t>Le titre de ma thèse pourrait se traduire par « Conception et évaluation d’une méthode </a:t>
            </a:r>
            <a:r>
              <a:rPr lang="fr-FR" dirty="0" err="1"/>
              <a:t>biomécaniquement</a:t>
            </a:r>
            <a:r>
              <a:rPr lang="fr-FR" dirty="0"/>
              <a:t> cohérente d’analyse cinématique sans marqueurs du geste sportif ». Ne vous inquiétez pas si ce n’est pas beaucoup plus clair, on va y aller progressivement.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DeepLabCut</a:t>
            </a:r>
            <a:r>
              <a:rPr lang="en-US" dirty="0"/>
              <a:t>: </a:t>
            </a:r>
            <a:r>
              <a:rPr lang="en-US" dirty="0" err="1"/>
              <a:t>vient</a:t>
            </a:r>
            <a:r>
              <a:rPr lang="en-US" dirty="0"/>
              <a:t> avec </a:t>
            </a:r>
            <a:r>
              <a:rPr lang="en-US" dirty="0" err="1"/>
              <a:t>une</a:t>
            </a:r>
            <a:r>
              <a:rPr lang="en-US" dirty="0"/>
              <a:t> interface </a:t>
            </a:r>
            <a:r>
              <a:rPr lang="en-US" dirty="0" err="1"/>
              <a:t>graphique</a:t>
            </a:r>
            <a:r>
              <a:rPr lang="en-US" dirty="0"/>
              <a:t> qui </a:t>
            </a:r>
            <a:r>
              <a:rPr lang="en-US" dirty="0" err="1"/>
              <a:t>permet</a:t>
            </a:r>
            <a:r>
              <a:rPr lang="en-US" dirty="0"/>
              <a:t> de </a:t>
            </a:r>
            <a:r>
              <a:rPr lang="en-US" dirty="0" err="1"/>
              <a:t>choisir</a:t>
            </a:r>
            <a:r>
              <a:rPr lang="en-US" dirty="0"/>
              <a:t> les points à </a:t>
            </a:r>
            <a:r>
              <a:rPr lang="en-US" dirty="0" err="1"/>
              <a:t>détecter</a:t>
            </a:r>
            <a:r>
              <a:rPr lang="en-US" dirty="0"/>
              <a:t>, </a:t>
            </a:r>
            <a:r>
              <a:rPr lang="en-US" dirty="0" err="1"/>
              <a:t>mais</a:t>
            </a:r>
            <a:r>
              <a:rPr lang="en-US" dirty="0"/>
              <a:t> </a:t>
            </a:r>
            <a:r>
              <a:rPr lang="en-US" dirty="0" err="1"/>
              <a:t>aussi</a:t>
            </a:r>
            <a:r>
              <a:rPr lang="en-US" dirty="0"/>
              <a:t> </a:t>
            </a:r>
            <a:r>
              <a:rPr lang="en-US" dirty="0" err="1"/>
              <a:t>tous</a:t>
            </a:r>
            <a:r>
              <a:rPr lang="en-US" dirty="0"/>
              <a:t> les </a:t>
            </a:r>
            <a:r>
              <a:rPr lang="en-US" dirty="0" err="1"/>
              <a:t>paramètres</a:t>
            </a:r>
            <a:r>
              <a:rPr lang="en-US" dirty="0"/>
              <a:t> </a:t>
            </a:r>
            <a:r>
              <a:rPr lang="en-US" dirty="0" err="1"/>
              <a:t>d’entraînement</a:t>
            </a:r>
            <a:r>
              <a:rPr lang="en-US" dirty="0"/>
              <a:t>.</a:t>
            </a:r>
          </a:p>
        </p:txBody>
      </p:sp>
    </p:spTree>
    <p:extLst>
      <p:ext uri="{BB962C8B-B14F-4D97-AF65-F5344CB8AC3E}">
        <p14:creationId xmlns:p14="http://schemas.microsoft.com/office/powerpoint/2010/main" val="66612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Malheureusement</a:t>
            </a:r>
            <a:r>
              <a:rPr lang="en-US" dirty="0"/>
              <a:t>, 2 dimensions ne </a:t>
            </a:r>
            <a:r>
              <a:rPr lang="en-US" dirty="0" err="1"/>
              <a:t>suffisent</a:t>
            </a:r>
            <a:r>
              <a:rPr lang="en-US" dirty="0"/>
              <a:t> pas à </a:t>
            </a:r>
            <a:r>
              <a:rPr lang="en-US" dirty="0" err="1"/>
              <a:t>décrire</a:t>
            </a:r>
            <a:r>
              <a:rPr lang="en-US" dirty="0"/>
              <a:t> la </a:t>
            </a:r>
            <a:r>
              <a:rPr lang="en-US" dirty="0" err="1"/>
              <a:t>plupart</a:t>
            </a:r>
            <a:r>
              <a:rPr lang="en-US" dirty="0"/>
              <a:t> des </a:t>
            </a:r>
            <a:r>
              <a:rPr lang="en-US" dirty="0" err="1"/>
              <a:t>mouvements</a:t>
            </a:r>
            <a:r>
              <a:rPr lang="en-US" dirty="0"/>
              <a:t> </a:t>
            </a:r>
            <a:r>
              <a:rPr lang="en-US" dirty="0" err="1"/>
              <a:t>sportifs</a:t>
            </a:r>
            <a:r>
              <a:rPr lang="en-US" dirty="0"/>
              <a:t>. </a:t>
            </a:r>
            <a:r>
              <a:rPr lang="en-US" dirty="0" err="1"/>
              <a:t>Certaines</a:t>
            </a:r>
            <a:r>
              <a:rPr lang="en-US" dirty="0"/>
              <a:t> </a:t>
            </a:r>
            <a:r>
              <a:rPr lang="en-US" dirty="0" err="1"/>
              <a:t>méthodes</a:t>
            </a:r>
            <a:r>
              <a:rPr lang="en-US" dirty="0"/>
              <a:t> </a:t>
            </a:r>
            <a:r>
              <a:rPr lang="en-US" dirty="0" err="1"/>
              <a:t>abordent</a:t>
            </a:r>
            <a:r>
              <a:rPr lang="en-US" dirty="0"/>
              <a:t> </a:t>
            </a:r>
            <a:r>
              <a:rPr lang="en-US" dirty="0" err="1"/>
              <a:t>cette</a:t>
            </a:r>
            <a:r>
              <a:rPr lang="en-US" dirty="0"/>
              <a:t> </a:t>
            </a:r>
            <a:r>
              <a:rPr lang="en-US" dirty="0" err="1"/>
              <a:t>tâche</a:t>
            </a:r>
            <a:r>
              <a:rPr lang="en-US" dirty="0"/>
              <a:t> avec </a:t>
            </a:r>
            <a:r>
              <a:rPr lang="en-US" dirty="0" err="1"/>
              <a:t>une</a:t>
            </a:r>
            <a:r>
              <a:rPr lang="en-US" dirty="0"/>
              <a:t> </a:t>
            </a:r>
            <a:r>
              <a:rPr lang="en-US" dirty="0" err="1"/>
              <a:t>seule</a:t>
            </a:r>
            <a:r>
              <a:rPr lang="en-US" dirty="0"/>
              <a:t> camera.</a:t>
            </a:r>
          </a:p>
          <a:p>
            <a:pPr marL="0" lvl="0" indent="0" algn="l" rtl="0">
              <a:spcBef>
                <a:spcPts val="0"/>
              </a:spcBef>
              <a:spcAft>
                <a:spcPts val="0"/>
              </a:spcAft>
              <a:buNone/>
            </a:pPr>
            <a:r>
              <a:rPr lang="en-US" dirty="0"/>
              <a:t>- </a:t>
            </a:r>
            <a:r>
              <a:rPr lang="en-US" dirty="0" err="1"/>
              <a:t>c’est</a:t>
            </a:r>
            <a:r>
              <a:rPr lang="en-US" dirty="0"/>
              <a:t> le </a:t>
            </a:r>
            <a:r>
              <a:rPr lang="en-US" dirty="0" err="1"/>
              <a:t>cas</a:t>
            </a:r>
            <a:r>
              <a:rPr lang="en-US" dirty="0"/>
              <a:t> de… supposition, qui </a:t>
            </a:r>
            <a:r>
              <a:rPr lang="en-US" dirty="0" err="1"/>
              <a:t>donne</a:t>
            </a:r>
            <a:r>
              <a:rPr lang="en-US" dirty="0"/>
              <a:t> </a:t>
            </a:r>
            <a:r>
              <a:rPr lang="en-US" dirty="0" err="1"/>
              <a:t>une</a:t>
            </a:r>
            <a:r>
              <a:rPr lang="en-US" dirty="0"/>
              <a:t> </a:t>
            </a:r>
            <a:r>
              <a:rPr lang="en-US" dirty="0" err="1"/>
              <a:t>réponse</a:t>
            </a:r>
            <a:r>
              <a:rPr lang="en-US" dirty="0"/>
              <a:t> probable </a:t>
            </a:r>
            <a:r>
              <a:rPr lang="en-US" dirty="0" err="1"/>
              <a:t>mais</a:t>
            </a:r>
            <a:r>
              <a:rPr lang="en-US" dirty="0"/>
              <a:t> pas </a:t>
            </a:r>
            <a:r>
              <a:rPr lang="en-US" dirty="0" err="1"/>
              <a:t>forcément</a:t>
            </a:r>
            <a:r>
              <a:rPr lang="en-US" dirty="0"/>
              <a:t> </a:t>
            </a:r>
            <a:r>
              <a:rPr lang="en-US" dirty="0" err="1"/>
              <a:t>exacte</a:t>
            </a:r>
            <a:r>
              <a:rPr lang="en-US" dirty="0"/>
              <a:t>, surtout </a:t>
            </a:r>
            <a:r>
              <a:rPr lang="en-US" dirty="0" err="1"/>
              <a:t>en</a:t>
            </a:r>
            <a:r>
              <a:rPr lang="en-US" dirty="0"/>
              <a:t> </a:t>
            </a:r>
            <a:r>
              <a:rPr lang="en-US" dirty="0" err="1"/>
              <a:t>cas</a:t>
            </a:r>
            <a:r>
              <a:rPr lang="en-US" dirty="0"/>
              <a:t> </a:t>
            </a:r>
            <a:r>
              <a:rPr lang="en-US" dirty="0" err="1"/>
              <a:t>d’occlusions</a:t>
            </a:r>
            <a:r>
              <a:rPr lang="en-US" dirty="0"/>
              <a:t>. </a:t>
            </a:r>
            <a:r>
              <a:rPr lang="en-US" dirty="0" err="1"/>
              <a:t>Quand</a:t>
            </a:r>
            <a:r>
              <a:rPr lang="en-US" dirty="0"/>
              <a:t> exactitude pas consideration majeure</a:t>
            </a:r>
          </a:p>
          <a:p>
            <a:pPr marL="171450" lvl="0" indent="-171450" algn="l" rtl="0">
              <a:spcBef>
                <a:spcPts val="0"/>
              </a:spcBef>
              <a:spcAft>
                <a:spcPts val="0"/>
              </a:spcAft>
              <a:buFontTx/>
              <a:buChar char="-"/>
            </a:pPr>
            <a:r>
              <a:rPr lang="en-US" dirty="0" err="1"/>
              <a:t>Utiliser</a:t>
            </a:r>
            <a:r>
              <a:rPr lang="en-US" dirty="0"/>
              <a:t> un </a:t>
            </a:r>
            <a:r>
              <a:rPr lang="en-US" dirty="0" err="1"/>
              <a:t>regresseur</a:t>
            </a:r>
            <a:r>
              <a:rPr lang="en-US" dirty="0"/>
              <a:t> pour </a:t>
            </a:r>
            <a:r>
              <a:rPr lang="en-US" dirty="0" err="1"/>
              <a:t>calquer</a:t>
            </a:r>
            <a:r>
              <a:rPr lang="en-US" dirty="0"/>
              <a:t> </a:t>
            </a:r>
            <a:r>
              <a:rPr lang="en-US" dirty="0" err="1"/>
              <a:t>une</a:t>
            </a:r>
            <a:r>
              <a:rPr lang="en-US" dirty="0"/>
              <a:t> </a:t>
            </a:r>
            <a:r>
              <a:rPr lang="en-US" dirty="0" err="1"/>
              <a:t>forme</a:t>
            </a:r>
            <a:r>
              <a:rPr lang="en-US" dirty="0"/>
              <a:t> </a:t>
            </a:r>
            <a:r>
              <a:rPr lang="en-US" dirty="0" err="1"/>
              <a:t>corporelle</a:t>
            </a:r>
            <a:r>
              <a:rPr lang="en-US" dirty="0"/>
              <a:t> 3D (SMPL) sur </a:t>
            </a:r>
            <a:r>
              <a:rPr lang="en-US" dirty="0" err="1"/>
              <a:t>une</a:t>
            </a:r>
            <a:r>
              <a:rPr lang="en-US" dirty="0"/>
              <a:t> estimation de pose 2D (OpenPose </a:t>
            </a:r>
            <a:r>
              <a:rPr lang="en-US" dirty="0" err="1"/>
              <a:t>eg</a:t>
            </a:r>
            <a:r>
              <a:rPr lang="en-US" dirty="0"/>
              <a:t>). </a:t>
            </a:r>
          </a:p>
          <a:p>
            <a:pPr marL="0" lvl="0" indent="0" algn="l" rtl="0">
              <a:spcBef>
                <a:spcPts val="0"/>
              </a:spcBef>
              <a:spcAft>
                <a:spcPts val="0"/>
              </a:spcAft>
              <a:buFontTx/>
              <a:buNone/>
            </a:pPr>
            <a:r>
              <a:rPr lang="en-US" dirty="0" err="1"/>
              <a:t>Interessant</a:t>
            </a:r>
            <a:r>
              <a:rPr lang="en-US" dirty="0"/>
              <a:t> pour animation 3D, </a:t>
            </a:r>
            <a:r>
              <a:rPr lang="en-US" dirty="0" err="1"/>
              <a:t>mais</a:t>
            </a:r>
            <a:r>
              <a:rPr lang="en-US" dirty="0"/>
              <a:t> pas </a:t>
            </a:r>
            <a:r>
              <a:rPr lang="en-US" dirty="0" err="1"/>
              <a:t>suffisant</a:t>
            </a:r>
            <a:r>
              <a:rPr lang="en-US" dirty="0"/>
              <a:t> pour biomechanics, </a:t>
            </a:r>
            <a:r>
              <a:rPr lang="en-US" dirty="0" err="1"/>
              <a:t>où</a:t>
            </a:r>
            <a:r>
              <a:rPr lang="en-US" dirty="0"/>
              <a:t> il faut se </a:t>
            </a:r>
            <a:r>
              <a:rPr lang="en-US" dirty="0" err="1"/>
              <a:t>résoudre</a:t>
            </a:r>
            <a:r>
              <a:rPr lang="en-US" dirty="0"/>
              <a:t> à devoir </a:t>
            </a:r>
            <a:r>
              <a:rPr lang="en-US" dirty="0" err="1"/>
              <a:t>utiliser</a:t>
            </a:r>
            <a:r>
              <a:rPr lang="en-US" dirty="0"/>
              <a:t> </a:t>
            </a:r>
            <a:r>
              <a:rPr lang="en-US" dirty="0" err="1"/>
              <a:t>plusieurs</a:t>
            </a:r>
            <a:r>
              <a:rPr lang="en-US" dirty="0"/>
              <a:t> points de </a:t>
            </a:r>
            <a:r>
              <a:rPr lang="en-US" dirty="0" err="1"/>
              <a:t>vue</a:t>
            </a:r>
            <a:endParaRPr lang="en-US" dirty="0"/>
          </a:p>
        </p:txBody>
      </p:sp>
    </p:spTree>
    <p:extLst>
      <p:ext uri="{BB962C8B-B14F-4D97-AF65-F5344CB8AC3E}">
        <p14:creationId xmlns:p14="http://schemas.microsoft.com/office/powerpoint/2010/main" val="632725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Intégration blender</a:t>
            </a:r>
          </a:p>
          <a:p>
            <a:pPr marL="0" lvl="0" indent="0" algn="l" rtl="0">
              <a:spcBef>
                <a:spcPts val="0"/>
              </a:spcBef>
              <a:spcAft>
                <a:spcPts val="0"/>
              </a:spcAft>
              <a:buNone/>
            </a:pPr>
            <a:r>
              <a:rPr lang="fr-FR" dirty="0"/>
              <a:t>Une fois qu’on a triangulé ces points, on n’est toujours pas prêts à faire de la </a:t>
            </a:r>
            <a:r>
              <a:rPr lang="fr-FR" dirty="0" err="1"/>
              <a:t>mocap</a:t>
            </a:r>
            <a:r>
              <a:rPr lang="fr-FR" dirty="0"/>
              <a:t>. </a:t>
            </a:r>
            <a:endParaRPr lang="en-US" dirty="0"/>
          </a:p>
        </p:txBody>
      </p:sp>
    </p:spTree>
    <p:extLst>
      <p:ext uri="{BB962C8B-B14F-4D97-AF65-F5344CB8AC3E}">
        <p14:creationId xmlns:p14="http://schemas.microsoft.com/office/powerpoint/2010/main" val="3688475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 effet, le squelette est une chaîne </a:t>
            </a:r>
            <a:r>
              <a:rPr lang="fr-FR" dirty="0" err="1"/>
              <a:t>polyarticulée</a:t>
            </a:r>
            <a:r>
              <a:rPr lang="fr-FR" dirty="0"/>
              <a:t> complexe, avec des contraintes articulaires. </a:t>
            </a:r>
            <a:r>
              <a:rPr lang="en-US" dirty="0"/>
              <a:t>Je </a:t>
            </a:r>
            <a:r>
              <a:rPr lang="en-US" dirty="0" err="1"/>
              <a:t>détaillerai</a:t>
            </a:r>
            <a:r>
              <a:rPr lang="en-US" dirty="0"/>
              <a:t> plus tard </a:t>
            </a:r>
            <a:r>
              <a:rPr lang="en-US" dirty="0" err="1"/>
              <a:t>ces</a:t>
            </a:r>
            <a:r>
              <a:rPr lang="en-US" dirty="0"/>
              <a:t> </a:t>
            </a:r>
            <a:r>
              <a:rPr lang="en-US" dirty="0" err="1"/>
              <a:t>contraintes</a:t>
            </a:r>
            <a:r>
              <a:rPr lang="en-US" dirty="0"/>
              <a:t>, </a:t>
            </a:r>
            <a:r>
              <a:rPr lang="en-US" dirty="0" err="1"/>
              <a:t>mais</a:t>
            </a:r>
            <a:r>
              <a:rPr lang="en-US" dirty="0"/>
              <a:t> </a:t>
            </a:r>
            <a:r>
              <a:rPr lang="en-US" dirty="0" err="1"/>
              <a:t>globalement</a:t>
            </a:r>
            <a:r>
              <a:rPr lang="en-US" dirty="0"/>
              <a:t> un </a:t>
            </a:r>
            <a:r>
              <a:rPr lang="en-US" dirty="0" err="1"/>
              <a:t>seul</a:t>
            </a:r>
            <a:r>
              <a:rPr lang="en-US" dirty="0"/>
              <a:t> point par articulation </a:t>
            </a:r>
            <a:r>
              <a:rPr lang="en-US" dirty="0" err="1"/>
              <a:t>permet</a:t>
            </a:r>
            <a:r>
              <a:rPr lang="en-US" dirty="0"/>
              <a:t> </a:t>
            </a:r>
            <a:r>
              <a:rPr lang="en-US" dirty="0" err="1"/>
              <a:t>seulement</a:t>
            </a:r>
            <a:r>
              <a:rPr lang="en-US" dirty="0"/>
              <a:t> de determiner des angles de flexion/extension, </a:t>
            </a:r>
            <a:r>
              <a:rPr lang="en-US" dirty="0" err="1"/>
              <a:t>alors</a:t>
            </a:r>
            <a:r>
              <a:rPr lang="en-US" dirty="0"/>
              <a:t> </a:t>
            </a:r>
            <a:r>
              <a:rPr lang="en-US" dirty="0" err="1"/>
              <a:t>qu’on</a:t>
            </a:r>
            <a:r>
              <a:rPr lang="en-US" dirty="0"/>
              <a:t> </a:t>
            </a:r>
            <a:r>
              <a:rPr lang="en-US" dirty="0" err="1"/>
              <a:t>voudrait</a:t>
            </a:r>
            <a:r>
              <a:rPr lang="en-US" dirty="0"/>
              <a:t> </a:t>
            </a:r>
            <a:r>
              <a:rPr lang="en-US" dirty="0" err="1"/>
              <a:t>pouvoir</a:t>
            </a:r>
            <a:r>
              <a:rPr lang="en-US" dirty="0"/>
              <a:t> </a:t>
            </a:r>
            <a:r>
              <a:rPr lang="en-US" dirty="0" err="1"/>
              <a:t>étudier</a:t>
            </a:r>
            <a:r>
              <a:rPr lang="en-US" dirty="0"/>
              <a:t> </a:t>
            </a:r>
            <a:r>
              <a:rPr lang="en-US" dirty="0" err="1"/>
              <a:t>également</a:t>
            </a:r>
            <a:r>
              <a:rPr lang="en-US" dirty="0"/>
              <a:t> </a:t>
            </a:r>
            <a:r>
              <a:rPr lang="en-US" dirty="0" err="1"/>
              <a:t>l’abduction</a:t>
            </a:r>
            <a:r>
              <a:rPr lang="en-US" dirty="0"/>
              <a:t>/adduction, </a:t>
            </a:r>
            <a:r>
              <a:rPr lang="en-US" dirty="0" err="1"/>
              <a:t>ainsi</a:t>
            </a:r>
            <a:r>
              <a:rPr lang="en-US" dirty="0"/>
              <a:t> que la rotation interne/</a:t>
            </a:r>
            <a:r>
              <a:rPr lang="en-US" dirty="0" err="1"/>
              <a:t>externe</a:t>
            </a:r>
            <a:r>
              <a:rPr lang="en-US" dirty="0"/>
              <a:t>.</a:t>
            </a:r>
          </a:p>
          <a:p>
            <a:pPr marL="0" lvl="0" indent="0" algn="l" rtl="0">
              <a:spcBef>
                <a:spcPts val="0"/>
              </a:spcBef>
              <a:spcAft>
                <a:spcPts val="0"/>
              </a:spcAft>
              <a:buNone/>
            </a:pPr>
            <a:r>
              <a:rPr lang="en-US" dirty="0"/>
              <a:t>Dans </a:t>
            </a:r>
            <a:r>
              <a:rPr lang="en-US" dirty="0" err="1"/>
              <a:t>l’ordre</a:t>
            </a:r>
            <a:r>
              <a:rPr lang="en-US" dirty="0"/>
              <a:t> de publication.</a:t>
            </a:r>
          </a:p>
          <a:p>
            <a:pPr marL="171450" lvl="0" indent="-171450" algn="l" rtl="0">
              <a:spcBef>
                <a:spcPts val="0"/>
              </a:spcBef>
              <a:spcAft>
                <a:spcPts val="0"/>
              </a:spcAft>
              <a:buFontTx/>
              <a:buChar char="-"/>
            </a:pPr>
            <a:r>
              <a:rPr lang="en-US" dirty="0"/>
              <a:t>Premiers à </a:t>
            </a:r>
            <a:r>
              <a:rPr lang="en-US" dirty="0" err="1"/>
              <a:t>sentir</a:t>
            </a:r>
            <a:r>
              <a:rPr lang="en-US" dirty="0"/>
              <a:t> </a:t>
            </a:r>
            <a:r>
              <a:rPr lang="en-US" dirty="0" err="1"/>
              <a:t>l’opportunité</a:t>
            </a:r>
            <a:r>
              <a:rPr lang="en-US" dirty="0"/>
              <a:t>. Parmi </a:t>
            </a:r>
            <a:r>
              <a:rPr lang="en-US" dirty="0" err="1"/>
              <a:t>outils</a:t>
            </a:r>
            <a:r>
              <a:rPr lang="en-US" dirty="0"/>
              <a:t> </a:t>
            </a:r>
            <a:r>
              <a:rPr lang="en-US" dirty="0" err="1"/>
              <a:t>présentés</a:t>
            </a:r>
            <a:r>
              <a:rPr lang="en-US" dirty="0"/>
              <a:t>, </a:t>
            </a:r>
            <a:r>
              <a:rPr lang="en-US" dirty="0" err="1"/>
              <a:t>c’est</a:t>
            </a:r>
            <a:r>
              <a:rPr lang="en-US" dirty="0"/>
              <a:t> </a:t>
            </a:r>
            <a:r>
              <a:rPr lang="en-US" dirty="0" err="1"/>
              <a:t>d’ailleurs</a:t>
            </a:r>
            <a:r>
              <a:rPr lang="en-US" dirty="0"/>
              <a:t> le </a:t>
            </a:r>
            <a:r>
              <a:rPr lang="en-US" dirty="0" err="1"/>
              <a:t>seul</a:t>
            </a:r>
            <a:r>
              <a:rPr lang="en-US" dirty="0"/>
              <a:t> </a:t>
            </a:r>
            <a:r>
              <a:rPr lang="en-US" dirty="0" err="1"/>
              <a:t>outil</a:t>
            </a:r>
            <a:r>
              <a:rPr lang="en-US" dirty="0"/>
              <a:t> non open-source, </a:t>
            </a:r>
            <a:r>
              <a:rPr lang="en-US" dirty="0" err="1"/>
              <a:t>ce</a:t>
            </a:r>
            <a:r>
              <a:rPr lang="en-US" dirty="0"/>
              <a:t> qui </a:t>
            </a:r>
            <a:r>
              <a:rPr lang="en-US" dirty="0" err="1"/>
              <a:t>témoigne</a:t>
            </a:r>
            <a:r>
              <a:rPr lang="en-US" dirty="0"/>
              <a:t> </a:t>
            </a:r>
            <a:r>
              <a:rPr lang="en-US" dirty="0" err="1"/>
              <a:t>d’une</a:t>
            </a:r>
            <a:r>
              <a:rPr lang="en-US" dirty="0"/>
              <a:t> </a:t>
            </a:r>
            <a:r>
              <a:rPr lang="en-US" dirty="0" err="1"/>
              <a:t>ouverture</a:t>
            </a:r>
            <a:r>
              <a:rPr lang="en-US" dirty="0"/>
              <a:t> </a:t>
            </a:r>
            <a:r>
              <a:rPr lang="en-US" dirty="0" err="1"/>
              <a:t>intéressante</a:t>
            </a:r>
            <a:r>
              <a:rPr lang="en-US" dirty="0"/>
              <a:t> dans le </a:t>
            </a:r>
            <a:r>
              <a:rPr lang="en-US" dirty="0" err="1"/>
              <a:t>domaine</a:t>
            </a:r>
            <a:r>
              <a:rPr lang="en-US" dirty="0"/>
              <a:t> de la recherche</a:t>
            </a:r>
          </a:p>
          <a:p>
            <a:pPr marL="171450" lvl="0" indent="-171450" algn="l" rtl="0">
              <a:spcBef>
                <a:spcPts val="0"/>
              </a:spcBef>
              <a:spcAft>
                <a:spcPts val="0"/>
              </a:spcAft>
              <a:buFontTx/>
              <a:buChar char="-"/>
            </a:pPr>
            <a:r>
              <a:rPr lang="en-US" dirty="0"/>
              <a:t>P2S: On </a:t>
            </a:r>
            <a:r>
              <a:rPr lang="en-US" dirty="0" err="1"/>
              <a:t>détaillera</a:t>
            </a:r>
            <a:r>
              <a:rPr lang="en-US" dirty="0"/>
              <a:t> plus tard </a:t>
            </a:r>
            <a:r>
              <a:rPr lang="en-US" dirty="0" err="1"/>
              <a:t>ses</a:t>
            </a:r>
            <a:r>
              <a:rPr lang="en-US" dirty="0"/>
              <a:t> </a:t>
            </a:r>
            <a:r>
              <a:rPr lang="en-US" dirty="0" err="1"/>
              <a:t>limites</a:t>
            </a:r>
            <a:r>
              <a:rPr lang="en-US" dirty="0"/>
              <a:t>.</a:t>
            </a:r>
          </a:p>
          <a:p>
            <a:pPr marL="171450" lvl="0" indent="-171450" algn="l" rtl="0">
              <a:spcBef>
                <a:spcPts val="0"/>
              </a:spcBef>
              <a:spcAft>
                <a:spcPts val="0"/>
              </a:spcAft>
              <a:buFontTx/>
              <a:buChar char="-"/>
            </a:pPr>
            <a:r>
              <a:rPr lang="en-US" dirty="0" err="1"/>
              <a:t>OpenCap</a:t>
            </a:r>
            <a:r>
              <a:rPr lang="en-US" dirty="0"/>
              <a:t> : </a:t>
            </a:r>
            <a:r>
              <a:rPr lang="en-US" dirty="0" err="1"/>
              <a:t>Réseau</a:t>
            </a:r>
            <a:r>
              <a:rPr lang="en-US" dirty="0"/>
              <a:t> de neurons qui </a:t>
            </a:r>
            <a:r>
              <a:rPr lang="en-US" dirty="0" err="1"/>
              <a:t>estime</a:t>
            </a:r>
            <a:r>
              <a:rPr lang="en-US" dirty="0"/>
              <a:t> les positions de 43 </a:t>
            </a:r>
            <a:r>
              <a:rPr lang="en-US" dirty="0" err="1"/>
              <a:t>marqueurs</a:t>
            </a:r>
            <a:r>
              <a:rPr lang="en-US" dirty="0"/>
              <a:t> à </a:t>
            </a:r>
            <a:r>
              <a:rPr lang="en-US" dirty="0" err="1"/>
              <a:t>partir</a:t>
            </a:r>
            <a:r>
              <a:rPr lang="en-US" dirty="0"/>
              <a:t> de keypoints </a:t>
            </a:r>
            <a:r>
              <a:rPr lang="en-US" dirty="0" err="1"/>
              <a:t>triangulés</a:t>
            </a:r>
            <a:r>
              <a:rPr lang="en-US" dirty="0"/>
              <a:t>… Ensuite, </a:t>
            </a:r>
            <a:r>
              <a:rPr lang="en-US" dirty="0" err="1"/>
              <a:t>l’analyse</a:t>
            </a:r>
            <a:r>
              <a:rPr lang="en-US" dirty="0"/>
              <a:t> se fait </a:t>
            </a:r>
            <a:r>
              <a:rPr lang="en-US" dirty="0" err="1"/>
              <a:t>exactement</a:t>
            </a:r>
            <a:r>
              <a:rPr lang="en-US" dirty="0"/>
              <a:t> de la </a:t>
            </a:r>
            <a:r>
              <a:rPr lang="en-US" dirty="0" err="1"/>
              <a:t>même</a:t>
            </a:r>
            <a:r>
              <a:rPr lang="en-US" dirty="0"/>
              <a:t> manière </a:t>
            </a:r>
            <a:r>
              <a:rPr lang="en-US" dirty="0" err="1"/>
              <a:t>qu’avec</a:t>
            </a:r>
            <a:r>
              <a:rPr lang="en-US" dirty="0"/>
              <a:t> des </a:t>
            </a:r>
            <a:r>
              <a:rPr lang="en-US" dirty="0" err="1"/>
              <a:t>marqueurs</a:t>
            </a:r>
            <a:r>
              <a:rPr lang="en-US" dirty="0"/>
              <a:t>. </a:t>
            </a:r>
            <a:r>
              <a:rPr lang="en-US" dirty="0" err="1"/>
              <a:t>Satisfait</a:t>
            </a:r>
            <a:r>
              <a:rPr lang="en-US" dirty="0"/>
              <a:t> pas exigences </a:t>
            </a:r>
            <a:r>
              <a:rPr lang="en-US" dirty="0" err="1"/>
              <a:t>européennes</a:t>
            </a:r>
            <a:r>
              <a:rPr lang="en-US" dirty="0"/>
              <a:t> de </a:t>
            </a:r>
            <a:r>
              <a:rPr lang="en-US" dirty="0" err="1"/>
              <a:t>souveraineté</a:t>
            </a:r>
            <a:r>
              <a:rPr lang="en-US" dirty="0"/>
              <a:t> des </a:t>
            </a:r>
            <a:r>
              <a:rPr lang="en-US" dirty="0" err="1"/>
              <a:t>données</a:t>
            </a:r>
            <a:endParaRPr lang="en-US" dirty="0"/>
          </a:p>
        </p:txBody>
      </p:sp>
    </p:spTree>
    <p:extLst>
      <p:ext uri="{BB962C8B-B14F-4D97-AF65-F5344CB8AC3E}">
        <p14:creationId xmlns:p14="http://schemas.microsoft.com/office/powerpoint/2010/main" val="366947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2 des outils les plus reconnus par leurs communautés respectives, tous les deux open-source par ailleurs: OpenPose + </a:t>
            </a:r>
            <a:r>
              <a:rPr lang="fr-FR" dirty="0" err="1"/>
              <a:t>OpenSim</a:t>
            </a:r>
            <a:endParaRPr lang="fr-FR" dirty="0"/>
          </a:p>
          <a:p>
            <a:pPr marL="0" lvl="0" indent="0" algn="l" rtl="0">
              <a:spcBef>
                <a:spcPts val="0"/>
              </a:spcBef>
              <a:spcAft>
                <a:spcPts val="0"/>
              </a:spcAft>
              <a:buNone/>
            </a:pPr>
            <a:r>
              <a:rPr lang="fr-FR" dirty="0"/>
              <a:t>Développer et évaluer Pose2Sim, qui impliquera plusieurs domaines de recherche (</a:t>
            </a:r>
            <a:r>
              <a:rPr lang="fr-FR" dirty="0" err="1"/>
              <a:t>deep</a:t>
            </a:r>
            <a:r>
              <a:rPr lang="fr-FR" dirty="0"/>
              <a:t> </a:t>
            </a:r>
            <a:r>
              <a:rPr lang="fr-FR" dirty="0" err="1"/>
              <a:t>learning</a:t>
            </a:r>
            <a:r>
              <a:rPr lang="fr-FR" dirty="0"/>
              <a:t>, computer vision, </a:t>
            </a:r>
            <a:r>
              <a:rPr lang="fr-FR" dirty="0" err="1"/>
              <a:t>biomechanics</a:t>
            </a:r>
            <a:r>
              <a:rPr lang="fr-FR"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4330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Mis en parallèle avec les caractéristiques de performances d’un système de </a:t>
            </a:r>
            <a:r>
              <a:rPr lang="fr-FR" dirty="0" err="1"/>
              <a:t>MoCap</a:t>
            </a:r>
            <a:r>
              <a:rPr lang="fr-FR" dirty="0"/>
              <a:t> telles que décrites par </a:t>
            </a:r>
            <a:r>
              <a:rPr lang="fr-FR" dirty="0" err="1"/>
              <a:t>Moeslund</a:t>
            </a:r>
            <a:r>
              <a:rPr lang="fr-FR" dirty="0"/>
              <a:t> and Granum</a:t>
            </a:r>
          </a:p>
          <a:p>
            <a:pPr marL="0" lvl="0" indent="0" algn="l" rtl="0">
              <a:spcBef>
                <a:spcPts val="0"/>
              </a:spcBef>
              <a:spcAft>
                <a:spcPts val="0"/>
              </a:spcAft>
              <a:buNone/>
            </a:pPr>
            <a:r>
              <a:rPr lang="fr-FR" dirty="0"/>
              <a:t>Mettre sa robustesse à l’épreuve, vérifier son exactitude, tester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Et c’est à peu près le plan pour la suite de la présentation, où je vais basculer en anglais.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65343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This </a:t>
            </a:r>
            <a:r>
              <a:rPr lang="fr-FR" dirty="0" err="1"/>
              <a:t>is</a:t>
            </a:r>
            <a:r>
              <a:rPr lang="fr-FR" dirty="0"/>
              <a:t> </a:t>
            </a:r>
            <a:r>
              <a:rPr lang="fr-FR" dirty="0" err="1"/>
              <a:t>where</a:t>
            </a:r>
            <a:r>
              <a:rPr lang="fr-FR" dirty="0"/>
              <a:t> I’m </a:t>
            </a:r>
            <a:r>
              <a:rPr lang="fr-FR" dirty="0" err="1"/>
              <a:t>going</a:t>
            </a:r>
            <a:r>
              <a:rPr lang="fr-FR" dirty="0"/>
              <a:t> to </a:t>
            </a:r>
            <a:r>
              <a:rPr lang="fr-FR" dirty="0" err="1"/>
              <a:t>delve</a:t>
            </a:r>
            <a:r>
              <a:rPr lang="fr-FR" dirty="0"/>
              <a:t> </a:t>
            </a:r>
            <a:r>
              <a:rPr lang="fr-FR" dirty="0" err="1"/>
              <a:t>into</a:t>
            </a:r>
            <a:r>
              <a:rPr lang="fr-FR" dirty="0"/>
              <a:t> the </a:t>
            </a:r>
            <a:r>
              <a:rPr lang="fr-FR" dirty="0" err="1"/>
              <a:t>details</a:t>
            </a:r>
            <a:r>
              <a:rPr lang="fr-FR" dirty="0"/>
              <a:t>, in English.</a:t>
            </a:r>
          </a:p>
          <a:p>
            <a:pPr marL="0" lvl="0" indent="0" algn="l" rtl="0">
              <a:spcBef>
                <a:spcPts val="0"/>
              </a:spcBef>
              <a:spcAft>
                <a:spcPts val="0"/>
              </a:spcAft>
              <a:buNone/>
            </a:pPr>
            <a:r>
              <a:rPr lang="fr-FR" dirty="0"/>
              <a:t>The question </a:t>
            </a:r>
            <a:r>
              <a:rPr lang="fr-FR" dirty="0" err="1"/>
              <a:t>is</a:t>
            </a:r>
            <a:r>
              <a:rPr lang="fr-FR" dirty="0"/>
              <a:t> </a:t>
            </a:r>
            <a:r>
              <a:rPr lang="fr-FR" dirty="0" err="1"/>
              <a:t>now</a:t>
            </a:r>
            <a:r>
              <a:rPr lang="fr-FR" dirty="0"/>
              <a:t>: How can </a:t>
            </a:r>
            <a:r>
              <a:rPr lang="fr-FR" dirty="0" err="1"/>
              <a:t>we</a:t>
            </a:r>
            <a:r>
              <a:rPr lang="fr-FR" dirty="0"/>
              <a:t> manage to use simple vidéos, and </a:t>
            </a:r>
            <a:r>
              <a:rPr lang="fr-FR" dirty="0" err="1"/>
              <a:t>obtain</a:t>
            </a:r>
            <a:r>
              <a:rPr lang="fr-FR" dirty="0"/>
              <a:t> </a:t>
            </a:r>
            <a:r>
              <a:rPr lang="fr-FR" dirty="0" err="1"/>
              <a:t>precise</a:t>
            </a:r>
            <a:r>
              <a:rPr lang="fr-FR" dirty="0"/>
              <a:t> joint angles? I </a:t>
            </a:r>
            <a:r>
              <a:rPr lang="fr-FR" dirty="0" err="1"/>
              <a:t>will</a:t>
            </a:r>
            <a:r>
              <a:rPr lang="fr-FR" dirty="0"/>
              <a:t> </a:t>
            </a:r>
            <a:r>
              <a:rPr lang="fr-FR" dirty="0" err="1"/>
              <a:t>also</a:t>
            </a:r>
            <a:r>
              <a:rPr lang="fr-FR" dirty="0"/>
              <a:t> </a:t>
            </a:r>
            <a:r>
              <a:rPr lang="fr-FR" dirty="0" err="1"/>
              <a:t>give</a:t>
            </a:r>
            <a:r>
              <a:rPr lang="fr-FR" dirty="0"/>
              <a:t> more </a:t>
            </a:r>
            <a:r>
              <a:rPr lang="fr-FR" dirty="0" err="1"/>
              <a:t>details</a:t>
            </a:r>
            <a:r>
              <a:rPr lang="fr-FR" dirty="0"/>
              <a:t> about the </a:t>
            </a:r>
            <a:r>
              <a:rPr lang="fr-FR" dirty="0" err="1"/>
              <a:t>development</a:t>
            </a:r>
            <a:r>
              <a:rPr lang="fr-FR" dirty="0"/>
              <a:t> of the markerless solution I </a:t>
            </a:r>
            <a:r>
              <a:rPr lang="fr-FR" dirty="0" err="1"/>
              <a:t>released</a:t>
            </a:r>
            <a:endParaRPr dirty="0"/>
          </a:p>
        </p:txBody>
      </p:sp>
    </p:spTree>
    <p:extLst>
      <p:ext uri="{BB962C8B-B14F-4D97-AF65-F5344CB8AC3E}">
        <p14:creationId xmlns:p14="http://schemas.microsoft.com/office/powerpoint/2010/main" val="2033459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First of all, how </a:t>
            </a:r>
            <a:r>
              <a:rPr lang="fr-FR" dirty="0" err="1"/>
              <a:t>does</a:t>
            </a:r>
            <a:r>
              <a:rPr lang="fr-FR" dirty="0"/>
              <a:t> </a:t>
            </a:r>
            <a:r>
              <a:rPr lang="fr-FR" dirty="0" err="1"/>
              <a:t>classic</a:t>
            </a:r>
            <a:r>
              <a:rPr lang="fr-FR" dirty="0"/>
              <a:t> marker-</a:t>
            </a:r>
            <a:r>
              <a:rPr lang="fr-FR" dirty="0" err="1"/>
              <a:t>based</a:t>
            </a:r>
            <a:r>
              <a:rPr lang="fr-FR" dirty="0"/>
              <a:t> </a:t>
            </a:r>
            <a:r>
              <a:rPr lang="fr-FR" dirty="0" err="1"/>
              <a:t>kinematics</a:t>
            </a:r>
            <a:r>
              <a:rPr lang="fr-FR" dirty="0"/>
              <a:t> </a:t>
            </a:r>
            <a:r>
              <a:rPr lang="fr-FR" dirty="0" err="1"/>
              <a:t>work</a:t>
            </a:r>
            <a:r>
              <a:rPr lang="fr-FR" dirty="0"/>
              <a:t>?</a:t>
            </a:r>
          </a:p>
          <a:p>
            <a:pPr marL="171450" lvl="0" indent="-171450" algn="l" rtl="0">
              <a:spcBef>
                <a:spcPts val="0"/>
              </a:spcBef>
              <a:spcAft>
                <a:spcPts val="0"/>
              </a:spcAft>
              <a:buFontTx/>
              <a:buChar char="-"/>
            </a:pPr>
            <a:r>
              <a:rPr lang="fr-FR" dirty="0"/>
              <a:t>In the first place, one single </a:t>
            </a:r>
            <a:r>
              <a:rPr lang="fr-FR" dirty="0" err="1"/>
              <a:t>trained</a:t>
            </a:r>
            <a:r>
              <a:rPr lang="fr-FR" dirty="0"/>
              <a:t> </a:t>
            </a:r>
            <a:r>
              <a:rPr lang="fr-FR" dirty="0" err="1"/>
              <a:t>operator</a:t>
            </a:r>
            <a:r>
              <a:rPr lang="fr-FR" dirty="0"/>
              <a:t> </a:t>
            </a:r>
            <a:r>
              <a:rPr lang="fr-FR" dirty="0" err="1"/>
              <a:t>puts</a:t>
            </a:r>
            <a:r>
              <a:rPr lang="fr-FR" dirty="0"/>
              <a:t> markers</a:t>
            </a:r>
          </a:p>
          <a:p>
            <a:pPr marL="171450" lvl="0" indent="-171450" algn="l" rtl="0">
              <a:spcBef>
                <a:spcPts val="0"/>
              </a:spcBef>
              <a:spcAft>
                <a:spcPts val="0"/>
              </a:spcAft>
              <a:buFontTx/>
              <a:buChar char="-"/>
            </a:pPr>
            <a:r>
              <a:rPr lang="fr-FR" dirty="0"/>
              <a:t>IR cams (</a:t>
            </a:r>
            <a:r>
              <a:rPr lang="fr-FR" dirty="0" err="1"/>
              <a:t>very</a:t>
            </a:r>
            <a:r>
              <a:rPr lang="fr-FR" dirty="0"/>
              <a:t> </a:t>
            </a:r>
            <a:r>
              <a:rPr lang="fr-FR" dirty="0" err="1"/>
              <a:t>expensive</a:t>
            </a:r>
            <a:r>
              <a:rPr lang="fr-FR" dirty="0"/>
              <a:t>, </a:t>
            </a:r>
            <a:r>
              <a:rPr lang="fr-FR" dirty="0" err="1"/>
              <a:t>difficult</a:t>
            </a:r>
            <a:r>
              <a:rPr lang="fr-FR" dirty="0"/>
              <a:t> in sunlight)</a:t>
            </a:r>
          </a:p>
          <a:p>
            <a:pPr marL="171450" lvl="0" indent="-171450" algn="l" rtl="0">
              <a:spcBef>
                <a:spcPts val="0"/>
              </a:spcBef>
              <a:spcAft>
                <a:spcPts val="0"/>
              </a:spcAft>
              <a:buFontTx/>
              <a:buChar char="-"/>
            </a:pPr>
            <a:r>
              <a:rPr lang="fr-FR" dirty="0" err="1"/>
              <a:t>Calib</a:t>
            </a:r>
            <a:r>
              <a:rPr lang="fr-FR" dirty="0"/>
              <a:t> &amp; synchro: good user-end </a:t>
            </a:r>
            <a:r>
              <a:rPr lang="fr-FR" dirty="0" err="1"/>
              <a:t>tools</a:t>
            </a:r>
            <a:endParaRPr lang="fr-FR" dirty="0"/>
          </a:p>
          <a:p>
            <a:pPr marL="171450" lvl="0" indent="-171450" algn="l" rtl="0">
              <a:spcBef>
                <a:spcPts val="0"/>
              </a:spcBef>
              <a:spcAft>
                <a:spcPts val="0"/>
              </a:spcAft>
              <a:buFontTx/>
              <a:buChar char="-"/>
            </a:pPr>
            <a:r>
              <a:rPr lang="fr-FR" dirty="0"/>
              <a:t>In multi-body </a:t>
            </a:r>
            <a:r>
              <a:rPr lang="fr-FR" dirty="0" err="1"/>
              <a:t>approaches</a:t>
            </a:r>
            <a:r>
              <a:rPr lang="fr-FR" dirty="0"/>
              <a:t>, a model </a:t>
            </a:r>
            <a:r>
              <a:rPr lang="fr-FR" dirty="0" err="1"/>
              <a:t>needs</a:t>
            </a:r>
            <a:r>
              <a:rPr lang="fr-FR" dirty="0"/>
              <a:t> to </a:t>
            </a:r>
            <a:r>
              <a:rPr lang="fr-FR" dirty="0" err="1"/>
              <a:t>be</a:t>
            </a:r>
            <a:r>
              <a:rPr lang="fr-FR" dirty="0"/>
              <a:t> </a:t>
            </a:r>
            <a:r>
              <a:rPr lang="fr-FR" dirty="0" err="1"/>
              <a:t>designed</a:t>
            </a:r>
            <a:r>
              <a:rPr lang="fr-FR" dirty="0"/>
              <a:t>: </a:t>
            </a:r>
            <a:r>
              <a:rPr lang="fr-FR" dirty="0" err="1"/>
              <a:t>OpenSim</a:t>
            </a:r>
            <a:r>
              <a:rPr lang="fr-FR" dirty="0"/>
              <a:t>, Visual3D…. Small, big, long </a:t>
            </a:r>
            <a:r>
              <a:rPr lang="fr-FR" dirty="0" err="1"/>
              <a:t>arms</a:t>
            </a:r>
            <a:r>
              <a:rPr lang="fr-FR" dirty="0"/>
              <a:t> and short </a:t>
            </a:r>
            <a:r>
              <a:rPr lang="fr-FR" dirty="0" err="1"/>
              <a:t>torso</a:t>
            </a:r>
            <a:r>
              <a:rPr lang="fr-FR" dirty="0"/>
              <a:t>, or the opposite…</a:t>
            </a:r>
            <a:endParaRPr dirty="0"/>
          </a:p>
        </p:txBody>
      </p:sp>
    </p:spTree>
    <p:extLst>
      <p:ext uri="{BB962C8B-B14F-4D97-AF65-F5344CB8AC3E}">
        <p14:creationId xmlns:p14="http://schemas.microsoft.com/office/powerpoint/2010/main" val="2908721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Our markerless </a:t>
            </a:r>
            <a:r>
              <a:rPr lang="fr-FR" dirty="0" err="1"/>
              <a:t>method</a:t>
            </a:r>
            <a:r>
              <a:rPr lang="fr-FR" dirty="0"/>
              <a:t> </a:t>
            </a:r>
            <a:r>
              <a:rPr lang="fr-FR" dirty="0" err="1"/>
              <a:t>will</a:t>
            </a:r>
            <a:r>
              <a:rPr lang="fr-FR" dirty="0"/>
              <a:t> </a:t>
            </a:r>
            <a:r>
              <a:rPr lang="fr-FR" dirty="0" err="1"/>
              <a:t>be</a:t>
            </a:r>
            <a:r>
              <a:rPr lang="fr-FR" dirty="0"/>
              <a:t> </a:t>
            </a:r>
            <a:r>
              <a:rPr lang="fr-FR" dirty="0" err="1"/>
              <a:t>heavily</a:t>
            </a:r>
            <a:r>
              <a:rPr lang="fr-FR" dirty="0"/>
              <a:t> </a:t>
            </a:r>
            <a:r>
              <a:rPr lang="fr-FR" dirty="0" err="1"/>
              <a:t>inspired</a:t>
            </a:r>
            <a:r>
              <a:rPr lang="fr-FR" dirty="0"/>
              <a:t> </a:t>
            </a:r>
            <a:r>
              <a:rPr lang="fr-FR" dirty="0" err="1"/>
              <a:t>from</a:t>
            </a:r>
            <a:r>
              <a:rPr lang="fr-FR" dirty="0"/>
              <a:t> </a:t>
            </a:r>
            <a:r>
              <a:rPr lang="fr-FR" dirty="0" err="1"/>
              <a:t>this</a:t>
            </a:r>
            <a:r>
              <a:rPr lang="fr-FR" dirty="0"/>
              <a:t>:</a:t>
            </a:r>
          </a:p>
          <a:p>
            <a:pPr marL="171450" lvl="0" indent="-171450" algn="l" rtl="0">
              <a:spcBef>
                <a:spcPts val="0"/>
              </a:spcBef>
              <a:spcAft>
                <a:spcPts val="0"/>
              </a:spcAft>
              <a:buFontTx/>
              <a:buChar char="-"/>
            </a:pPr>
            <a:r>
              <a:rPr lang="fr-FR" dirty="0"/>
              <a:t>Train model (</a:t>
            </a:r>
            <a:r>
              <a:rPr lang="fr-FR" dirty="0" err="1"/>
              <a:t>DeepLabCut</a:t>
            </a:r>
            <a:r>
              <a:rPr lang="fr-FR" dirty="0"/>
              <a:t>) or </a:t>
            </a:r>
            <a:r>
              <a:rPr lang="fr-FR" dirty="0" err="1"/>
              <a:t>get</a:t>
            </a:r>
            <a:r>
              <a:rPr lang="fr-FR" dirty="0"/>
              <a:t> </a:t>
            </a:r>
            <a:r>
              <a:rPr lang="fr-FR" dirty="0" err="1"/>
              <a:t>pre-trained</a:t>
            </a:r>
            <a:r>
              <a:rPr lang="fr-FR" dirty="0"/>
              <a:t> model (OpenPose)</a:t>
            </a:r>
          </a:p>
          <a:p>
            <a:pPr marL="171450" lvl="0" indent="-171450" algn="l" rtl="0">
              <a:spcBef>
                <a:spcPts val="0"/>
              </a:spcBef>
              <a:spcAft>
                <a:spcPts val="0"/>
              </a:spcAft>
              <a:buFontTx/>
              <a:buChar char="-"/>
            </a:pPr>
            <a:r>
              <a:rPr lang="fr-FR" dirty="0"/>
              <a:t>Consumer grade cameras</a:t>
            </a:r>
          </a:p>
          <a:p>
            <a:pPr marL="171450" lvl="0" indent="-171450" algn="l" rtl="0">
              <a:spcBef>
                <a:spcPts val="0"/>
              </a:spcBef>
              <a:spcAft>
                <a:spcPts val="0"/>
              </a:spcAft>
              <a:buFontTx/>
              <a:buChar char="-"/>
            </a:pPr>
            <a:r>
              <a:rPr lang="fr-FR" dirty="0"/>
              <a:t>Cal &amp; </a:t>
            </a:r>
            <a:r>
              <a:rPr lang="fr-FR" dirty="0" err="1"/>
              <a:t>sync</a:t>
            </a:r>
            <a:r>
              <a:rPr lang="fr-FR" dirty="0"/>
              <a:t> </a:t>
            </a:r>
            <a:r>
              <a:rPr lang="fr-FR" dirty="0" err="1"/>
              <a:t>less</a:t>
            </a:r>
            <a:r>
              <a:rPr lang="fr-FR" dirty="0"/>
              <a:t> trivial, come back to </a:t>
            </a:r>
            <a:r>
              <a:rPr lang="fr-FR" dirty="0" err="1"/>
              <a:t>it</a:t>
            </a:r>
            <a:r>
              <a:rPr lang="fr-FR" dirty="0"/>
              <a:t> in the last part of the </a:t>
            </a:r>
            <a:r>
              <a:rPr lang="fr-FR" dirty="0" err="1"/>
              <a:t>presentation</a:t>
            </a:r>
            <a:endParaRPr lang="fr-FR" dirty="0"/>
          </a:p>
          <a:p>
            <a:pPr marL="171450" lvl="0" indent="-171450" algn="l" rtl="0">
              <a:spcBef>
                <a:spcPts val="0"/>
              </a:spcBef>
              <a:spcAft>
                <a:spcPts val="0"/>
              </a:spcAft>
              <a:buFontTx/>
              <a:buChar char="-"/>
            </a:pPr>
            <a:r>
              <a:rPr lang="fr-FR" dirty="0" err="1"/>
              <a:t>Kinematic</a:t>
            </a:r>
            <a:r>
              <a:rPr lang="fr-FR" dirty="0"/>
              <a:t> model idem, </a:t>
            </a:r>
            <a:r>
              <a:rPr lang="fr-FR" dirty="0" err="1"/>
              <a:t>although</a:t>
            </a:r>
            <a:r>
              <a:rPr lang="fr-FR" dirty="0"/>
              <a:t> </a:t>
            </a:r>
            <a:r>
              <a:rPr lang="fr-FR" dirty="0" err="1"/>
              <a:t>may</a:t>
            </a:r>
            <a:r>
              <a:rPr lang="fr-FR" dirty="0"/>
              <a:t> </a:t>
            </a:r>
            <a:r>
              <a:rPr lang="fr-FR" dirty="0" err="1"/>
              <a:t>be</a:t>
            </a:r>
            <a:r>
              <a:rPr lang="fr-FR" dirty="0"/>
              <a:t> more </a:t>
            </a:r>
            <a:r>
              <a:rPr lang="fr-FR" dirty="0" err="1"/>
              <a:t>constrained</a:t>
            </a:r>
            <a:r>
              <a:rPr lang="fr-FR" dirty="0"/>
              <a:t> </a:t>
            </a:r>
            <a:r>
              <a:rPr lang="fr-FR" dirty="0" err="1"/>
              <a:t>because</a:t>
            </a:r>
            <a:r>
              <a:rPr lang="fr-FR" dirty="0"/>
              <a:t> of the </a:t>
            </a:r>
            <a:r>
              <a:rPr lang="fr-FR" dirty="0" err="1"/>
              <a:t>small</a:t>
            </a:r>
            <a:r>
              <a:rPr lang="fr-FR" dirty="0"/>
              <a:t> </a:t>
            </a:r>
            <a:r>
              <a:rPr lang="fr-FR" dirty="0" err="1"/>
              <a:t>amount</a:t>
            </a:r>
            <a:r>
              <a:rPr lang="fr-FR" dirty="0"/>
              <a:t> of keypoints</a:t>
            </a:r>
            <a:endParaRPr dirty="0"/>
          </a:p>
        </p:txBody>
      </p:sp>
    </p:spTree>
    <p:extLst>
      <p:ext uri="{BB962C8B-B14F-4D97-AF65-F5344CB8AC3E}">
        <p14:creationId xmlns:p14="http://schemas.microsoft.com/office/powerpoint/2010/main" val="2749792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As a </a:t>
            </a:r>
            <a:r>
              <a:rPr lang="fr-FR" dirty="0" err="1"/>
              <a:t>consequence</a:t>
            </a:r>
            <a:r>
              <a:rPr lang="fr-FR" dirty="0"/>
              <a:t>, the first </a:t>
            </a:r>
            <a:r>
              <a:rPr lang="fr-FR" dirty="0" err="1"/>
              <a:t>step</a:t>
            </a:r>
            <a:r>
              <a:rPr lang="fr-FR" dirty="0"/>
              <a:t> </a:t>
            </a:r>
            <a:r>
              <a:rPr lang="fr-FR" dirty="0" err="1"/>
              <a:t>is</a:t>
            </a:r>
            <a:r>
              <a:rPr lang="fr-FR" dirty="0"/>
              <a:t> 2D pose estimation</a:t>
            </a:r>
          </a:p>
          <a:p>
            <a:pPr marL="171450" lvl="0" indent="-171450" algn="l" rtl="0">
              <a:spcBef>
                <a:spcPts val="0"/>
              </a:spcBef>
              <a:spcAft>
                <a:spcPts val="0"/>
              </a:spcAft>
              <a:buFontTx/>
              <a:buChar char="-"/>
            </a:pPr>
            <a:r>
              <a:rPr lang="fr-FR" dirty="0"/>
              <a:t>Labelling: </a:t>
            </a:r>
            <a:r>
              <a:rPr lang="fr-FR" dirty="0" err="1"/>
              <a:t>usually</a:t>
            </a:r>
            <a:r>
              <a:rPr lang="fr-FR" dirty="0"/>
              <a:t> </a:t>
            </a:r>
            <a:r>
              <a:rPr lang="fr-FR" dirty="0" err="1"/>
              <a:t>very</a:t>
            </a:r>
            <a:r>
              <a:rPr lang="fr-FR" dirty="0"/>
              <a:t> time </a:t>
            </a:r>
            <a:r>
              <a:rPr lang="fr-FR" dirty="0" err="1"/>
              <a:t>consuming</a:t>
            </a:r>
            <a:r>
              <a:rPr lang="fr-FR" dirty="0"/>
              <a:t> and not fun (</a:t>
            </a:r>
            <a:r>
              <a:rPr lang="fr-FR" dirty="0" err="1"/>
              <a:t>unless</a:t>
            </a:r>
            <a:r>
              <a:rPr lang="fr-FR" dirty="0"/>
              <a:t> tricks)</a:t>
            </a:r>
          </a:p>
          <a:p>
            <a:pPr marL="171450" lvl="0" indent="-171450" algn="l" rtl="0">
              <a:spcBef>
                <a:spcPts val="0"/>
              </a:spcBef>
              <a:spcAft>
                <a:spcPts val="0"/>
              </a:spcAft>
              <a:buFontTx/>
              <a:buChar char="-"/>
            </a:pPr>
            <a:r>
              <a:rPr lang="fr-FR" dirty="0"/>
              <a:t>Training: architecture, </a:t>
            </a:r>
            <a:r>
              <a:rPr lang="fr-FR" dirty="0" err="1"/>
              <a:t>iterations</a:t>
            </a:r>
            <a:r>
              <a:rPr lang="fr-FR" dirty="0"/>
              <a:t>, batch size, training fraction, image augmentation </a:t>
            </a:r>
            <a:r>
              <a:rPr lang="fr-FR" dirty="0" err="1"/>
              <a:t>method</a:t>
            </a:r>
            <a:r>
              <a:rPr lang="fr-FR" dirty="0"/>
              <a:t>…</a:t>
            </a:r>
          </a:p>
          <a:p>
            <a:pPr marL="0" lvl="0" indent="0" algn="l" rtl="0">
              <a:spcBef>
                <a:spcPts val="0"/>
              </a:spcBef>
              <a:spcAft>
                <a:spcPts val="0"/>
              </a:spcAft>
              <a:buFontTx/>
              <a:buNone/>
            </a:pPr>
            <a:r>
              <a:rPr lang="fr-FR" dirty="0"/>
              <a:t>Little bit of a black box: intuition, trial and </a:t>
            </a:r>
            <a:r>
              <a:rPr lang="fr-FR" dirty="0" err="1"/>
              <a:t>error</a:t>
            </a:r>
            <a:endParaRPr lang="fr-FR" dirty="0"/>
          </a:p>
        </p:txBody>
      </p:sp>
    </p:spTree>
    <p:extLst>
      <p:ext uri="{BB962C8B-B14F-4D97-AF65-F5344CB8AC3E}">
        <p14:creationId xmlns:p14="http://schemas.microsoft.com/office/powerpoint/2010/main" val="1106978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Cette présentation s’articulera en 6 parties: Intro, puis</a:t>
            </a:r>
          </a:p>
          <a:p>
            <a:pPr marL="0" lvl="0" indent="0" algn="l" rtl="0">
              <a:spcBef>
                <a:spcPts val="0"/>
              </a:spcBef>
              <a:spcAft>
                <a:spcPts val="0"/>
              </a:spcAft>
              <a:buNone/>
            </a:pPr>
            <a:r>
              <a:rPr lang="fr-FR" dirty="0"/>
              <a:t>J’expliquerai comment on peut passer de la vidéo à des angles articulaires 3D, et j’en profiterai pour détailler l’implémentation de la solution que j’ai proposée.</a:t>
            </a:r>
          </a:p>
          <a:p>
            <a:pPr marL="0" lvl="0" indent="0" algn="l" rtl="0">
              <a:spcBef>
                <a:spcPts val="0"/>
              </a:spcBef>
              <a:spcAft>
                <a:spcPts val="0"/>
              </a:spcAft>
              <a:buNone/>
            </a:pPr>
            <a:r>
              <a:rPr lang="fr-FR" dirty="0"/>
              <a:t>Je testerai ensuite la robustesse du procédé, puis son exactitude, puis je l’appliquerai à un cas concret de mouvement sportif complexe. </a:t>
            </a:r>
          </a:p>
          <a:p>
            <a:pPr marL="0" lvl="0" indent="0" algn="l" rtl="0">
              <a:spcBef>
                <a:spcPts val="0"/>
              </a:spcBef>
              <a:spcAft>
                <a:spcPts val="0"/>
              </a:spcAft>
              <a:buNone/>
            </a:pPr>
            <a:r>
              <a:rPr lang="fr-FR" dirty="0"/>
              <a:t>Je terminerai enfin par les perspectives et la conclusion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Transfer </a:t>
            </a:r>
            <a:r>
              <a:rPr lang="fr-FR" dirty="0" err="1"/>
              <a:t>learning</a:t>
            </a:r>
            <a:r>
              <a:rPr lang="fr-FR" dirty="0"/>
              <a:t>: first </a:t>
            </a:r>
            <a:r>
              <a:rPr lang="fr-FR" dirty="0" err="1"/>
              <a:t>layers</a:t>
            </a:r>
            <a:r>
              <a:rPr lang="fr-FR" dirty="0"/>
              <a:t>, </a:t>
            </a:r>
            <a:r>
              <a:rPr lang="fr-FR" dirty="0" err="1"/>
              <a:t>features</a:t>
            </a:r>
            <a:r>
              <a:rPr lang="fr-FR" dirty="0"/>
              <a:t> </a:t>
            </a:r>
            <a:r>
              <a:rPr lang="fr-FR" dirty="0" err="1"/>
              <a:t>that</a:t>
            </a:r>
            <a:r>
              <a:rPr lang="fr-FR" dirty="0"/>
              <a:t> are </a:t>
            </a:r>
            <a:r>
              <a:rPr lang="fr-FR" dirty="0" err="1"/>
              <a:t>common</a:t>
            </a:r>
            <a:r>
              <a:rPr lang="fr-FR" dirty="0"/>
              <a:t> to </a:t>
            </a:r>
            <a:r>
              <a:rPr lang="fr-FR" dirty="0" err="1"/>
              <a:t>any</a:t>
            </a:r>
            <a:r>
              <a:rPr lang="fr-FR" dirty="0"/>
              <a:t> image recognition (</a:t>
            </a:r>
            <a:r>
              <a:rPr lang="fr-FR" dirty="0" err="1"/>
              <a:t>lines</a:t>
            </a:r>
            <a:r>
              <a:rPr lang="fr-FR" dirty="0"/>
              <a:t>, corners, </a:t>
            </a:r>
            <a:r>
              <a:rPr lang="fr-FR" dirty="0" err="1"/>
              <a:t>circles</a:t>
            </a:r>
            <a:r>
              <a:rPr lang="fr-FR" dirty="0"/>
              <a:t>, simple </a:t>
            </a:r>
            <a:r>
              <a:rPr lang="fr-FR" dirty="0" err="1"/>
              <a:t>general</a:t>
            </a:r>
            <a:r>
              <a:rPr lang="fr-FR" dirty="0"/>
              <a:t> </a:t>
            </a:r>
            <a:r>
              <a:rPr lang="fr-FR" dirty="0" err="1"/>
              <a:t>features</a:t>
            </a:r>
            <a:r>
              <a:rPr lang="fr-FR" dirty="0"/>
              <a:t>…). No </a:t>
            </a:r>
            <a:r>
              <a:rPr lang="fr-FR" dirty="0" err="1"/>
              <a:t>need</a:t>
            </a:r>
            <a:r>
              <a:rPr lang="fr-FR" dirty="0"/>
              <a:t> to </a:t>
            </a:r>
            <a:r>
              <a:rPr lang="fr-FR" dirty="0" err="1"/>
              <a:t>waste</a:t>
            </a:r>
            <a:r>
              <a:rPr lang="fr-FR" dirty="0"/>
              <a:t> time </a:t>
            </a:r>
            <a:r>
              <a:rPr lang="fr-FR" dirty="0" err="1"/>
              <a:t>relarning</a:t>
            </a:r>
            <a:r>
              <a:rPr lang="fr-FR" dirty="0"/>
              <a:t> </a:t>
            </a:r>
            <a:r>
              <a:rPr lang="fr-FR" dirty="0" err="1"/>
              <a:t>it</a:t>
            </a:r>
            <a:r>
              <a:rPr lang="fr-FR" dirty="0"/>
              <a:t>.</a:t>
            </a:r>
          </a:p>
          <a:p>
            <a:pPr marL="171450" lvl="0" indent="-171450" algn="l" rtl="0">
              <a:spcBef>
                <a:spcPts val="0"/>
              </a:spcBef>
              <a:spcAft>
                <a:spcPts val="0"/>
              </a:spcAft>
              <a:buFontTx/>
              <a:buChar char="-"/>
            </a:pPr>
            <a:r>
              <a:rPr lang="fr-FR" dirty="0"/>
              <a:t>I </a:t>
            </a:r>
            <a:r>
              <a:rPr lang="fr-FR" dirty="0" err="1"/>
              <a:t>also</a:t>
            </a:r>
            <a:r>
              <a:rPr lang="fr-FR" dirty="0"/>
              <a:t> </a:t>
            </a:r>
            <a:r>
              <a:rPr lang="fr-FR" dirty="0" err="1"/>
              <a:t>released</a:t>
            </a:r>
            <a:r>
              <a:rPr lang="fr-FR" dirty="0"/>
              <a:t> </a:t>
            </a:r>
            <a:r>
              <a:rPr lang="fr-FR" dirty="0" err="1"/>
              <a:t>tools</a:t>
            </a:r>
            <a:r>
              <a:rPr lang="fr-FR" dirty="0"/>
              <a:t> for </a:t>
            </a:r>
            <a:r>
              <a:rPr lang="fr-FR" dirty="0" err="1"/>
              <a:t>using</a:t>
            </a:r>
            <a:r>
              <a:rPr lang="fr-FR" dirty="0"/>
              <a:t> </a:t>
            </a:r>
          </a:p>
        </p:txBody>
      </p:sp>
    </p:spTree>
    <p:extLst>
      <p:ext uri="{BB962C8B-B14F-4D97-AF65-F5344CB8AC3E}">
        <p14:creationId xmlns:p14="http://schemas.microsoft.com/office/powerpoint/2010/main" val="1040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err="1"/>
              <a:t>Then</a:t>
            </a:r>
            <a:r>
              <a:rPr lang="fr-FR" dirty="0"/>
              <a:t>, 2D </a:t>
            </a:r>
            <a:r>
              <a:rPr lang="fr-FR" dirty="0" err="1"/>
              <a:t>coordinates</a:t>
            </a:r>
            <a:r>
              <a:rPr lang="fr-FR" dirty="0"/>
              <a:t> </a:t>
            </a:r>
            <a:r>
              <a:rPr lang="fr-FR" dirty="0" err="1"/>
              <a:t>need</a:t>
            </a:r>
            <a:r>
              <a:rPr lang="fr-FR" dirty="0"/>
              <a:t> to </a:t>
            </a:r>
            <a:r>
              <a:rPr lang="fr-FR" dirty="0" err="1"/>
              <a:t>be</a:t>
            </a:r>
            <a:r>
              <a:rPr lang="fr-FR" dirty="0"/>
              <a:t> </a:t>
            </a:r>
            <a:r>
              <a:rPr lang="fr-FR" dirty="0" err="1"/>
              <a:t>triangulated</a:t>
            </a:r>
            <a:endParaRPr lang="fr-FR" dirty="0"/>
          </a:p>
          <a:p>
            <a:pPr marL="171450" lvl="0" indent="-171450" algn="l" rtl="0">
              <a:spcBef>
                <a:spcPts val="0"/>
              </a:spcBef>
              <a:spcAft>
                <a:spcPts val="0"/>
              </a:spcAft>
              <a:buFontTx/>
              <a:buChar char="-"/>
            </a:pPr>
            <a:r>
              <a:rPr lang="fr-FR" dirty="0"/>
              <a:t>DLT: </a:t>
            </a:r>
            <a:r>
              <a:rPr lang="fr-FR" dirty="0" err="1"/>
              <a:t>minimize</a:t>
            </a:r>
            <a:r>
              <a:rPr lang="fr-FR" dirty="0"/>
              <a:t> reprojection </a:t>
            </a:r>
            <a:r>
              <a:rPr lang="fr-FR" dirty="0" err="1"/>
              <a:t>error</a:t>
            </a:r>
            <a:r>
              <a:rPr lang="fr-FR" dirty="0"/>
              <a:t> in the « least-square </a:t>
            </a:r>
            <a:r>
              <a:rPr lang="fr-FR" dirty="0" err="1"/>
              <a:t>sense</a:t>
            </a:r>
            <a:r>
              <a:rPr lang="fr-FR" dirty="0"/>
              <a:t> ».</a:t>
            </a:r>
          </a:p>
          <a:p>
            <a:pPr marL="0" lvl="0" indent="0" algn="l" rtl="0">
              <a:spcBef>
                <a:spcPts val="0"/>
              </a:spcBef>
              <a:spcAft>
                <a:spcPts val="0"/>
              </a:spcAft>
              <a:buFontTx/>
              <a:buNone/>
            </a:pPr>
            <a:r>
              <a:rPr lang="fr-FR" dirty="0"/>
              <a:t>Transformation </a:t>
            </a:r>
            <a:r>
              <a:rPr lang="fr-FR" dirty="0" err="1"/>
              <a:t>into</a:t>
            </a:r>
            <a:r>
              <a:rPr lang="fr-FR" dirty="0"/>
              <a:t> a </a:t>
            </a:r>
            <a:r>
              <a:rPr lang="fr-FR" dirty="0" err="1"/>
              <a:t>homogeneous</a:t>
            </a:r>
            <a:r>
              <a:rPr lang="fr-FR" dirty="0"/>
              <a:t> system, </a:t>
            </a:r>
            <a:r>
              <a:rPr lang="fr-FR" dirty="0" err="1"/>
              <a:t>resolved</a:t>
            </a:r>
            <a:r>
              <a:rPr lang="fr-FR" dirty="0"/>
              <a:t> by </a:t>
            </a:r>
            <a:r>
              <a:rPr lang="fr-FR" dirty="0" err="1"/>
              <a:t>singular</a:t>
            </a:r>
            <a:r>
              <a:rPr lang="fr-FR" dirty="0"/>
              <a:t> value </a:t>
            </a:r>
            <a:r>
              <a:rPr lang="fr-FR" dirty="0" err="1"/>
              <a:t>decomposition</a:t>
            </a:r>
            <a:r>
              <a:rPr lang="fr-FR" dirty="0"/>
              <a:t> -&gt; least squares solution</a:t>
            </a:r>
          </a:p>
          <a:p>
            <a:pPr marL="0" lvl="0" indent="0" algn="l" rtl="0">
              <a:spcBef>
                <a:spcPts val="0"/>
              </a:spcBef>
              <a:spcAft>
                <a:spcPts val="0"/>
              </a:spcAft>
              <a:buFontTx/>
              <a:buNone/>
            </a:pPr>
            <a:r>
              <a:rPr lang="fr-FR" dirty="0"/>
              <a:t>- Last </a:t>
            </a:r>
            <a:r>
              <a:rPr lang="fr-FR" dirty="0" err="1"/>
              <a:t>potential</a:t>
            </a:r>
            <a:r>
              <a:rPr lang="fr-FR" dirty="0"/>
              <a:t> </a:t>
            </a:r>
            <a:r>
              <a:rPr lang="fr-FR" dirty="0" err="1"/>
              <a:t>method</a:t>
            </a:r>
            <a:r>
              <a:rPr lang="fr-FR" dirty="0"/>
              <a:t> : </a:t>
            </a:r>
            <a:r>
              <a:rPr lang="fr-FR" dirty="0" err="1"/>
              <a:t>triangulate</a:t>
            </a:r>
            <a:r>
              <a:rPr lang="fr-FR" dirty="0"/>
              <a:t> the </a:t>
            </a:r>
            <a:r>
              <a:rPr lang="fr-FR" dirty="0" err="1"/>
              <a:t>whole</a:t>
            </a:r>
            <a:r>
              <a:rPr lang="fr-FR" dirty="0"/>
              <a:t> </a:t>
            </a:r>
            <a:r>
              <a:rPr lang="fr-FR" dirty="0" err="1"/>
              <a:t>heatmap</a:t>
            </a:r>
            <a:r>
              <a:rPr lang="fr-FR" dirty="0"/>
              <a:t> of </a:t>
            </a:r>
            <a:r>
              <a:rPr lang="fr-FR" dirty="0" err="1"/>
              <a:t>detection</a:t>
            </a:r>
            <a:r>
              <a:rPr lang="fr-FR" dirty="0"/>
              <a:t> </a:t>
            </a:r>
            <a:r>
              <a:rPr lang="fr-FR" dirty="0" err="1"/>
              <a:t>probabilities</a:t>
            </a:r>
            <a:r>
              <a:rPr lang="fr-FR" dirty="0"/>
              <a:t> : </a:t>
            </a:r>
            <a:r>
              <a:rPr lang="fr-FR" dirty="0" err="1"/>
              <a:t>even</a:t>
            </a:r>
            <a:r>
              <a:rPr lang="fr-FR" dirty="0"/>
              <a:t> more </a:t>
            </a:r>
            <a:r>
              <a:rPr lang="fr-FR" dirty="0" err="1"/>
              <a:t>accurate</a:t>
            </a:r>
            <a:r>
              <a:rPr lang="fr-FR" dirty="0"/>
              <a:t>, but </a:t>
            </a:r>
            <a:r>
              <a:rPr lang="fr-FR" dirty="0" err="1"/>
              <a:t>much</a:t>
            </a:r>
            <a:r>
              <a:rPr lang="fr-FR" dirty="0"/>
              <a:t> </a:t>
            </a:r>
            <a:r>
              <a:rPr lang="fr-FR" dirty="0" err="1"/>
              <a:t>much</a:t>
            </a:r>
            <a:r>
              <a:rPr lang="fr-FR" dirty="0"/>
              <a:t> </a:t>
            </a:r>
            <a:r>
              <a:rPr lang="fr-FR" dirty="0" err="1"/>
              <a:t>slower</a:t>
            </a:r>
            <a:endParaRPr lang="fr-FR" dirty="0"/>
          </a:p>
        </p:txBody>
      </p:sp>
    </p:spTree>
    <p:extLst>
      <p:ext uri="{BB962C8B-B14F-4D97-AF65-F5344CB8AC3E}">
        <p14:creationId xmlns:p14="http://schemas.microsoft.com/office/powerpoint/2010/main" val="21366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I made </a:t>
            </a:r>
            <a:r>
              <a:rPr lang="fr-FR" dirty="0" err="1"/>
              <a:t>this</a:t>
            </a:r>
            <a:r>
              <a:rPr lang="fr-FR" dirty="0"/>
              <a:t> triangulation more </a:t>
            </a:r>
            <a:r>
              <a:rPr lang="fr-FR" dirty="0" err="1"/>
              <a:t>robust</a:t>
            </a:r>
            <a:r>
              <a:rPr lang="fr-FR" dirty="0"/>
              <a:t> with a few </a:t>
            </a:r>
            <a:r>
              <a:rPr lang="fr-FR" dirty="0" err="1"/>
              <a:t>other</a:t>
            </a:r>
            <a:r>
              <a:rPr lang="fr-FR" dirty="0"/>
              <a:t> </a:t>
            </a:r>
            <a:r>
              <a:rPr lang="fr-FR" dirty="0" err="1"/>
              <a:t>features</a:t>
            </a:r>
            <a:endParaRPr lang="fr-FR" dirty="0"/>
          </a:p>
        </p:txBody>
      </p:sp>
    </p:spTree>
    <p:extLst>
      <p:ext uri="{BB962C8B-B14F-4D97-AF65-F5344CB8AC3E}">
        <p14:creationId xmlns:p14="http://schemas.microsoft.com/office/powerpoint/2010/main" val="2568607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en-US" sz="1100" dirty="0">
                <a:solidFill>
                  <a:srgbClr val="5B0F00"/>
                </a:solidFill>
                <a:latin typeface="Josefin Slab SemiBold" pitchFamily="2" charset="0"/>
              </a:rPr>
              <a:t>Finally, these 3D coordinates need to be constrained to a biomechanically consistent skeleton, for several reasons</a:t>
            </a:r>
          </a:p>
          <a:p>
            <a:pPr marL="0" lvl="0" indent="0" algn="l" rtl="0">
              <a:spcBef>
                <a:spcPts val="0"/>
              </a:spcBef>
              <a:spcAft>
                <a:spcPts val="0"/>
              </a:spcAft>
              <a:buFontTx/>
              <a:buNone/>
            </a:pPr>
            <a:r>
              <a:rPr lang="fr-FR" sz="1100" dirty="0">
                <a:solidFill>
                  <a:srgbClr val="5B0F00"/>
                </a:solidFill>
                <a:latin typeface="Josefin Slab SemiBold" pitchFamily="2" charset="0"/>
              </a:rPr>
              <a:t>There are more </a:t>
            </a:r>
            <a:r>
              <a:rPr lang="fr-FR" sz="1100" dirty="0" err="1">
                <a:solidFill>
                  <a:srgbClr val="5B0F00"/>
                </a:solidFill>
                <a:latin typeface="Josefin Slab SemiBold" pitchFamily="2" charset="0"/>
              </a:rPr>
              <a:t>unknowns</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than</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equations</a:t>
            </a:r>
            <a:r>
              <a:rPr lang="fr-FR" sz="1100" dirty="0">
                <a:solidFill>
                  <a:srgbClr val="5B0F00"/>
                </a:solidFill>
                <a:latin typeface="Josefin Slab SemiBold" pitchFamily="2" charset="0"/>
              </a:rPr>
              <a:t>, and </a:t>
            </a:r>
            <a:r>
              <a:rPr lang="fr-FR" sz="1100" dirty="0" err="1">
                <a:solidFill>
                  <a:srgbClr val="5B0F00"/>
                </a:solidFill>
                <a:latin typeface="Josefin Slab SemiBold" pitchFamily="2" charset="0"/>
              </a:rPr>
              <a:t>we</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need</a:t>
            </a:r>
            <a:r>
              <a:rPr lang="fr-FR" sz="1100" dirty="0">
                <a:solidFill>
                  <a:srgbClr val="5B0F00"/>
                </a:solidFill>
                <a:latin typeface="Josefin Slab SemiBold" pitchFamily="2" charset="0"/>
              </a:rPr>
              <a:t> for </a:t>
            </a:r>
            <a:r>
              <a:rPr lang="fr-FR" sz="1100" dirty="0" err="1">
                <a:solidFill>
                  <a:srgbClr val="5B0F00"/>
                </a:solidFill>
                <a:latin typeface="Josefin Slab SemiBold" pitchFamily="2" charset="0"/>
              </a:rPr>
              <a:t>constraints</a:t>
            </a:r>
            <a:endParaRPr lang="fr-FR" sz="1100" dirty="0">
              <a:solidFill>
                <a:srgbClr val="5B0F00"/>
              </a:solidFill>
              <a:latin typeface="Josefin Slab SemiBold" pitchFamily="2" charset="0"/>
            </a:endParaRPr>
          </a:p>
          <a:p>
            <a:pPr marL="0" lvl="0" indent="0" algn="l" rtl="0">
              <a:spcBef>
                <a:spcPts val="0"/>
              </a:spcBef>
              <a:spcAft>
                <a:spcPts val="0"/>
              </a:spcAft>
              <a:buFontTx/>
              <a:buNone/>
            </a:pPr>
            <a:r>
              <a:rPr lang="fr-FR" sz="1100" dirty="0" err="1">
                <a:solidFill>
                  <a:srgbClr val="5B0F00"/>
                </a:solidFill>
                <a:latin typeface="Josefin Slab SemiBold" pitchFamily="2" charset="0"/>
              </a:rPr>
              <a:t>When</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you</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flex</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your</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knee</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it</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naturally</a:t>
            </a:r>
            <a:r>
              <a:rPr lang="fr-FR" sz="1100" dirty="0">
                <a:solidFill>
                  <a:srgbClr val="5B0F00"/>
                </a:solidFill>
                <a:latin typeface="Josefin Slab SemiBold" pitchFamily="2" charset="0"/>
              </a:rPr>
              <a:t> moves </a:t>
            </a:r>
            <a:r>
              <a:rPr lang="fr-FR" sz="1100" dirty="0" err="1">
                <a:solidFill>
                  <a:srgbClr val="5B0F00"/>
                </a:solidFill>
                <a:latin typeface="Josefin Slab SemiBold" pitchFamily="2" charset="0"/>
              </a:rPr>
              <a:t>around</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other</a:t>
            </a:r>
            <a:r>
              <a:rPr lang="fr-FR" sz="1100" dirty="0">
                <a:solidFill>
                  <a:srgbClr val="5B0F00"/>
                </a:solidFill>
                <a:latin typeface="Josefin Slab SemiBold" pitchFamily="2" charset="0"/>
              </a:rPr>
              <a:t> axis, and </a:t>
            </a:r>
            <a:r>
              <a:rPr lang="fr-FR" sz="1100" dirty="0" err="1">
                <a:solidFill>
                  <a:srgbClr val="5B0F00"/>
                </a:solidFill>
                <a:latin typeface="Josefin Slab SemiBold" pitchFamily="2" charset="0"/>
              </a:rPr>
              <a:t>it</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also</a:t>
            </a:r>
            <a:r>
              <a:rPr lang="fr-FR" sz="1100" dirty="0">
                <a:solidFill>
                  <a:srgbClr val="5B0F00"/>
                </a:solidFill>
                <a:latin typeface="Josefin Slab SemiBold" pitchFamily="2" charset="0"/>
              </a:rPr>
              <a:t> translates: </a:t>
            </a:r>
            <a:r>
              <a:rPr lang="fr-FR" sz="1100" dirty="0" err="1">
                <a:solidFill>
                  <a:srgbClr val="5B0F00"/>
                </a:solidFill>
                <a:latin typeface="Josefin Slab SemiBold" pitchFamily="2" charset="0"/>
              </a:rPr>
              <a:t>this</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is</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natural</a:t>
            </a:r>
            <a:endParaRPr lang="fr-FR" dirty="0"/>
          </a:p>
          <a:p>
            <a:pPr marL="0" lvl="0" indent="0" algn="l" rtl="0">
              <a:spcBef>
                <a:spcPts val="0"/>
              </a:spcBef>
              <a:spcAft>
                <a:spcPts val="0"/>
              </a:spcAft>
              <a:buFontTx/>
              <a:buNone/>
            </a:pPr>
            <a:r>
              <a:rPr lang="fr-FR" dirty="0"/>
              <a:t>More </a:t>
            </a:r>
            <a:r>
              <a:rPr lang="fr-FR" dirty="0" err="1"/>
              <a:t>natural</a:t>
            </a:r>
            <a:r>
              <a:rPr lang="fr-FR" dirty="0"/>
              <a:t> </a:t>
            </a:r>
            <a:r>
              <a:rPr lang="fr-FR" dirty="0" err="1"/>
              <a:t>curvature</a:t>
            </a:r>
            <a:r>
              <a:rPr lang="fr-FR" dirty="0"/>
              <a:t> of the </a:t>
            </a:r>
            <a:r>
              <a:rPr lang="fr-FR" dirty="0" err="1"/>
              <a:t>spine</a:t>
            </a:r>
            <a:endParaRPr lang="fr-FR" dirty="0"/>
          </a:p>
        </p:txBody>
      </p:sp>
    </p:spTree>
    <p:extLst>
      <p:ext uri="{BB962C8B-B14F-4D97-AF65-F5344CB8AC3E}">
        <p14:creationId xmlns:p14="http://schemas.microsoft.com/office/powerpoint/2010/main" val="406977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err="1"/>
              <a:t>Everyone</a:t>
            </a:r>
            <a:r>
              <a:rPr lang="fr-FR" dirty="0"/>
              <a:t> has </a:t>
            </a:r>
            <a:r>
              <a:rPr lang="fr-FR" dirty="0" err="1"/>
              <a:t>different</a:t>
            </a:r>
            <a:r>
              <a:rPr lang="fr-FR" dirty="0"/>
              <a:t> sizes and </a:t>
            </a:r>
            <a:r>
              <a:rPr lang="fr-FR" dirty="0" err="1"/>
              <a:t>propostions</a:t>
            </a:r>
            <a:r>
              <a:rPr lang="fr-FR" dirty="0"/>
              <a:t>. </a:t>
            </a:r>
            <a:r>
              <a:rPr lang="fr-FR" dirty="0" err="1"/>
              <a:t>Hence</a:t>
            </a:r>
            <a:r>
              <a:rPr lang="fr-FR" dirty="0"/>
              <a:t>, the model </a:t>
            </a:r>
            <a:r>
              <a:rPr lang="fr-FR" dirty="0" err="1"/>
              <a:t>we</a:t>
            </a:r>
            <a:r>
              <a:rPr lang="fr-FR" dirty="0"/>
              <a:t> </a:t>
            </a:r>
            <a:r>
              <a:rPr lang="fr-FR" dirty="0" err="1"/>
              <a:t>just</a:t>
            </a:r>
            <a:r>
              <a:rPr lang="fr-FR" dirty="0"/>
              <a:t> </a:t>
            </a:r>
            <a:r>
              <a:rPr lang="fr-FR" dirty="0" err="1"/>
              <a:t>designed</a:t>
            </a:r>
            <a:r>
              <a:rPr lang="fr-FR" dirty="0"/>
              <a:t> </a:t>
            </a:r>
            <a:r>
              <a:rPr lang="fr-FR" dirty="0" err="1"/>
              <a:t>needs</a:t>
            </a:r>
            <a:r>
              <a:rPr lang="fr-FR" dirty="0"/>
              <a:t> to </a:t>
            </a:r>
            <a:r>
              <a:rPr lang="fr-FR" dirty="0" err="1"/>
              <a:t>be</a:t>
            </a:r>
            <a:r>
              <a:rPr lang="fr-FR" dirty="0"/>
              <a:t> </a:t>
            </a:r>
            <a:r>
              <a:rPr lang="fr-FR" dirty="0" err="1"/>
              <a:t>scaled</a:t>
            </a:r>
            <a:endParaRPr lang="fr-FR" dirty="0"/>
          </a:p>
          <a:p>
            <a:pPr marL="0" lvl="0" indent="0" algn="l" rtl="0">
              <a:spcBef>
                <a:spcPts val="0"/>
              </a:spcBef>
              <a:spcAft>
                <a:spcPts val="0"/>
              </a:spcAft>
              <a:buFontTx/>
              <a:buNone/>
            </a:pPr>
            <a:r>
              <a:rPr lang="fr-FR" dirty="0"/>
              <a:t>Segments </a:t>
            </a:r>
            <a:r>
              <a:rPr lang="fr-FR" dirty="0" err="1"/>
              <a:t>will</a:t>
            </a:r>
            <a:r>
              <a:rPr lang="fr-FR" dirty="0"/>
              <a:t> </a:t>
            </a:r>
            <a:r>
              <a:rPr lang="fr-FR" dirty="0" err="1"/>
              <a:t>be</a:t>
            </a:r>
            <a:r>
              <a:rPr lang="fr-FR" dirty="0"/>
              <a:t> </a:t>
            </a:r>
            <a:r>
              <a:rPr lang="fr-FR" dirty="0" err="1"/>
              <a:t>stretched</a:t>
            </a:r>
            <a:r>
              <a:rPr lang="fr-FR" dirty="0"/>
              <a:t> </a:t>
            </a:r>
            <a:r>
              <a:rPr lang="fr-FR" dirty="0" err="1"/>
              <a:t>according</a:t>
            </a:r>
            <a:r>
              <a:rPr lang="fr-FR" dirty="0"/>
              <a:t> to distances </a:t>
            </a:r>
            <a:r>
              <a:rPr lang="fr-FR" dirty="0" err="1"/>
              <a:t>between</a:t>
            </a:r>
            <a:r>
              <a:rPr lang="fr-FR" dirty="0"/>
              <a:t> keypoints</a:t>
            </a:r>
          </a:p>
          <a:p>
            <a:pPr marL="0" lvl="0" indent="0" algn="l" rtl="0">
              <a:spcBef>
                <a:spcPts val="0"/>
              </a:spcBef>
              <a:spcAft>
                <a:spcPts val="0"/>
              </a:spcAft>
              <a:buFontTx/>
              <a:buNone/>
            </a:pPr>
            <a:r>
              <a:rPr lang="fr-FR" dirty="0" err="1"/>
              <a:t>Fortunately</a:t>
            </a:r>
            <a:r>
              <a:rPr lang="fr-FR" dirty="0"/>
              <a:t>, </a:t>
            </a:r>
            <a:r>
              <a:rPr lang="fr-FR" dirty="0" err="1"/>
              <a:t>there</a:t>
            </a:r>
            <a:r>
              <a:rPr lang="fr-FR" dirty="0"/>
              <a:t> </a:t>
            </a:r>
            <a:r>
              <a:rPr lang="fr-FR" dirty="0" err="1"/>
              <a:t>is</a:t>
            </a:r>
            <a:r>
              <a:rPr lang="fr-FR" dirty="0"/>
              <a:t> no </a:t>
            </a:r>
            <a:r>
              <a:rPr lang="fr-FR" dirty="0" err="1"/>
              <a:t>need</a:t>
            </a:r>
            <a:r>
              <a:rPr lang="fr-FR" dirty="0"/>
              <a:t> for keypoint </a:t>
            </a:r>
            <a:r>
              <a:rPr lang="fr-FR" dirty="0" err="1"/>
              <a:t>adjustments</a:t>
            </a:r>
            <a:r>
              <a:rPr lang="fr-FR" dirty="0"/>
              <a:t> once the model </a:t>
            </a:r>
            <a:r>
              <a:rPr lang="fr-FR" dirty="0" err="1"/>
              <a:t>is</a:t>
            </a:r>
            <a:r>
              <a:rPr lang="fr-FR" dirty="0"/>
              <a:t> </a:t>
            </a:r>
            <a:r>
              <a:rPr lang="fr-FR" dirty="0" err="1"/>
              <a:t>defined</a:t>
            </a:r>
            <a:r>
              <a:rPr lang="fr-FR" dirty="0"/>
              <a:t>, </a:t>
            </a:r>
            <a:r>
              <a:rPr lang="fr-FR" dirty="0" err="1"/>
              <a:t>unlike</a:t>
            </a:r>
            <a:r>
              <a:rPr lang="fr-FR" dirty="0"/>
              <a:t> in marker-</a:t>
            </a:r>
            <a:r>
              <a:rPr lang="fr-FR" dirty="0" err="1"/>
              <a:t>based</a:t>
            </a:r>
            <a:r>
              <a:rPr lang="fr-FR" dirty="0"/>
              <a:t> </a:t>
            </a:r>
            <a:r>
              <a:rPr lang="fr-FR" dirty="0" err="1"/>
              <a:t>methods</a:t>
            </a:r>
            <a:endParaRPr lang="fr-FR" dirty="0"/>
          </a:p>
        </p:txBody>
      </p:sp>
    </p:spTree>
    <p:extLst>
      <p:ext uri="{BB962C8B-B14F-4D97-AF65-F5344CB8AC3E}">
        <p14:creationId xmlns:p14="http://schemas.microsoft.com/office/powerpoint/2010/main" val="1086825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en-US" sz="1600" dirty="0">
                <a:solidFill>
                  <a:srgbClr val="5B0F00"/>
                </a:solidFill>
                <a:latin typeface="Josefin Slab SemiBold" pitchFamily="2" charset="0"/>
              </a:rPr>
              <a:t>To sum it up, </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en-US" sz="1600" dirty="0">
                <a:solidFill>
                  <a:srgbClr val="5B0F00"/>
                </a:solidFill>
                <a:latin typeface="Josefin Slab SemiBold" pitchFamily="2" charset="0"/>
              </a:rPr>
              <a:t>(+ emails)</a:t>
            </a:r>
            <a:br>
              <a:rPr lang="en-US" sz="1600" dirty="0">
                <a:solidFill>
                  <a:srgbClr val="5B0F00"/>
                </a:solidFill>
                <a:latin typeface="Josefin Slab SemiBold" pitchFamily="2" charset="0"/>
              </a:rPr>
            </a:br>
            <a:r>
              <a:rPr lang="en-US" sz="1100" dirty="0">
                <a:solidFill>
                  <a:srgbClr val="5B0F00"/>
                </a:solidFill>
                <a:latin typeface="Josefin Slab SemiBold" pitchFamily="2" charset="0"/>
              </a:rPr>
              <a:t>Blender add-on, GUI being developed, tried by several labs &amp; companies</a:t>
            </a:r>
            <a:endParaRPr lang="en-US" sz="1600" b="0" i="0" dirty="0">
              <a:solidFill>
                <a:srgbClr val="5B0F00"/>
              </a:solidFill>
              <a:effectLst/>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endParaRPr kumimoji="0" lang="en-US" sz="11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Tree>
    <p:extLst>
      <p:ext uri="{BB962C8B-B14F-4D97-AF65-F5344CB8AC3E}">
        <p14:creationId xmlns:p14="http://schemas.microsoft.com/office/powerpoint/2010/main" val="1530413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this is all nice and well, but does it actually work?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5B0F00"/>
                </a:solidFill>
                <a:effectLst/>
                <a:uLnTx/>
                <a:uFillTx/>
                <a:latin typeface="Josefin Sans" pitchFamily="2" charset="0"/>
                <a:cs typeface="Arial"/>
                <a:sym typeface="Arial"/>
              </a:rPr>
              <a:t>2 important aspects to validate:</a:t>
            </a:r>
            <a:endParaRPr lang="en-US" dirty="0"/>
          </a:p>
          <a:p>
            <a:pPr marL="0" indent="0">
              <a:buClr>
                <a:schemeClr val="bg1"/>
              </a:buClr>
              <a:buFont typeface="Arial" panose="020B0604020202020204" pitchFamily="34" charset="0"/>
              <a:buNone/>
            </a:pPr>
            <a:r>
              <a:rPr lang="en-US" sz="1100" dirty="0">
                <a:solidFill>
                  <a:schemeClr val="bg1"/>
                </a:solidFill>
                <a:latin typeface="Josefin Sans" pitchFamily="2" charset="0"/>
              </a:rPr>
              <a:t>Robustness</a:t>
            </a:r>
            <a:r>
              <a:rPr lang="en-US" sz="1100" dirty="0">
                <a:solidFill>
                  <a:schemeClr val="bg1"/>
                </a:solidFill>
                <a:latin typeface="Josefin Slab SemiBold" pitchFamily="2" charset="0"/>
              </a:rPr>
              <a:t>:  assessed by comparing results under challenging capture conditions</a:t>
            </a:r>
          </a:p>
          <a:p>
            <a:pPr marL="0" indent="0">
              <a:buClr>
                <a:schemeClr val="bg1"/>
              </a:buClr>
              <a:buFont typeface="Arial" panose="020B0604020202020204" pitchFamily="34" charset="0"/>
              <a:buNone/>
            </a:pPr>
            <a:r>
              <a:rPr lang="en-US" sz="1100" dirty="0">
                <a:solidFill>
                  <a:schemeClr val="bg1"/>
                </a:solidFill>
                <a:latin typeface="Josefin Sans" pitchFamily="2" charset="0"/>
              </a:rPr>
              <a:t>Accuracy</a:t>
            </a:r>
            <a:r>
              <a:rPr lang="en-US" sz="1100" dirty="0">
                <a:solidFill>
                  <a:schemeClr val="bg1"/>
                </a:solidFill>
                <a:latin typeface="Josefin Slab SemiBold" pitchFamily="2" charset="0"/>
              </a:rPr>
              <a:t>: Assessed by comparing them to a reference marker-based method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34203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en-US" sz="1100" dirty="0">
                <a:solidFill>
                  <a:schemeClr val="bg1"/>
                </a:solidFill>
                <a:latin typeface="Josefin Slab SemiBold" pitchFamily="2" charset="0"/>
              </a:rPr>
              <a:t>. Time and resource consuming</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en-US" sz="1100" dirty="0">
                <a:solidFill>
                  <a:schemeClr val="bg1"/>
                </a:solidFill>
                <a:latin typeface="Josefin Slab SemiBold" pitchFamily="2" charset="0"/>
              </a:rPr>
              <a:t>. Subject behaves exactly the same way from one capture session to another</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en-US" sz="1100" dirty="0">
                <a:solidFill>
                  <a:schemeClr val="bg1"/>
                </a:solidFill>
                <a:latin typeface="Josefin Slab SemiBold" pitchFamily="2" charset="0"/>
              </a:rPr>
              <a:t>The good news, is that we can do it, and simulate different capture conditions, thanks to the </a:t>
            </a:r>
            <a:r>
              <a:rPr lang="en-US" sz="1100" dirty="0" err="1">
                <a:solidFill>
                  <a:schemeClr val="bg1"/>
                </a:solidFill>
                <a:latin typeface="Josefin Slab SemiBold" pitchFamily="2" charset="0"/>
              </a:rPr>
              <a:t>Kinovis</a:t>
            </a:r>
            <a:r>
              <a:rPr lang="en-US" sz="1100" dirty="0">
                <a:solidFill>
                  <a:schemeClr val="bg1"/>
                </a:solidFill>
                <a:latin typeface="Josefin Slab SemiBold" pitchFamily="2" charset="0"/>
              </a:rPr>
              <a:t> pl…</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cs typeface="Arial"/>
              </a:rPr>
              <a:t>Visual </a:t>
            </a:r>
            <a:r>
              <a:rPr lang="fr-FR" sz="1100" dirty="0" err="1">
                <a:solidFill>
                  <a:schemeClr val="bg1"/>
                </a:solidFill>
                <a:latin typeface="Josefin Slab SemiBold" pitchFamily="2" charset="0"/>
                <a:cs typeface="Arial"/>
              </a:rPr>
              <a:t>hull</a:t>
            </a:r>
            <a:r>
              <a:rPr lang="fr-FR" sz="1100" dirty="0">
                <a:solidFill>
                  <a:schemeClr val="bg1"/>
                </a:solidFill>
                <a:latin typeface="Josefin Slab SemiBold" pitchFamily="2" charset="0"/>
                <a:cs typeface="Arial"/>
              </a:rPr>
              <a:t> reconstruction + texture mapping</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endParaRPr lang="fr-FR" sz="1100" dirty="0">
              <a:solidFill>
                <a:schemeClr val="bg1"/>
              </a:solidFill>
              <a:latin typeface="Josefin Slab SemiBold" pitchFamily="2" charset="0"/>
              <a:cs typeface="Arial"/>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cs typeface="Arial"/>
                <a:sym typeface="Wingdings" panose="05000000000000000000" pitchFamily="2" charset="2"/>
              </a:rPr>
              <a:t>(Great </a:t>
            </a:r>
            <a:r>
              <a:rPr lang="fr-FR" sz="1100" dirty="0" err="1">
                <a:solidFill>
                  <a:schemeClr val="bg1"/>
                </a:solidFill>
                <a:latin typeface="Josefin Slab SemiBold" pitchFamily="2" charset="0"/>
                <a:cs typeface="Arial"/>
                <a:sym typeface="Wingdings" panose="05000000000000000000" pitchFamily="2" charset="2"/>
              </a:rPr>
              <a:t>flexibility</a:t>
            </a:r>
            <a:r>
              <a:rPr lang="fr-FR" sz="1100" dirty="0">
                <a:solidFill>
                  <a:schemeClr val="bg1"/>
                </a:solidFill>
                <a:latin typeface="Josefin Slab SemiBold" pitchFamily="2" charset="0"/>
                <a:cs typeface="Arial"/>
                <a:sym typeface="Wingdings" panose="05000000000000000000" pitchFamily="2" charset="2"/>
              </a:rPr>
              <a:t> in capture conditions : </a:t>
            </a:r>
            <a:r>
              <a:rPr lang="fr-FR" sz="1100" dirty="0" err="1">
                <a:solidFill>
                  <a:schemeClr val="bg1"/>
                </a:solidFill>
                <a:latin typeface="Josefin Slab SemiBold" pitchFamily="2" charset="0"/>
                <a:cs typeface="Arial"/>
                <a:sym typeface="Wingdings" panose="05000000000000000000" pitchFamily="2" charset="2"/>
              </a:rPr>
              <a:t>any</a:t>
            </a:r>
            <a:r>
              <a:rPr lang="fr-FR" sz="1100" dirty="0">
                <a:solidFill>
                  <a:schemeClr val="bg1"/>
                </a:solidFill>
                <a:latin typeface="Josefin Slab SemiBold" pitchFamily="2" charset="0"/>
                <a:cs typeface="Arial"/>
                <a:sym typeface="Wingdings" panose="05000000000000000000" pitchFamily="2" charset="2"/>
              </a:rPr>
              <a:t> </a:t>
            </a:r>
            <a:r>
              <a:rPr lang="fr-FR" sz="1100" dirty="0" err="1">
                <a:solidFill>
                  <a:schemeClr val="bg1"/>
                </a:solidFill>
                <a:latin typeface="Josefin Slab SemiBold" pitchFamily="2" charset="0"/>
                <a:cs typeface="Arial"/>
                <a:sym typeface="Wingdings" panose="05000000000000000000" pitchFamily="2" charset="2"/>
              </a:rPr>
              <a:t>number</a:t>
            </a:r>
            <a:r>
              <a:rPr lang="fr-FR" sz="1100" dirty="0">
                <a:solidFill>
                  <a:schemeClr val="bg1"/>
                </a:solidFill>
                <a:latin typeface="Josefin Slab SemiBold" pitchFamily="2" charset="0"/>
                <a:cs typeface="Arial"/>
                <a:sym typeface="Wingdings" panose="05000000000000000000" pitchFamily="2" charset="2"/>
              </a:rPr>
              <a:t>/type cameras, </a:t>
            </a:r>
            <a:r>
              <a:rPr lang="fr-FR" sz="1100" dirty="0" err="1">
                <a:solidFill>
                  <a:schemeClr val="bg1"/>
                </a:solidFill>
                <a:latin typeface="Josefin Slab SemiBold" pitchFamily="2" charset="0"/>
                <a:cs typeface="Arial"/>
                <a:sym typeface="Wingdings" panose="05000000000000000000" pitchFamily="2" charset="2"/>
              </a:rPr>
              <a:t>any</a:t>
            </a:r>
            <a:r>
              <a:rPr lang="fr-FR" sz="1100" dirty="0">
                <a:solidFill>
                  <a:schemeClr val="bg1"/>
                </a:solidFill>
                <a:latin typeface="Josefin Slab SemiBold" pitchFamily="2" charset="0"/>
                <a:cs typeface="Arial"/>
                <a:sym typeface="Wingdings" panose="05000000000000000000" pitchFamily="2" charset="2"/>
              </a:rPr>
              <a:t> </a:t>
            </a:r>
            <a:r>
              <a:rPr lang="fr-FR" sz="1100" dirty="0" err="1">
                <a:solidFill>
                  <a:schemeClr val="bg1"/>
                </a:solidFill>
                <a:latin typeface="Josefin Slab SemiBold" pitchFamily="2" charset="0"/>
                <a:cs typeface="Arial"/>
                <a:sym typeface="Wingdings" panose="05000000000000000000" pitchFamily="2" charset="2"/>
              </a:rPr>
              <a:t>environment</a:t>
            </a:r>
            <a:r>
              <a:rPr lang="fr-FR" sz="1100" dirty="0">
                <a:solidFill>
                  <a:schemeClr val="bg1"/>
                </a:solidFill>
                <a:latin typeface="Josefin Slab SemiBold" pitchFamily="2" charset="0"/>
                <a:cs typeface="Arial"/>
                <a:sym typeface="Wingdings" panose="05000000000000000000" pitchFamily="2" charset="2"/>
              </a:rPr>
              <a:t>, + first </a:t>
            </a:r>
            <a:r>
              <a:rPr lang="fr-FR" sz="1100" dirty="0" err="1">
                <a:solidFill>
                  <a:schemeClr val="bg1"/>
                </a:solidFill>
                <a:latin typeface="Josefin Slab SemiBold" pitchFamily="2" charset="0"/>
                <a:cs typeface="Arial"/>
                <a:sym typeface="Wingdings" panose="05000000000000000000" pitchFamily="2" charset="2"/>
              </a:rPr>
              <a:t>wanted</a:t>
            </a:r>
            <a:r>
              <a:rPr lang="fr-FR" sz="1100" dirty="0">
                <a:solidFill>
                  <a:schemeClr val="bg1"/>
                </a:solidFill>
                <a:latin typeface="Josefin Slab SemiBold" pitchFamily="2" charset="0"/>
                <a:cs typeface="Arial"/>
                <a:sym typeface="Wingdings" panose="05000000000000000000" pitchFamily="2" charset="2"/>
              </a:rPr>
              <a:t> to </a:t>
            </a:r>
            <a:r>
              <a:rPr lang="fr-FR" sz="1100" dirty="0" err="1">
                <a:solidFill>
                  <a:schemeClr val="bg1"/>
                </a:solidFill>
                <a:latin typeface="Josefin Slab SemiBold" pitchFamily="2" charset="0"/>
                <a:cs typeface="Arial"/>
                <a:sym typeface="Wingdings" panose="05000000000000000000" pitchFamily="2" charset="2"/>
              </a:rPr>
              <a:t>work</a:t>
            </a:r>
            <a:r>
              <a:rPr lang="fr-FR" sz="1100" dirty="0">
                <a:solidFill>
                  <a:schemeClr val="bg1"/>
                </a:solidFill>
                <a:latin typeface="Josefin Slab SemiBold" pitchFamily="2" charset="0"/>
                <a:cs typeface="Arial"/>
                <a:sym typeface="Wingdings" panose="05000000000000000000" pitchFamily="2" charset="2"/>
              </a:rPr>
              <a:t> with digital </a:t>
            </a:r>
            <a:r>
              <a:rPr lang="fr-FR" sz="1100" dirty="0" err="1">
                <a:solidFill>
                  <a:schemeClr val="bg1"/>
                </a:solidFill>
                <a:latin typeface="Josefin Slab SemiBold" pitchFamily="2" charset="0"/>
                <a:cs typeface="Arial"/>
                <a:sym typeface="Wingdings" panose="05000000000000000000" pitchFamily="2" charset="2"/>
              </a:rPr>
              <a:t>twin</a:t>
            </a:r>
            <a:r>
              <a:rPr lang="fr-FR" sz="1100" dirty="0">
                <a:solidFill>
                  <a:schemeClr val="bg1"/>
                </a:solidFill>
                <a:latin typeface="Josefin Slab SemiBold" pitchFamily="2" charset="0"/>
                <a:cs typeface="Arial"/>
                <a:sym typeface="Wingdings" panose="05000000000000000000" pitchFamily="2" charset="2"/>
              </a:rPr>
              <a:t>)</a:t>
            </a:r>
            <a:endParaRPr lang="fr-FR" sz="1100" dirty="0">
              <a:solidFill>
                <a:schemeClr val="bg1"/>
              </a:solidFill>
              <a:latin typeface="Josefin Slab SemiBold" pitchFamily="2" charset="0"/>
              <a:cs typeface="Arial"/>
            </a:endParaRPr>
          </a:p>
        </p:txBody>
      </p:sp>
    </p:spTree>
    <p:extLst>
      <p:ext uri="{BB962C8B-B14F-4D97-AF65-F5344CB8AC3E}">
        <p14:creationId xmlns:p14="http://schemas.microsoft.com/office/powerpoint/2010/main" val="2228950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chemeClr val="bg1"/>
                </a:solidFill>
                <a:latin typeface="Josefin Slab SemiBold" pitchFamily="2" charset="0"/>
              </a:rPr>
              <a:t>Hence</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we</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evaluate</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robustness</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regarding</a:t>
            </a:r>
            <a:r>
              <a:rPr lang="fr-FR" sz="1100" dirty="0">
                <a:solidFill>
                  <a:schemeClr val="bg1"/>
                </a:solidFill>
                <a:latin typeface="Josefin Slab SemiBold" pitchFamily="2" charset="0"/>
              </a:rPr>
              <a:t>…</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chemeClr val="bg1"/>
                </a:solidFill>
                <a:latin typeface="Josefin Slab SemiBold" pitchFamily="2" charset="0"/>
              </a:rPr>
              <a:t>Robustness</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is</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also</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assessed</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separately</a:t>
            </a:r>
            <a:endParaRPr lang="en-US" sz="1100" dirty="0">
              <a:solidFill>
                <a:schemeClr val="bg1"/>
              </a:solidFill>
              <a:latin typeface="Josefin Slab SemiBold" pitchFamily="2" charset="0"/>
            </a:endParaRPr>
          </a:p>
        </p:txBody>
      </p:sp>
    </p:spTree>
    <p:extLst>
      <p:ext uri="{BB962C8B-B14F-4D97-AF65-F5344CB8AC3E}">
        <p14:creationId xmlns:p14="http://schemas.microsoft.com/office/powerpoint/2010/main" val="1403636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chemeClr val="bg1"/>
                </a:solidFill>
                <a:latin typeface="Josefin Slab SemiBold" pitchFamily="2" charset="0"/>
              </a:rPr>
              <a:t>Overall</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we</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obtain</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very</a:t>
            </a:r>
            <a:r>
              <a:rPr lang="fr-FR" sz="1100" dirty="0">
                <a:solidFill>
                  <a:schemeClr val="bg1"/>
                </a:solidFill>
                <a:latin typeface="Josefin Slab SemiBold" pitchFamily="2" charset="0"/>
              </a:rPr>
              <a:t> good…</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chemeClr val="bg1"/>
                </a:solidFill>
                <a:latin typeface="Josefin Slab SemiBold" pitchFamily="2" charset="0"/>
              </a:rPr>
              <a:t>Stays</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under</a:t>
            </a:r>
            <a:r>
              <a:rPr lang="fr-FR" sz="1100" dirty="0">
                <a:solidFill>
                  <a:schemeClr val="bg1"/>
                </a:solidFill>
                <a:latin typeface="Josefin Slab SemiBold" pitchFamily="2" charset="0"/>
              </a:rPr>
              <a:t> 5.7°</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chemeClr val="bg1"/>
                </a:solidFill>
                <a:latin typeface="Josefin Slab SemiBold" pitchFamily="2" charset="0"/>
              </a:rPr>
              <a:t>variability</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barely</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increased</a:t>
            </a:r>
            <a:r>
              <a:rPr lang="fr-FR" sz="1100" dirty="0">
                <a:solidFill>
                  <a:schemeClr val="bg1"/>
                </a:solidFill>
                <a:latin typeface="Josefin Slab SemiBold" pitchFamily="2" charset="0"/>
              </a:rPr>
              <a:t> at all as </a:t>
            </a:r>
            <a:r>
              <a:rPr lang="fr-FR" sz="1100" dirty="0" err="1">
                <a:solidFill>
                  <a:schemeClr val="bg1"/>
                </a:solidFill>
                <a:latin typeface="Josefin Slab SemiBold" pitchFamily="2" charset="0"/>
              </a:rPr>
              <a:t>compared</a:t>
            </a:r>
            <a:r>
              <a:rPr lang="fr-FR" sz="1100" dirty="0">
                <a:solidFill>
                  <a:schemeClr val="bg1"/>
                </a:solidFill>
                <a:latin typeface="Josefin Slab SemiBold" pitchFamily="2" charset="0"/>
              </a:rPr>
              <a:t> to the </a:t>
            </a:r>
            <a:r>
              <a:rPr lang="fr-FR" sz="1100" dirty="0" err="1">
                <a:solidFill>
                  <a:schemeClr val="bg1"/>
                </a:solidFill>
                <a:latin typeface="Josefin Slab SemiBold" pitchFamily="2" charset="0"/>
              </a:rPr>
              <a:t>ref</a:t>
            </a:r>
            <a:r>
              <a:rPr lang="fr-FR" sz="1100" dirty="0">
                <a:solidFill>
                  <a:schemeClr val="bg1"/>
                </a:solidFill>
                <a:latin typeface="Josefin Slab SemiBold" pitchFamily="2" charset="0"/>
              </a:rPr>
              <a:t> condition</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rPr>
              <a:t>Running hip </a:t>
            </a:r>
            <a:r>
              <a:rPr lang="fr-FR" sz="1100" dirty="0" err="1">
                <a:solidFill>
                  <a:schemeClr val="bg1"/>
                </a:solidFill>
                <a:latin typeface="Josefin Slab SemiBold" pitchFamily="2" charset="0"/>
              </a:rPr>
              <a:t>int</a:t>
            </a:r>
            <a:r>
              <a:rPr lang="fr-FR" sz="1100" dirty="0">
                <a:solidFill>
                  <a:schemeClr val="bg1"/>
                </a:solidFill>
                <a:latin typeface="Josefin Slab SemiBold" pitchFamily="2" charset="0"/>
              </a:rPr>
              <a:t>/</a:t>
            </a:r>
            <a:r>
              <a:rPr lang="fr-FR" sz="1100" dirty="0" err="1">
                <a:solidFill>
                  <a:schemeClr val="bg1"/>
                </a:solidFill>
                <a:latin typeface="Josefin Slab SemiBold" pitchFamily="2" charset="0"/>
              </a:rPr>
              <a:t>ext</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cycling</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subtalar</a:t>
            </a:r>
            <a:endParaRPr lang="en-US" sz="1100" dirty="0">
              <a:solidFill>
                <a:schemeClr val="bg1"/>
              </a:solidFill>
              <a:latin typeface="Josefin Slab SemiBold" pitchFamily="2" charset="0"/>
            </a:endParaRPr>
          </a:p>
        </p:txBody>
      </p:sp>
    </p:spTree>
    <p:extLst>
      <p:ext uri="{BB962C8B-B14F-4D97-AF65-F5344CB8AC3E}">
        <p14:creationId xmlns:p14="http://schemas.microsoft.com/office/powerpoint/2010/main" val="3330017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437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dirty="0" err="1"/>
              <a:t>They</a:t>
            </a:r>
            <a:r>
              <a:rPr lang="fr-FR" dirty="0"/>
              <a:t> </a:t>
            </a:r>
            <a:r>
              <a:rPr lang="fr-FR" dirty="0" err="1"/>
              <a:t>could</a:t>
            </a:r>
            <a:r>
              <a:rPr lang="fr-FR" dirty="0"/>
              <a:t> shoot in the </a:t>
            </a:r>
            <a:r>
              <a:rPr lang="fr-FR" dirty="0" err="1"/>
              <a:t>same</a:t>
            </a:r>
            <a:r>
              <a:rPr lang="fr-FR" dirty="0"/>
              <a:t> direction </a:t>
            </a:r>
            <a:r>
              <a:rPr lang="fr-FR" dirty="0" err="1"/>
              <a:t>regardless</a:t>
            </a:r>
            <a:r>
              <a:rPr lang="fr-FR" dirty="0"/>
              <a:t> of the condition, but still </a:t>
            </a:r>
            <a:r>
              <a:rPr lang="fr-FR" dirty="0" err="1"/>
              <a:t>be</a:t>
            </a:r>
            <a:r>
              <a:rPr lang="fr-FR" dirty="0"/>
              <a:t> </a:t>
            </a:r>
            <a:r>
              <a:rPr lang="fr-FR" dirty="0" err="1"/>
              <a:t>consistently</a:t>
            </a:r>
            <a:r>
              <a:rPr lang="fr-FR" dirty="0"/>
              <a:t> off </a:t>
            </a:r>
            <a:endParaRPr kumimoji="0" lang="en-US" sz="11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Tree>
    <p:extLst>
      <p:ext uri="{BB962C8B-B14F-4D97-AF65-F5344CB8AC3E}">
        <p14:creationId xmlns:p14="http://schemas.microsoft.com/office/powerpoint/2010/main" val="4010321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After</a:t>
            </a:r>
            <a:r>
              <a:rPr lang="fr-FR" dirty="0"/>
              <a:t> </a:t>
            </a:r>
            <a:r>
              <a:rPr lang="fr-FR" dirty="0" err="1"/>
              <a:t>robustness</a:t>
            </a:r>
            <a:r>
              <a:rPr lang="fr-FR" dirty="0"/>
              <a:t>, </a:t>
            </a:r>
            <a:r>
              <a:rPr lang="fr-FR" dirty="0" err="1"/>
              <a:t>accuracy</a:t>
            </a:r>
            <a:r>
              <a:rPr lang="fr-FR" dirty="0"/>
              <a:t> </a:t>
            </a:r>
            <a:r>
              <a:rPr lang="fr-FR" dirty="0" err="1"/>
              <a:t>needs</a:t>
            </a:r>
            <a:r>
              <a:rPr lang="fr-FR" dirty="0"/>
              <a:t> to </a:t>
            </a:r>
            <a:r>
              <a:rPr lang="fr-FR" dirty="0" err="1"/>
              <a:t>be</a:t>
            </a:r>
            <a:r>
              <a:rPr lang="fr-FR" dirty="0"/>
              <a:t> </a:t>
            </a:r>
            <a:r>
              <a:rPr lang="fr-FR" dirty="0" err="1"/>
              <a:t>assessed</a:t>
            </a:r>
            <a:endParaRPr dirty="0"/>
          </a:p>
        </p:txBody>
      </p:sp>
    </p:spTree>
    <p:extLst>
      <p:ext uri="{BB962C8B-B14F-4D97-AF65-F5344CB8AC3E}">
        <p14:creationId xmlns:p14="http://schemas.microsoft.com/office/powerpoint/2010/main" val="179578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rPr>
              <a:t>It has been </a:t>
            </a:r>
            <a:r>
              <a:rPr lang="fr-FR" sz="1100" dirty="0" err="1">
                <a:solidFill>
                  <a:schemeClr val="bg1"/>
                </a:solidFill>
                <a:latin typeface="Josefin Slab SemiBold" pitchFamily="2" charset="0"/>
              </a:rPr>
              <a:t>shown</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that</a:t>
            </a:r>
            <a:r>
              <a:rPr lang="fr-FR" sz="1100" dirty="0">
                <a:solidFill>
                  <a:schemeClr val="bg1"/>
                </a:solidFill>
                <a:latin typeface="Josefin Slab SemiBold" pitchFamily="2" charset="0"/>
              </a:rPr>
              <a:t> pose estimation </a:t>
            </a:r>
            <a:r>
              <a:rPr lang="fr-FR" sz="1100" dirty="0" err="1">
                <a:solidFill>
                  <a:schemeClr val="bg1"/>
                </a:solidFill>
                <a:latin typeface="Josefin Slab SemiBold" pitchFamily="2" charset="0"/>
              </a:rPr>
              <a:t>models</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suffer</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from</a:t>
            </a:r>
            <a:r>
              <a:rPr lang="fr-FR" sz="1100" dirty="0">
                <a:solidFill>
                  <a:schemeClr val="bg1"/>
                </a:solidFill>
                <a:latin typeface="Josefin Slab SemiBold" pitchFamily="2" charset="0"/>
              </a:rPr>
              <a:t> a </a:t>
            </a:r>
            <a:r>
              <a:rPr lang="fr-FR" sz="1100" dirty="0" err="1">
                <a:solidFill>
                  <a:schemeClr val="bg1"/>
                </a:solidFill>
                <a:latin typeface="Josefin Slab SemiBold" pitchFamily="2" charset="0"/>
              </a:rPr>
              <a:t>systematic</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bias</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that</a:t>
            </a:r>
            <a:r>
              <a:rPr lang="fr-FR" sz="1100" dirty="0">
                <a:solidFill>
                  <a:schemeClr val="bg1"/>
                </a:solidFill>
                <a:latin typeface="Josefin Slab SemiBold" pitchFamily="2" charset="0"/>
              </a:rPr>
              <a:t> can </a:t>
            </a:r>
            <a:r>
              <a:rPr lang="fr-FR" sz="1100" dirty="0" err="1">
                <a:solidFill>
                  <a:schemeClr val="bg1"/>
                </a:solidFill>
                <a:latin typeface="Josefin Slab SemiBold" pitchFamily="2" charset="0"/>
              </a:rPr>
              <a:t>reach</a:t>
            </a:r>
            <a:r>
              <a:rPr lang="fr-FR" sz="1100" dirty="0">
                <a:solidFill>
                  <a:schemeClr val="bg1"/>
                </a:solidFill>
                <a:latin typeface="Josefin Slab SemiBold" pitchFamily="2" charset="0"/>
              </a:rPr>
              <a:t> up to 5 </a:t>
            </a:r>
            <a:r>
              <a:rPr lang="fr-FR" sz="1100" dirty="0" err="1">
                <a:solidFill>
                  <a:schemeClr val="bg1"/>
                </a:solidFill>
                <a:latin typeface="Josefin Slab SemiBold" pitchFamily="2" charset="0"/>
              </a:rPr>
              <a:t>cm,especially</a:t>
            </a:r>
            <a:r>
              <a:rPr lang="fr-FR" sz="1100" dirty="0">
                <a:solidFill>
                  <a:schemeClr val="bg1"/>
                </a:solidFill>
                <a:latin typeface="Josefin Slab SemiBold" pitchFamily="2" charset="0"/>
              </a:rPr>
              <a:t>  for </a:t>
            </a:r>
            <a:r>
              <a:rPr lang="fr-FR" sz="1100" dirty="0" err="1">
                <a:solidFill>
                  <a:schemeClr val="bg1"/>
                </a:solidFill>
                <a:latin typeface="Josefin Slab SemiBold" pitchFamily="2" charset="0"/>
              </a:rPr>
              <a:t>knee</a:t>
            </a:r>
            <a:r>
              <a:rPr lang="fr-FR" sz="1100" dirty="0">
                <a:solidFill>
                  <a:schemeClr val="bg1"/>
                </a:solidFill>
                <a:latin typeface="Josefin Slab SemiBold" pitchFamily="2" charset="0"/>
              </a:rPr>
              <a:t> and hip joint centers</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rPr>
              <a:t>It </a:t>
            </a:r>
            <a:r>
              <a:rPr lang="fr-FR" sz="1100" dirty="0" err="1">
                <a:solidFill>
                  <a:schemeClr val="bg1"/>
                </a:solidFill>
                <a:latin typeface="Josefin Slab SemiBold" pitchFamily="2" charset="0"/>
              </a:rPr>
              <a:t>is</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legitimate</a:t>
            </a:r>
            <a:r>
              <a:rPr lang="fr-FR" sz="1100" dirty="0">
                <a:solidFill>
                  <a:schemeClr val="bg1"/>
                </a:solidFill>
                <a:latin typeface="Josefin Slab SemiBold" pitchFamily="2" charset="0"/>
              </a:rPr>
              <a:t> to </a:t>
            </a:r>
            <a:r>
              <a:rPr lang="fr-FR" sz="1100" dirty="0" err="1">
                <a:solidFill>
                  <a:schemeClr val="bg1"/>
                </a:solidFill>
                <a:latin typeface="Josefin Slab SemiBold" pitchFamily="2" charset="0"/>
              </a:rPr>
              <a:t>think</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that</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it</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would</a:t>
            </a:r>
            <a:r>
              <a:rPr lang="fr-FR" sz="1100" dirty="0">
                <a:solidFill>
                  <a:schemeClr val="bg1"/>
                </a:solidFill>
                <a:latin typeface="Josefin Slab SemiBold" pitchFamily="2" charset="0"/>
              </a:rPr>
              <a:t> lead to a </a:t>
            </a:r>
            <a:r>
              <a:rPr lang="fr-FR" sz="1100" dirty="0" err="1">
                <a:solidFill>
                  <a:schemeClr val="bg1"/>
                </a:solidFill>
                <a:latin typeface="Josefin Slab SemiBold" pitchFamily="2" charset="0"/>
              </a:rPr>
              <a:t>syst</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ang</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bias</a:t>
            </a:r>
            <a:endParaRPr lang="fr-FR" sz="1100" dirty="0">
              <a:solidFill>
                <a:schemeClr val="bg1"/>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en-US" sz="1100" dirty="0">
                <a:solidFill>
                  <a:schemeClr val="bg1"/>
                </a:solidFill>
                <a:latin typeface="Josefin Slab SemiBold" pitchFamily="2" charset="0"/>
              </a:rPr>
              <a:t>To assess our accuracy, we compare its results with those of a marker-based protocol</a:t>
            </a:r>
            <a:endParaRPr lang="fr-FR" sz="1100" dirty="0">
              <a:solidFill>
                <a:schemeClr val="bg1"/>
              </a:solidFill>
              <a:latin typeface="Josefin Slab SemiBold" pitchFamily="2" charset="0"/>
            </a:endParaRPr>
          </a:p>
        </p:txBody>
      </p:sp>
    </p:spTree>
    <p:extLst>
      <p:ext uri="{BB962C8B-B14F-4D97-AF65-F5344CB8AC3E}">
        <p14:creationId xmlns:p14="http://schemas.microsoft.com/office/powerpoint/2010/main" val="802234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chemeClr val="bg1"/>
                </a:solidFill>
                <a:latin typeface="Josefin Slab SemiBold" pitchFamily="2" charset="0"/>
              </a:rPr>
              <a:t>Results</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again</a:t>
            </a:r>
            <a:r>
              <a:rPr lang="fr-FR" sz="1100" dirty="0">
                <a:solidFill>
                  <a:schemeClr val="bg1"/>
                </a:solidFill>
                <a:latin typeface="Josefin Slab SemiBold" pitchFamily="2" charset="0"/>
              </a:rPr>
              <a:t>, are </a:t>
            </a:r>
            <a:r>
              <a:rPr lang="fr-FR" sz="1100" dirty="0" err="1">
                <a:solidFill>
                  <a:schemeClr val="bg1"/>
                </a:solidFill>
                <a:latin typeface="Josefin Slab SemiBold" pitchFamily="2" charset="0"/>
              </a:rPr>
              <a:t>rather</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satisfying</a:t>
            </a:r>
            <a:endParaRPr lang="en-US" sz="1100" dirty="0">
              <a:solidFill>
                <a:schemeClr val="bg1"/>
              </a:solidFill>
              <a:latin typeface="Josefin Slab SemiBold" pitchFamily="2" charset="0"/>
            </a:endParaRPr>
          </a:p>
        </p:txBody>
      </p:sp>
    </p:spTree>
    <p:extLst>
      <p:ext uri="{BB962C8B-B14F-4D97-AF65-F5344CB8AC3E}">
        <p14:creationId xmlns:p14="http://schemas.microsoft.com/office/powerpoint/2010/main" val="3031013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rPr>
              <a:t>If </a:t>
            </a:r>
            <a:r>
              <a:rPr lang="fr-FR" sz="1100" dirty="0" err="1">
                <a:solidFill>
                  <a:schemeClr val="bg1"/>
                </a:solidFill>
                <a:latin typeface="Josefin Slab SemiBold" pitchFamily="2" charset="0"/>
              </a:rPr>
              <a:t>we</a:t>
            </a:r>
            <a:r>
              <a:rPr lang="fr-FR" sz="1100" dirty="0">
                <a:solidFill>
                  <a:schemeClr val="bg1"/>
                </a:solidFill>
                <a:latin typeface="Josefin Slab SemiBold" pitchFamily="2" charset="0"/>
              </a:rPr>
              <a:t> compare </a:t>
            </a:r>
            <a:r>
              <a:rPr lang="fr-FR" sz="1100" dirty="0" err="1">
                <a:solidFill>
                  <a:schemeClr val="bg1"/>
                </a:solidFill>
                <a:latin typeface="Josefin Slab SemiBold" pitchFamily="2" charset="0"/>
              </a:rPr>
              <a:t>our</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results</a:t>
            </a:r>
            <a:r>
              <a:rPr lang="fr-FR" sz="1100" dirty="0">
                <a:solidFill>
                  <a:schemeClr val="bg1"/>
                </a:solidFill>
                <a:latin typeface="Josefin Slab SemiBold" pitchFamily="2" charset="0"/>
              </a:rPr>
              <a:t> with </a:t>
            </a:r>
            <a:r>
              <a:rPr lang="fr-FR" sz="1100" dirty="0" err="1">
                <a:solidFill>
                  <a:schemeClr val="bg1"/>
                </a:solidFill>
                <a:latin typeface="Josefin Slab SemiBold" pitchFamily="2" charset="0"/>
              </a:rPr>
              <a:t>others</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from</a:t>
            </a:r>
            <a:r>
              <a:rPr lang="fr-FR" sz="1100" dirty="0">
                <a:solidFill>
                  <a:schemeClr val="bg1"/>
                </a:solidFill>
                <a:latin typeface="Josefin Slab SemiBold" pitchFamily="2" charset="0"/>
              </a:rPr>
              <a:t> the </a:t>
            </a:r>
            <a:r>
              <a:rPr lang="fr-FR" sz="1100" dirty="0" err="1">
                <a:solidFill>
                  <a:schemeClr val="bg1"/>
                </a:solidFill>
                <a:latin typeface="Josefin Slab SemiBold" pitchFamily="2" charset="0"/>
              </a:rPr>
              <a:t>literaure</a:t>
            </a:r>
            <a:r>
              <a:rPr lang="fr-FR" sz="1100" dirty="0">
                <a:solidFill>
                  <a:schemeClr val="bg1"/>
                </a:solidFill>
                <a:latin typeface="Josefin Slab SemiBold" pitchFamily="2" charset="0"/>
              </a:rPr>
              <a:t>, by </a:t>
            </a:r>
            <a:r>
              <a:rPr lang="fr-FR" sz="1100" dirty="0" err="1">
                <a:solidFill>
                  <a:schemeClr val="bg1"/>
                </a:solidFill>
                <a:latin typeface="Josefin Slab SemiBold" pitchFamily="2" charset="0"/>
              </a:rPr>
              <a:t>order</a:t>
            </a:r>
            <a:r>
              <a:rPr lang="fr-FR" sz="1100" dirty="0">
                <a:solidFill>
                  <a:schemeClr val="bg1"/>
                </a:solidFill>
                <a:latin typeface="Josefin Slab SemiBold" pitchFamily="2" charset="0"/>
              </a:rPr>
              <a:t> of publication, </a:t>
            </a:r>
            <a:r>
              <a:rPr lang="fr-FR" sz="1100" dirty="0" err="1">
                <a:solidFill>
                  <a:schemeClr val="bg1"/>
                </a:solidFill>
                <a:latin typeface="Josefin Slab SemiBold" pitchFamily="2" charset="0"/>
              </a:rPr>
              <a:t>we</a:t>
            </a:r>
            <a:r>
              <a:rPr lang="fr-FR" sz="1100" dirty="0">
                <a:solidFill>
                  <a:schemeClr val="bg1"/>
                </a:solidFill>
                <a:latin typeface="Josefin Slab SemiBold" pitchFamily="2" charset="0"/>
              </a:rPr>
              <a:t> can see </a:t>
            </a:r>
            <a:r>
              <a:rPr lang="fr-FR" sz="1100" dirty="0" err="1">
                <a:solidFill>
                  <a:schemeClr val="bg1"/>
                </a:solidFill>
                <a:latin typeface="Josefin Slab SemiBold" pitchFamily="2" charset="0"/>
              </a:rPr>
              <a:t>that</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aside</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from</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Theia</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which</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is</a:t>
            </a:r>
            <a:r>
              <a:rPr lang="fr-FR" sz="1100" dirty="0">
                <a:solidFill>
                  <a:schemeClr val="bg1"/>
                </a:solidFill>
                <a:latin typeface="Josefin Slab SemiBold" pitchFamily="2" charset="0"/>
              </a:rPr>
              <a:t> a </a:t>
            </a:r>
            <a:r>
              <a:rPr lang="fr-FR" sz="1100" dirty="0" err="1">
                <a:solidFill>
                  <a:schemeClr val="bg1"/>
                </a:solidFill>
                <a:latin typeface="Josefin Slab SemiBold" pitchFamily="2" charset="0"/>
              </a:rPr>
              <a:t>little</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behind</a:t>
            </a:r>
            <a:r>
              <a:rPr lang="fr-FR" sz="1100" dirty="0">
                <a:solidFill>
                  <a:schemeClr val="bg1"/>
                </a:solidFill>
                <a:latin typeface="Josefin Slab SemiBold" pitchFamily="2" charset="0"/>
              </a:rPr>
              <a:t>, the 3 </a:t>
            </a:r>
            <a:r>
              <a:rPr lang="fr-FR" sz="1100" dirty="0" err="1">
                <a:solidFill>
                  <a:schemeClr val="bg1"/>
                </a:solidFill>
                <a:latin typeface="Josefin Slab SemiBold" pitchFamily="2" charset="0"/>
              </a:rPr>
              <a:t>other</a:t>
            </a:r>
            <a:r>
              <a:rPr lang="fr-FR" sz="1100" dirty="0">
                <a:solidFill>
                  <a:schemeClr val="bg1"/>
                </a:solidFill>
                <a:latin typeface="Josefin Slab SemiBold" pitchFamily="2" charset="0"/>
              </a:rPr>
              <a:t> solutions </a:t>
            </a:r>
            <a:r>
              <a:rPr lang="fr-FR" sz="1100" dirty="0" err="1">
                <a:solidFill>
                  <a:schemeClr val="bg1"/>
                </a:solidFill>
                <a:latin typeface="Josefin Slab SemiBold" pitchFamily="2" charset="0"/>
              </a:rPr>
              <a:t>offer</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quite</a:t>
            </a:r>
            <a:r>
              <a:rPr lang="fr-FR" sz="1100" dirty="0">
                <a:solidFill>
                  <a:schemeClr val="bg1"/>
                </a:solidFill>
                <a:latin typeface="Josefin Slab SemiBold" pitchFamily="2" charset="0"/>
              </a:rPr>
              <a:t> a </a:t>
            </a:r>
            <a:r>
              <a:rPr lang="fr-FR" sz="1100" dirty="0" err="1">
                <a:solidFill>
                  <a:schemeClr val="bg1"/>
                </a:solidFill>
                <a:latin typeface="Josefin Slab SemiBold" pitchFamily="2" charset="0"/>
              </a:rPr>
              <a:t>similar</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level</a:t>
            </a:r>
            <a:r>
              <a:rPr lang="fr-FR" sz="1100" dirty="0">
                <a:solidFill>
                  <a:schemeClr val="bg1"/>
                </a:solidFill>
                <a:latin typeface="Josefin Slab SemiBold" pitchFamily="2" charset="0"/>
              </a:rPr>
              <a:t> of </a:t>
            </a:r>
            <a:r>
              <a:rPr lang="fr-FR" sz="1100" dirty="0" err="1">
                <a:solidFill>
                  <a:schemeClr val="bg1"/>
                </a:solidFill>
                <a:latin typeface="Josefin Slab SemiBold" pitchFamily="2" charset="0"/>
              </a:rPr>
              <a:t>accuracy,d</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espite</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slightly</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different</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approaches</a:t>
            </a:r>
            <a:r>
              <a:rPr lang="fr-FR" sz="1100" dirty="0">
                <a:solidFill>
                  <a:schemeClr val="bg1"/>
                </a:solidFill>
                <a:latin typeface="Josefin Slab SemiBold" pitchFamily="2" charset="0"/>
              </a:rPr>
              <a:t>.</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rPr>
              <a:t>Marker-</a:t>
            </a:r>
            <a:r>
              <a:rPr lang="fr-FR" sz="1100" dirty="0" err="1">
                <a:solidFill>
                  <a:schemeClr val="bg1"/>
                </a:solidFill>
                <a:latin typeface="Josefin Slab SemiBold" pitchFamily="2" charset="0"/>
              </a:rPr>
              <a:t>based</a:t>
            </a:r>
            <a:r>
              <a:rPr lang="fr-FR" sz="1100" dirty="0">
                <a:solidFill>
                  <a:schemeClr val="bg1"/>
                </a:solidFill>
                <a:latin typeface="Josefin Slab SemiBold" pitchFamily="2" charset="0"/>
              </a:rPr>
              <a:t> best </a:t>
            </a:r>
            <a:r>
              <a:rPr lang="fr-FR" sz="1100" dirty="0" err="1">
                <a:solidFill>
                  <a:schemeClr val="bg1"/>
                </a:solidFill>
                <a:latin typeface="Josefin Slab SemiBold" pitchFamily="2" charset="0"/>
              </a:rPr>
              <a:t>available</a:t>
            </a:r>
            <a:endParaRPr lang="fr-FR" sz="1100" dirty="0">
              <a:solidFill>
                <a:schemeClr val="bg1"/>
              </a:solidFill>
              <a:latin typeface="Josefin Slab SemiBold" pitchFamily="2" charset="0"/>
              <a:cs typeface="Arial"/>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endParaRPr lang="fr-FR" sz="1100" dirty="0">
              <a:solidFill>
                <a:schemeClr val="bg1"/>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rPr>
              <a:t>(</a:t>
            </a:r>
            <a:r>
              <a:rPr lang="fr-FR" sz="1100" dirty="0" err="1">
                <a:solidFill>
                  <a:schemeClr val="bg1"/>
                </a:solidFill>
                <a:latin typeface="Josefin Slab SemiBold" pitchFamily="2" charset="0"/>
              </a:rPr>
              <a:t>Theia</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might</a:t>
            </a:r>
            <a:r>
              <a:rPr lang="fr-FR" sz="1100" dirty="0">
                <a:solidFill>
                  <a:schemeClr val="bg1"/>
                </a:solidFill>
                <a:latin typeface="Josefin Slab SemiBold" pitchFamily="2" charset="0"/>
              </a:rPr>
              <a:t> have </a:t>
            </a:r>
            <a:r>
              <a:rPr lang="fr-FR" sz="1100" dirty="0" err="1">
                <a:solidFill>
                  <a:schemeClr val="bg1"/>
                </a:solidFill>
                <a:latin typeface="Josefin Slab SemiBold" pitchFamily="2" charset="0"/>
              </a:rPr>
              <a:t>improved</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since</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then</a:t>
            </a:r>
            <a:endParaRPr lang="fr-FR" sz="1100" dirty="0">
              <a:solidFill>
                <a:schemeClr val="bg1"/>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chemeClr val="bg1"/>
                </a:solidFill>
                <a:latin typeface="Josefin Slab SemiBold" pitchFamily="2" charset="0"/>
              </a:rPr>
              <a:t>Needham</a:t>
            </a:r>
            <a:r>
              <a:rPr lang="fr-FR" sz="1100" dirty="0">
                <a:solidFill>
                  <a:schemeClr val="bg1"/>
                </a:solidFill>
                <a:latin typeface="Josefin Slab SemiBold" pitchFamily="2" charset="0"/>
              </a:rPr>
              <a:t>: </a:t>
            </a:r>
            <a:r>
              <a:rPr lang="en-US" dirty="0">
                <a:latin typeface="Josefin Slab" pitchFamily="2" charset="0"/>
              </a:rPr>
              <a:t>Kalman filter for outlier rejection, only body_25 </a:t>
            </a:r>
            <a:r>
              <a:rPr lang="en-US" dirty="0" err="1">
                <a:latin typeface="Josefin Slab" pitchFamily="2" charset="0"/>
              </a:rPr>
              <a:t>openpose</a:t>
            </a:r>
            <a:r>
              <a:rPr lang="en-US" dirty="0">
                <a:latin typeface="Josefin Slab" pitchFamily="2" charset="0"/>
              </a:rPr>
              <a:t>)</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endParaRPr lang="fr-FR" sz="1100" dirty="0">
              <a:solidFill>
                <a:schemeClr val="bg1"/>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endParaRPr lang="en-US" sz="1100" dirty="0">
              <a:solidFill>
                <a:schemeClr val="bg1"/>
              </a:solidFill>
              <a:latin typeface="Josefin Slab SemiBold" pitchFamily="2" charset="0"/>
            </a:endParaRPr>
          </a:p>
        </p:txBody>
      </p:sp>
    </p:spTree>
    <p:extLst>
      <p:ext uri="{BB962C8B-B14F-4D97-AF65-F5344CB8AC3E}">
        <p14:creationId xmlns:p14="http://schemas.microsoft.com/office/powerpoint/2010/main" val="3961754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err="1">
                <a:solidFill>
                  <a:schemeClr val="bg1"/>
                </a:solidFill>
                <a:latin typeface="Josefin Slab SemiBold" pitchFamily="2" charset="0"/>
              </a:rPr>
              <a:t>When</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it</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becomes</a:t>
            </a:r>
            <a:r>
              <a:rPr lang="fr-FR" sz="1100" dirty="0">
                <a:solidFill>
                  <a:schemeClr val="bg1"/>
                </a:solidFill>
                <a:latin typeface="Josefin Slab SemiBold" pitchFamily="2" charset="0"/>
              </a:rPr>
              <a:t> real: more </a:t>
            </a:r>
            <a:r>
              <a:rPr lang="fr-FR" sz="1100" dirty="0" err="1">
                <a:solidFill>
                  <a:schemeClr val="bg1"/>
                </a:solidFill>
                <a:latin typeface="Josefin Slab SemiBold" pitchFamily="2" charset="0"/>
              </a:rPr>
              <a:t>complex</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task</a:t>
            </a:r>
            <a:r>
              <a:rPr lang="fr-FR" sz="1100" dirty="0">
                <a:solidFill>
                  <a:schemeClr val="bg1"/>
                </a:solidFill>
                <a:latin typeface="Josefin Slab SemiBold" pitchFamily="2" charset="0"/>
              </a:rPr>
              <a:t>, not in </a:t>
            </a:r>
            <a:r>
              <a:rPr lang="fr-FR" sz="1100" dirty="0" err="1">
                <a:solidFill>
                  <a:schemeClr val="bg1"/>
                </a:solidFill>
                <a:latin typeface="Josefin Slab SemiBold" pitchFamily="2" charset="0"/>
              </a:rPr>
              <a:t>virtual</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scene</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anymore</a:t>
            </a:r>
            <a:endParaRPr lang="fr-FR" sz="1100" dirty="0">
              <a:solidFill>
                <a:schemeClr val="bg1"/>
              </a:solidFill>
              <a:latin typeface="Josefin Slab SemiBold"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74462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chemeClr val="bg1"/>
                </a:solidFill>
                <a:latin typeface="Josefin Slab SemiBold" pitchFamily="2" charset="0"/>
              </a:rPr>
              <a:t>Finally</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we</a:t>
            </a:r>
            <a:r>
              <a:rPr lang="fr-FR" sz="1100" dirty="0">
                <a:solidFill>
                  <a:schemeClr val="bg1"/>
                </a:solidFill>
                <a:latin typeface="Josefin Slab SemiBold" pitchFamily="2" charset="0"/>
              </a:rPr>
              <a:t> are </a:t>
            </a:r>
            <a:r>
              <a:rPr lang="fr-FR" sz="1100" dirty="0" err="1">
                <a:solidFill>
                  <a:schemeClr val="bg1"/>
                </a:solidFill>
                <a:latin typeface="Josefin Slab SemiBold" pitchFamily="2" charset="0"/>
              </a:rPr>
              <a:t>addressing</a:t>
            </a:r>
            <a:r>
              <a:rPr lang="fr-FR" sz="1100" dirty="0">
                <a:solidFill>
                  <a:schemeClr val="bg1"/>
                </a:solidFill>
                <a:latin typeface="Josefin Slab SemiBold" pitchFamily="2" charset="0"/>
              </a:rPr>
              <a:t> sports, with </a:t>
            </a:r>
            <a:r>
              <a:rPr lang="fr-FR" sz="1100" dirty="0" err="1">
                <a:solidFill>
                  <a:schemeClr val="bg1"/>
                </a:solidFill>
                <a:latin typeface="Josefin Slab SemiBold" pitchFamily="2" charset="0"/>
              </a:rPr>
              <a:t>its</a:t>
            </a:r>
            <a:r>
              <a:rPr lang="fr-FR" sz="1100" dirty="0">
                <a:solidFill>
                  <a:schemeClr val="bg1"/>
                </a:solidFill>
                <a:latin typeface="Josefin Slab SemiBold" pitchFamily="2" charset="0"/>
              </a:rPr>
              <a:t> challenges.</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rPr>
              <a:t>6 </a:t>
            </a:r>
            <a:r>
              <a:rPr lang="fr-FR" sz="1100" dirty="0" err="1">
                <a:solidFill>
                  <a:schemeClr val="bg1"/>
                </a:solidFill>
                <a:latin typeface="Josefin Slab SemiBold" pitchFamily="2" charset="0"/>
              </a:rPr>
              <a:t>reps</a:t>
            </a:r>
            <a:r>
              <a:rPr lang="fr-FR" sz="1100" dirty="0">
                <a:solidFill>
                  <a:schemeClr val="bg1"/>
                </a:solidFill>
                <a:latin typeface="Josefin Slab SemiBold" pitchFamily="2" charset="0"/>
              </a:rPr>
              <a:t> of </a:t>
            </a:r>
            <a:r>
              <a:rPr lang="fr-FR" sz="1100" dirty="0" err="1">
                <a:solidFill>
                  <a:schemeClr val="bg1"/>
                </a:solidFill>
                <a:latin typeface="Josefin Slab SemiBold" pitchFamily="2" charset="0"/>
              </a:rPr>
              <a:t>jab</a:t>
            </a:r>
            <a:r>
              <a:rPr lang="fr-FR" sz="1100" dirty="0">
                <a:solidFill>
                  <a:schemeClr val="bg1"/>
                </a:solidFill>
                <a:latin typeface="Josefin Slab SemiBold" pitchFamily="2" charset="0"/>
              </a:rPr>
              <a:t>, high </a:t>
            </a:r>
            <a:r>
              <a:rPr lang="fr-FR" sz="1100" dirty="0" err="1">
                <a:solidFill>
                  <a:schemeClr val="bg1"/>
                </a:solidFill>
                <a:latin typeface="Josefin Slab SemiBold" pitchFamily="2" charset="0"/>
              </a:rPr>
              <a:t>hook</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low</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hook</a:t>
            </a:r>
            <a:endParaRPr lang="fr-FR" sz="1100" dirty="0">
              <a:solidFill>
                <a:schemeClr val="bg1"/>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chemeClr val="bg1"/>
                </a:solidFill>
                <a:latin typeface="Josefin Slab SemiBold" pitchFamily="2" charset="0"/>
              </a:rPr>
              <a:t>KPIs: with the help of </a:t>
            </a:r>
            <a:r>
              <a:rPr lang="fr-FR" sz="1100" dirty="0" err="1">
                <a:solidFill>
                  <a:schemeClr val="bg1"/>
                </a:solidFill>
                <a:latin typeface="Josefin Slab SemiBold" pitchFamily="2" charset="0"/>
              </a:rPr>
              <a:t>scientific</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director</a:t>
            </a:r>
            <a:r>
              <a:rPr lang="fr-FR" sz="1100" dirty="0">
                <a:solidFill>
                  <a:schemeClr val="bg1"/>
                </a:solidFill>
                <a:latin typeface="Josefin Slab SemiBold" pitchFamily="2" charset="0"/>
              </a:rPr>
              <a:t> of </a:t>
            </a:r>
            <a:r>
              <a:rPr lang="fr-FR" sz="1100" dirty="0" err="1">
                <a:solidFill>
                  <a:schemeClr val="bg1"/>
                </a:solidFill>
                <a:latin typeface="Josefin Slab SemiBold" pitchFamily="2" charset="0"/>
              </a:rPr>
              <a:t>federation</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existing</a:t>
            </a:r>
            <a:r>
              <a:rPr lang="fr-FR" sz="1100" dirty="0">
                <a:solidFill>
                  <a:schemeClr val="bg1"/>
                </a:solidFill>
                <a:latin typeface="Josefin Slab SemiBold" pitchFamily="2" charset="0"/>
              </a:rPr>
              <a:t> </a:t>
            </a:r>
            <a:r>
              <a:rPr lang="fr-FR" sz="1100" dirty="0" err="1">
                <a:solidFill>
                  <a:schemeClr val="bg1"/>
                </a:solidFill>
                <a:latin typeface="Josefin Slab SemiBold" pitchFamily="2" charset="0"/>
              </a:rPr>
              <a:t>literature</a:t>
            </a:r>
            <a:endParaRPr lang="fr-FR" sz="1100" dirty="0">
              <a:solidFill>
                <a:schemeClr val="bg1"/>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rgbClr val="5B0F00"/>
                </a:solidFill>
                <a:latin typeface="Josefin Slab SemiBold" pitchFamily="2" charset="0"/>
              </a:rPr>
              <a:t>Research</a:t>
            </a:r>
            <a:r>
              <a:rPr lang="fr-FR" sz="1100" dirty="0">
                <a:solidFill>
                  <a:srgbClr val="5B0F00"/>
                </a:solidFill>
                <a:latin typeface="Josefin Slab SemiBold" pitchFamily="2" charset="0"/>
              </a:rPr>
              <a:t>-grade </a:t>
            </a:r>
            <a:r>
              <a:rPr lang="fr-FR" sz="1100" dirty="0" err="1">
                <a:solidFill>
                  <a:srgbClr val="5B0F00"/>
                </a:solidFill>
                <a:latin typeface="Josefin Slab SemiBold" pitchFamily="2" charset="0"/>
              </a:rPr>
              <a:t>definitely</a:t>
            </a:r>
            <a:r>
              <a:rPr lang="fr-FR" sz="1100" dirty="0">
                <a:solidFill>
                  <a:srgbClr val="5B0F00"/>
                </a:solidFill>
                <a:latin typeface="Josefin Slab SemiBold" pitchFamily="2" charset="0"/>
              </a:rPr>
              <a:t> not </a:t>
            </a:r>
            <a:r>
              <a:rPr lang="fr-FR" sz="1100" dirty="0" err="1">
                <a:solidFill>
                  <a:srgbClr val="5B0F00"/>
                </a:solidFill>
                <a:latin typeface="Josefin Slab SemiBold" pitchFamily="2" charset="0"/>
              </a:rPr>
              <a:t>answering</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these</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requirements</a:t>
            </a:r>
            <a:endParaRPr lang="fr-FR" sz="1100" dirty="0">
              <a:solidFill>
                <a:srgbClr val="5B0F00"/>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endParaRPr lang="fr-FR" sz="1100" dirty="0">
              <a:solidFill>
                <a:srgbClr val="5B0F00"/>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a:solidFill>
                  <a:srgbClr val="5B0F00"/>
                </a:solidFill>
                <a:latin typeface="Josefin Slab SemiBold" pitchFamily="2" charset="0"/>
              </a:rPr>
              <a:t>The question </a:t>
            </a:r>
            <a:r>
              <a:rPr lang="fr-FR" sz="1100" dirty="0" err="1">
                <a:solidFill>
                  <a:srgbClr val="5B0F00"/>
                </a:solidFill>
                <a:latin typeface="Josefin Slab SemiBold" pitchFamily="2" charset="0"/>
              </a:rPr>
              <a:t>is</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two-fold</a:t>
            </a:r>
            <a:r>
              <a:rPr lang="fr-FR" sz="1100" dirty="0">
                <a:solidFill>
                  <a:srgbClr val="5B0F00"/>
                </a:solidFill>
                <a:latin typeface="Josefin Slab SemiBold" pitchFamily="2" charset="0"/>
              </a:rPr>
              <a:t>:</a:t>
            </a: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endParaRPr lang="fr-FR" sz="1100" dirty="0">
              <a:solidFill>
                <a:srgbClr val="5B0F00"/>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r>
              <a:rPr lang="fr-FR" sz="1100" dirty="0" err="1">
                <a:solidFill>
                  <a:srgbClr val="5B0F00"/>
                </a:solidFill>
                <a:latin typeface="Josefin Slab SemiBold" pitchFamily="2" charset="0"/>
              </a:rPr>
              <a:t>task</a:t>
            </a:r>
            <a:r>
              <a:rPr lang="fr-FR" sz="1100" dirty="0">
                <a:solidFill>
                  <a:srgbClr val="5B0F00"/>
                </a:solidFill>
                <a:latin typeface="Josefin Slab SemiBold" pitchFamily="2" charset="0"/>
              </a:rPr>
              <a:t> with </a:t>
            </a:r>
            <a:r>
              <a:rPr lang="fr-FR" sz="1100" dirty="0" err="1">
                <a:solidFill>
                  <a:srgbClr val="5B0F00"/>
                </a:solidFill>
                <a:latin typeface="Josefin Slab SemiBold" pitchFamily="2" charset="0"/>
              </a:rPr>
              <a:t>jabs</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translational</a:t>
            </a:r>
            <a:r>
              <a:rPr lang="fr-FR" sz="1100" dirty="0">
                <a:solidFill>
                  <a:srgbClr val="5B0F00"/>
                </a:solidFill>
                <a:latin typeface="Josefin Slab SemiBold" pitchFamily="2" charset="0"/>
              </a:rPr>
              <a:t>, and </a:t>
            </a:r>
            <a:r>
              <a:rPr lang="fr-FR" sz="1100" dirty="0" err="1">
                <a:solidFill>
                  <a:srgbClr val="5B0F00"/>
                </a:solidFill>
                <a:latin typeface="Josefin Slab SemiBold" pitchFamily="2" charset="0"/>
              </a:rPr>
              <a:t>hooks</a:t>
            </a: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rotational</a:t>
            </a:r>
            <a:endParaRPr lang="fr-FR" sz="1100" dirty="0">
              <a:solidFill>
                <a:srgbClr val="5B0F00"/>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None/>
              <a:tabLst/>
              <a:defRPr/>
            </a:pPr>
            <a:endParaRPr lang="fr-FR" sz="1100" dirty="0">
              <a:solidFill>
                <a:srgbClr val="5B0F00"/>
              </a:solidFill>
              <a:latin typeface="Josefin Slab SemiBold" pitchFamily="2" charset="0"/>
            </a:endParaRPr>
          </a:p>
        </p:txBody>
      </p:sp>
    </p:spTree>
    <p:extLst>
      <p:ext uri="{BB962C8B-B14F-4D97-AF65-F5344CB8AC3E}">
        <p14:creationId xmlns:p14="http://schemas.microsoft.com/office/powerpoint/2010/main" val="3439633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sym typeface="Wingdings" panose="05000000000000000000" pitchFamily="2" charset="2"/>
              </a:rPr>
              <a:t>The first </a:t>
            </a:r>
            <a:r>
              <a:rPr lang="fr-FR" dirty="0" err="1">
                <a:sym typeface="Wingdings" panose="05000000000000000000" pitchFamily="2" charset="2"/>
              </a:rPr>
              <a:t>problem</a:t>
            </a:r>
            <a:r>
              <a:rPr lang="fr-FR" dirty="0">
                <a:sym typeface="Wingdings" panose="05000000000000000000" pitchFamily="2" charset="2"/>
              </a:rPr>
              <a:t> </a:t>
            </a:r>
            <a:r>
              <a:rPr lang="fr-FR" dirty="0" err="1">
                <a:sym typeface="Wingdings" panose="05000000000000000000" pitchFamily="2" charset="2"/>
              </a:rPr>
              <a:t>that</a:t>
            </a:r>
            <a:r>
              <a:rPr lang="fr-FR" dirty="0">
                <a:sym typeface="Wingdings" panose="05000000000000000000" pitchFamily="2" charset="2"/>
              </a:rPr>
              <a:t> </a:t>
            </a:r>
            <a:r>
              <a:rPr lang="fr-FR" dirty="0" err="1">
                <a:sym typeface="Wingdings" panose="05000000000000000000" pitchFamily="2" charset="2"/>
              </a:rPr>
              <a:t>needs</a:t>
            </a:r>
            <a:r>
              <a:rPr lang="fr-FR" dirty="0">
                <a:sym typeface="Wingdings" panose="05000000000000000000" pitchFamily="2" charset="2"/>
              </a:rPr>
              <a:t> to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addressed</a:t>
            </a:r>
            <a:r>
              <a:rPr lang="fr-FR" dirty="0">
                <a:sym typeface="Wingdings" panose="05000000000000000000" pitchFamily="2" charset="2"/>
              </a:rPr>
              <a:t> </a:t>
            </a:r>
            <a:r>
              <a:rPr lang="fr-FR" dirty="0" err="1">
                <a:sym typeface="Wingdings" panose="05000000000000000000" pitchFamily="2" charset="2"/>
              </a:rPr>
              <a:t>when</a:t>
            </a:r>
            <a:r>
              <a:rPr lang="fr-FR" dirty="0">
                <a:sym typeface="Wingdings" panose="05000000000000000000" pitchFamily="2" charset="2"/>
              </a:rPr>
              <a:t> </a:t>
            </a:r>
            <a:r>
              <a:rPr lang="fr-FR" dirty="0" err="1">
                <a:sym typeface="Wingdings" panose="05000000000000000000" pitchFamily="2" charset="2"/>
              </a:rPr>
              <a:t>using</a:t>
            </a:r>
            <a:r>
              <a:rPr lang="fr-FR" dirty="0">
                <a:sym typeface="Wingdings" panose="05000000000000000000" pitchFamily="2" charset="2"/>
              </a:rPr>
              <a:t> consumer-grade cameras, </a:t>
            </a:r>
            <a:r>
              <a:rPr lang="fr-FR" dirty="0" err="1">
                <a:sym typeface="Wingdings" panose="05000000000000000000" pitchFamily="2" charset="2"/>
              </a:rPr>
              <a:t>is</a:t>
            </a:r>
            <a:r>
              <a:rPr lang="fr-FR" dirty="0">
                <a:sym typeface="Wingdings" panose="05000000000000000000" pitchFamily="2" charset="2"/>
              </a:rPr>
              <a:t> calibration</a:t>
            </a:r>
          </a:p>
          <a:p>
            <a:pPr marL="171450" lvl="0" indent="-171450" algn="l" rtl="0">
              <a:spcBef>
                <a:spcPts val="0"/>
              </a:spcBef>
              <a:spcAft>
                <a:spcPts val="0"/>
              </a:spcAft>
              <a:buFontTx/>
              <a:buChar char="-"/>
            </a:pPr>
            <a:r>
              <a:rPr lang="fr-FR" dirty="0" err="1">
                <a:sym typeface="Wingdings" panose="05000000000000000000" pitchFamily="2" charset="2"/>
              </a:rPr>
              <a:t>Consists</a:t>
            </a:r>
            <a:r>
              <a:rPr lang="fr-FR" dirty="0">
                <a:sym typeface="Wingdings" panose="05000000000000000000" pitchFamily="2" charset="2"/>
              </a:rPr>
              <a:t> in </a:t>
            </a:r>
            <a:r>
              <a:rPr lang="fr-FR" dirty="0" err="1">
                <a:sym typeface="Wingdings" panose="05000000000000000000" pitchFamily="2" charset="2"/>
              </a:rPr>
              <a:t>matching</a:t>
            </a:r>
            <a:r>
              <a:rPr lang="fr-FR" dirty="0">
                <a:sym typeface="Wingdings" panose="05000000000000000000" pitchFamily="2" charset="2"/>
              </a:rPr>
              <a:t> image 2D </a:t>
            </a:r>
            <a:r>
              <a:rPr lang="fr-FR" dirty="0" err="1">
                <a:sym typeface="Wingdings" panose="05000000000000000000" pitchFamily="2" charset="2"/>
              </a:rPr>
              <a:t>coordinates</a:t>
            </a:r>
            <a:r>
              <a:rPr lang="fr-FR" dirty="0">
                <a:sym typeface="Wingdings" panose="05000000000000000000" pitchFamily="2" charset="2"/>
              </a:rPr>
              <a:t> (</a:t>
            </a:r>
            <a:r>
              <a:rPr lang="fr-FR" dirty="0" err="1">
                <a:sym typeface="Wingdings" panose="05000000000000000000" pitchFamily="2" charset="2"/>
              </a:rPr>
              <a:t>uv</a:t>
            </a:r>
            <a:r>
              <a:rPr lang="fr-FR" dirty="0">
                <a:sym typeface="Wingdings" panose="05000000000000000000" pitchFamily="2" charset="2"/>
              </a:rPr>
              <a:t>) to world 3D </a:t>
            </a:r>
            <a:r>
              <a:rPr lang="fr-FR" dirty="0" err="1">
                <a:sym typeface="Wingdings" panose="05000000000000000000" pitchFamily="2" charset="2"/>
              </a:rPr>
              <a:t>coordinates</a:t>
            </a:r>
            <a:r>
              <a:rPr lang="fr-FR" dirty="0">
                <a:sym typeface="Wingdings" panose="05000000000000000000" pitchFamily="2" charset="2"/>
              </a:rPr>
              <a:t> (</a:t>
            </a:r>
            <a:r>
              <a:rPr lang="fr-FR" dirty="0" err="1">
                <a:sym typeface="Wingdings" panose="05000000000000000000" pitchFamily="2" charset="2"/>
              </a:rPr>
              <a:t>Xw,Yw,Zw</a:t>
            </a:r>
            <a:r>
              <a:rPr lang="fr-FR" dirty="0">
                <a:sym typeface="Wingdings" panose="05000000000000000000" pitchFamily="2" charset="2"/>
              </a:rPr>
              <a:t>)</a:t>
            </a:r>
          </a:p>
          <a:p>
            <a:pPr marL="171450" lvl="0" indent="-171450" algn="l" rtl="0">
              <a:spcBef>
                <a:spcPts val="0"/>
              </a:spcBef>
              <a:spcAft>
                <a:spcPts val="0"/>
              </a:spcAft>
              <a:buFontTx/>
              <a:buChar char="-"/>
            </a:pPr>
            <a:r>
              <a:rPr lang="fr-FR" dirty="0" err="1">
                <a:sym typeface="Wingdings" panose="05000000000000000000" pitchFamily="2" charset="2"/>
              </a:rPr>
              <a:t>Usually</a:t>
            </a:r>
            <a:r>
              <a:rPr lang="fr-FR" dirty="0">
                <a:sym typeface="Wingdings" panose="05000000000000000000" pitchFamily="2" charset="2"/>
              </a:rPr>
              <a:t> 2 </a:t>
            </a:r>
            <a:r>
              <a:rPr lang="fr-FR" dirty="0" err="1">
                <a:sym typeface="Wingdings" panose="05000000000000000000" pitchFamily="2" charset="2"/>
              </a:rPr>
              <a:t>steps</a:t>
            </a:r>
            <a:r>
              <a:rPr lang="fr-FR" dirty="0">
                <a:sym typeface="Wingdings" panose="05000000000000000000" pitchFamily="2" charset="2"/>
              </a:rPr>
              <a:t> : first, </a:t>
            </a:r>
            <a:r>
              <a:rPr lang="fr-FR" dirty="0" err="1">
                <a:sym typeface="Wingdings" panose="05000000000000000000" pitchFamily="2" charset="2"/>
              </a:rPr>
              <a:t>determining</a:t>
            </a:r>
            <a:r>
              <a:rPr lang="fr-FR" dirty="0">
                <a:sym typeface="Wingdings" panose="05000000000000000000" pitchFamily="2" charset="2"/>
              </a:rPr>
              <a:t> </a:t>
            </a:r>
            <a:r>
              <a:rPr lang="fr-FR" dirty="0" err="1">
                <a:sym typeface="Wingdings" panose="05000000000000000000" pitchFamily="2" charset="2"/>
              </a:rPr>
              <a:t>intrinsic</a:t>
            </a:r>
            <a:r>
              <a:rPr lang="fr-FR" dirty="0">
                <a:sym typeface="Wingdings" panose="05000000000000000000" pitchFamily="2" charset="2"/>
              </a:rPr>
              <a:t> </a:t>
            </a:r>
            <a:r>
              <a:rPr lang="fr-FR" dirty="0" err="1">
                <a:sym typeface="Wingdings" panose="05000000000000000000" pitchFamily="2" charset="2"/>
              </a:rPr>
              <a:t>parameters</a:t>
            </a:r>
            <a:r>
              <a:rPr lang="fr-FR" dirty="0">
                <a:sym typeface="Wingdings" panose="05000000000000000000" pitchFamily="2" charset="2"/>
              </a:rPr>
              <a:t>, </a:t>
            </a:r>
            <a:r>
              <a:rPr lang="fr-FR" dirty="0" err="1">
                <a:sym typeface="Wingdings" panose="05000000000000000000" pitchFamily="2" charset="2"/>
              </a:rPr>
              <a:t>which</a:t>
            </a:r>
            <a:r>
              <a:rPr lang="fr-FR" dirty="0">
                <a:sym typeface="Wingdings" panose="05000000000000000000" pitchFamily="2" charset="2"/>
              </a:rPr>
              <a:t> </a:t>
            </a:r>
            <a:r>
              <a:rPr lang="fr-FR" dirty="0" err="1">
                <a:sym typeface="Wingdings" panose="05000000000000000000" pitchFamily="2" charset="2"/>
              </a:rPr>
              <a:t>answer</a:t>
            </a:r>
            <a:r>
              <a:rPr lang="fr-FR" dirty="0">
                <a:sym typeface="Wingdings" panose="05000000000000000000" pitchFamily="2" charset="2"/>
              </a:rPr>
              <a:t> the question: « </a:t>
            </a:r>
            <a:r>
              <a:rPr lang="fr-FR" dirty="0" err="1">
                <a:sym typeface="Wingdings" panose="05000000000000000000" pitchFamily="2" charset="2"/>
              </a:rPr>
              <a:t>what</a:t>
            </a:r>
            <a:r>
              <a:rPr lang="fr-FR" dirty="0">
                <a:sym typeface="Wingdings" panose="05000000000000000000" pitchFamily="2" charset="2"/>
              </a:rPr>
              <a:t> </a:t>
            </a:r>
            <a:r>
              <a:rPr lang="fr-FR" dirty="0" err="1">
                <a:sym typeface="Wingdings" panose="05000000000000000000" pitchFamily="2" charset="2"/>
              </a:rPr>
              <a:t>kind</a:t>
            </a:r>
            <a:r>
              <a:rPr lang="fr-FR" dirty="0">
                <a:sym typeface="Wingdings" panose="05000000000000000000" pitchFamily="2" charset="2"/>
              </a:rPr>
              <a:t> » (focal, </a:t>
            </a:r>
            <a:r>
              <a:rPr lang="fr-FR" dirty="0" err="1">
                <a:sym typeface="Wingdings" panose="05000000000000000000" pitchFamily="2" charset="2"/>
              </a:rPr>
              <a:t>optical</a:t>
            </a:r>
            <a:r>
              <a:rPr lang="fr-FR" dirty="0">
                <a:sym typeface="Wingdings" panose="05000000000000000000" pitchFamily="2" charset="2"/>
              </a:rPr>
              <a:t> center, </a:t>
            </a:r>
            <a:r>
              <a:rPr lang="fr-FR" dirty="0" err="1">
                <a:sym typeface="Wingdings" panose="05000000000000000000" pitchFamily="2" charset="2"/>
              </a:rPr>
              <a:t>disto</a:t>
            </a:r>
            <a:r>
              <a:rPr lang="fr-FR" dirty="0">
                <a:sym typeface="Wingdings" panose="05000000000000000000" pitchFamily="2" charset="2"/>
              </a:rPr>
              <a:t>)</a:t>
            </a:r>
          </a:p>
          <a:p>
            <a:pPr marL="171450" lvl="0" indent="-171450" algn="l" rtl="0">
              <a:spcBef>
                <a:spcPts val="0"/>
              </a:spcBef>
              <a:spcAft>
                <a:spcPts val="0"/>
              </a:spcAft>
              <a:buFontTx/>
              <a:buChar char="-"/>
            </a:pPr>
            <a:r>
              <a:rPr lang="fr-FR" dirty="0">
                <a:sym typeface="Wingdings" panose="05000000000000000000" pitchFamily="2" charset="2"/>
              </a:rPr>
              <a:t>The second </a:t>
            </a:r>
            <a:r>
              <a:rPr lang="fr-FR" dirty="0" err="1">
                <a:sym typeface="Wingdings" panose="05000000000000000000" pitchFamily="2" charset="2"/>
              </a:rPr>
              <a:t>step</a:t>
            </a:r>
            <a:r>
              <a:rPr lang="fr-FR" dirty="0">
                <a:sym typeface="Wingdings" panose="05000000000000000000" pitchFamily="2" charset="2"/>
              </a:rPr>
              <a:t> </a:t>
            </a:r>
            <a:r>
              <a:rPr lang="fr-FR" dirty="0" err="1">
                <a:sym typeface="Wingdings" panose="05000000000000000000" pitchFamily="2" charset="2"/>
              </a:rPr>
              <a:t>consists</a:t>
            </a:r>
            <a:r>
              <a:rPr lang="fr-FR" dirty="0">
                <a:sym typeface="Wingdings" panose="05000000000000000000" pitchFamily="2" charset="2"/>
              </a:rPr>
              <a:t> in </a:t>
            </a:r>
            <a:r>
              <a:rPr lang="fr-FR" dirty="0" err="1">
                <a:sym typeface="Wingdings" panose="05000000000000000000" pitchFamily="2" charset="2"/>
              </a:rPr>
              <a:t>determining</a:t>
            </a:r>
            <a:r>
              <a:rPr lang="fr-FR" dirty="0">
                <a:sym typeface="Wingdings" panose="05000000000000000000" pitchFamily="2" charset="2"/>
              </a:rPr>
              <a:t> </a:t>
            </a:r>
            <a:r>
              <a:rPr lang="fr-FR" dirty="0" err="1">
                <a:sym typeface="Wingdings" panose="05000000000000000000" pitchFamily="2" charset="2"/>
              </a:rPr>
              <a:t>ext</a:t>
            </a:r>
            <a:endParaRPr lang="fr-FR" dirty="0">
              <a:sym typeface="Wingdings" panose="05000000000000000000" pitchFamily="2" charset="2"/>
            </a:endParaRPr>
          </a:p>
          <a:p>
            <a:pPr marL="171450" lvl="0" indent="-171450" algn="l" rtl="0">
              <a:spcBef>
                <a:spcPts val="0"/>
              </a:spcBef>
              <a:spcAft>
                <a:spcPts val="0"/>
              </a:spcAft>
              <a:buFontTx/>
              <a:buChar char="-"/>
            </a:pPr>
            <a:endParaRPr lang="fr-FR" dirty="0"/>
          </a:p>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2431212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0325" indent="0" defTabSz="896938">
              <a:buClr>
                <a:schemeClr val="bg1"/>
              </a:buClr>
              <a:buFont typeface="+mj-lt"/>
              <a:buNone/>
            </a:pPr>
            <a:r>
              <a:rPr lang="en-US" sz="1400" dirty="0">
                <a:solidFill>
                  <a:srgbClr val="5B0F00"/>
                </a:solidFill>
                <a:latin typeface="Josefin Sans" pitchFamily="2" charset="0"/>
              </a:rPr>
              <a:t>According to the </a:t>
            </a:r>
            <a:r>
              <a:rPr lang="en-US" sz="1400" dirty="0" err="1">
                <a:solidFill>
                  <a:srgbClr val="5B0F00"/>
                </a:solidFill>
                <a:latin typeface="Josefin Sans" pitchFamily="2" charset="0"/>
              </a:rPr>
              <a:t>github</a:t>
            </a:r>
            <a:r>
              <a:rPr lang="en-US" sz="1400" dirty="0">
                <a:solidFill>
                  <a:srgbClr val="5B0F00"/>
                </a:solidFill>
                <a:latin typeface="Josefin Sans" pitchFamily="2" charset="0"/>
              </a:rPr>
              <a:t> issues, </a:t>
            </a:r>
          </a:p>
          <a:p>
            <a:pPr marL="358775" defTabSz="896938">
              <a:buClr>
                <a:schemeClr val="bg1"/>
              </a:buClr>
              <a:buFont typeface="+mj-lt"/>
              <a:buAutoNum type="arabicPeriod"/>
            </a:pPr>
            <a:r>
              <a:rPr lang="en-US" sz="1400" dirty="0">
                <a:solidFill>
                  <a:srgbClr val="5B0F00"/>
                </a:solidFill>
                <a:latin typeface="Josefin Sans" pitchFamily="2" charset="0"/>
              </a:rPr>
              <a:t>I propose to determine </a:t>
            </a:r>
            <a:r>
              <a:rPr lang="en-US" sz="1400" dirty="0" err="1">
                <a:solidFill>
                  <a:srgbClr val="5B0F00"/>
                </a:solidFill>
                <a:latin typeface="Josefin Sans" pitchFamily="2" charset="0"/>
              </a:rPr>
              <a:t>intr</a:t>
            </a:r>
            <a:r>
              <a:rPr lang="en-US" sz="1400" dirty="0">
                <a:solidFill>
                  <a:srgbClr val="5B0F00"/>
                </a:solidFill>
                <a:latin typeface="Josefin Sans" pitchFamily="2" charset="0"/>
              </a:rPr>
              <a:t> params in a very standard way, with a checkerboard</a:t>
            </a:r>
          </a:p>
          <a:p>
            <a:pPr marL="358775" defTabSz="896938">
              <a:buClr>
                <a:schemeClr val="bg1"/>
              </a:buClr>
              <a:buFont typeface="+mj-lt"/>
              <a:buAutoNum type="arabicPeriod"/>
            </a:pPr>
            <a:endParaRPr lang="en-US" sz="1400" dirty="0">
              <a:solidFill>
                <a:srgbClr val="5B0F00"/>
              </a:solidFill>
              <a:latin typeface="Josefin Slab SemiBold" pitchFamily="2" charset="0"/>
              <a:sym typeface="Wingdings" panose="05000000000000000000" pitchFamily="2" charset="2"/>
            </a:endParaRPr>
          </a:p>
          <a:p>
            <a:pPr marL="403225" indent="-342900" defTabSz="896938">
              <a:buClr>
                <a:schemeClr val="bg1"/>
              </a:buClr>
              <a:buFont typeface="+mj-lt"/>
              <a:buAutoNum type="arabicPeriod" startAt="2"/>
            </a:pPr>
            <a:r>
              <a:rPr lang="en-US" sz="1400" dirty="0">
                <a:solidFill>
                  <a:srgbClr val="5B0F00"/>
                </a:solidFill>
                <a:latin typeface="Josefin Sans" pitchFamily="2" charset="0"/>
              </a:rPr>
              <a:t>Extrinsic param are then calculated</a:t>
            </a:r>
            <a:r>
              <a:rPr lang="en-US" sz="1400" dirty="0">
                <a:solidFill>
                  <a:srgbClr val="5B0F00"/>
                </a:solidFill>
                <a:latin typeface="Josefin Slab SemiBold" pitchFamily="2" charset="0"/>
              </a:rPr>
              <a:t>: </a:t>
            </a:r>
          </a:p>
          <a:p>
            <a:pPr marL="60325" indent="0" defTabSz="896938">
              <a:buClr>
                <a:schemeClr val="bg1"/>
              </a:buClr>
              <a:buFont typeface="+mj-lt"/>
              <a:buNone/>
            </a:pPr>
            <a:r>
              <a:rPr lang="fr-FR" sz="1100" dirty="0">
                <a:solidFill>
                  <a:srgbClr val="5B0F00"/>
                </a:solidFill>
                <a:latin typeface="Josefin Slab SemiBold" pitchFamily="2" charset="0"/>
              </a:rPr>
              <a:t>• </a:t>
            </a:r>
            <a:r>
              <a:rPr lang="fr-FR" sz="1100" dirty="0" err="1">
                <a:solidFill>
                  <a:srgbClr val="5B0F00"/>
                </a:solidFill>
                <a:latin typeface="Josefin Slab SemiBold" pitchFamily="2" charset="0"/>
              </a:rPr>
              <a:t>Collected</a:t>
            </a:r>
            <a:r>
              <a:rPr lang="fr-FR" sz="1100" dirty="0">
                <a:solidFill>
                  <a:srgbClr val="5B0F00"/>
                </a:solidFill>
                <a:latin typeface="Josefin Slab SemiBold" pitchFamily="2" charset="0"/>
              </a:rPr>
              <a:t> world </a:t>
            </a:r>
            <a:r>
              <a:rPr lang="fr-FR" sz="1100" dirty="0" err="1">
                <a:solidFill>
                  <a:srgbClr val="5B0F00"/>
                </a:solidFill>
                <a:latin typeface="Josefin Slab SemiBold" pitchFamily="2" charset="0"/>
              </a:rPr>
              <a:t>coordinates</a:t>
            </a:r>
            <a:r>
              <a:rPr lang="fr-FR" sz="1100" dirty="0">
                <a:solidFill>
                  <a:srgbClr val="5B0F00"/>
                </a:solidFill>
                <a:latin typeface="Josefin Slab SemiBold" pitchFamily="2" charset="0"/>
              </a:rPr>
              <a:t> of </a:t>
            </a:r>
            <a:r>
              <a:rPr lang="fr-FR" sz="1100" dirty="0" err="1">
                <a:solidFill>
                  <a:srgbClr val="5B0F00"/>
                </a:solidFill>
                <a:latin typeface="Josefin Slab SemiBold" pitchFamily="2" charset="0"/>
              </a:rPr>
              <a:t>lines</a:t>
            </a:r>
            <a:r>
              <a:rPr lang="fr-FR" sz="1100" dirty="0">
                <a:solidFill>
                  <a:srgbClr val="5B0F00"/>
                </a:solidFill>
                <a:latin typeface="Josefin Slab SemiBold" pitchFamily="2" charset="0"/>
              </a:rPr>
              <a:t> and cornes on the ring</a:t>
            </a:r>
            <a:br>
              <a:rPr lang="fr-FR" sz="1100" dirty="0">
                <a:solidFill>
                  <a:srgbClr val="5B0F00"/>
                </a:solidFill>
                <a:latin typeface="Josefin Slab SemiBold" pitchFamily="2" charset="0"/>
              </a:rPr>
            </a:br>
            <a:r>
              <a:rPr lang="fr-FR" sz="1100" dirty="0">
                <a:solidFill>
                  <a:srgbClr val="5B0F00"/>
                </a:solidFill>
                <a:latin typeface="Josefin Slab SemiBold" pitchFamily="2" charset="0"/>
              </a:rPr>
              <a:t>• Click </a:t>
            </a:r>
            <a:r>
              <a:rPr lang="fr-FR" sz="1100" dirty="0" err="1">
                <a:solidFill>
                  <a:srgbClr val="5B0F00"/>
                </a:solidFill>
                <a:latin typeface="Josefin Slab SemiBold" pitchFamily="2" charset="0"/>
              </a:rPr>
              <a:t>corresponding</a:t>
            </a:r>
            <a:r>
              <a:rPr lang="fr-FR" sz="1100" dirty="0">
                <a:solidFill>
                  <a:srgbClr val="5B0F00"/>
                </a:solidFill>
                <a:latin typeface="Josefin Slab SemiBold" pitchFamily="2" charset="0"/>
              </a:rPr>
              <a:t> points on image</a:t>
            </a:r>
            <a:br>
              <a:rPr lang="fr-FR" sz="1100" dirty="0">
                <a:solidFill>
                  <a:srgbClr val="5B0F00"/>
                </a:solidFill>
                <a:latin typeface="Josefin Slab SemiBold" pitchFamily="2" charset="0"/>
              </a:rPr>
            </a:br>
            <a:r>
              <a:rPr lang="fr-FR" sz="1100" dirty="0">
                <a:solidFill>
                  <a:srgbClr val="5B0F00"/>
                </a:solidFill>
                <a:latin typeface="Josefin Slab SemiBold" pitchFamily="2" charset="0"/>
              </a:rPr>
              <a:t>• Match world and image </a:t>
            </a:r>
            <a:r>
              <a:rPr lang="fr-FR" sz="1100" dirty="0" err="1">
                <a:solidFill>
                  <a:srgbClr val="5B0F00"/>
                </a:solidFill>
                <a:latin typeface="Josefin Slab SemiBold" pitchFamily="2" charset="0"/>
              </a:rPr>
              <a:t>coordinates</a:t>
            </a:r>
            <a:r>
              <a:rPr lang="en-US" sz="1100" dirty="0">
                <a:solidFill>
                  <a:srgbClr val="5B0F00"/>
                </a:solidFill>
                <a:latin typeface="Josefin Slab SemiBold" pitchFamily="2" charset="0"/>
              </a:rPr>
              <a:t> (‘Perspective n Point’ algorithm</a:t>
            </a:r>
            <a:r>
              <a:rPr lang="fr-FR" sz="1100" dirty="0">
                <a:solidFill>
                  <a:srgbClr val="5B0F00"/>
                </a:solidFill>
                <a:latin typeface="Josefin Slab SemiBold" pitchFamily="2" charset="0"/>
                <a:sym typeface="Wingdings" panose="05000000000000000000" pitchFamily="2" charset="2"/>
              </a:rPr>
              <a:t>)</a:t>
            </a:r>
            <a:br>
              <a:rPr lang="en-US" sz="1400" dirty="0">
                <a:solidFill>
                  <a:srgbClr val="5B0F00"/>
                </a:solidFill>
                <a:latin typeface="Josefin Slab SemiBold" pitchFamily="2" charset="0"/>
              </a:rPr>
            </a:br>
            <a:r>
              <a:rPr lang="fr-FR" sz="1400" dirty="0">
                <a:solidFill>
                  <a:srgbClr val="5B0F00"/>
                </a:solidFill>
                <a:latin typeface="Josefin Slab SemiBold" pitchFamily="2" charset="0"/>
              </a:rPr>
              <a:t>→ </a:t>
            </a:r>
            <a:r>
              <a:rPr lang="fr-FR" sz="1400" dirty="0" err="1">
                <a:solidFill>
                  <a:srgbClr val="5B0F00"/>
                </a:solidFill>
                <a:latin typeface="Josefin Slab SemiBold" pitchFamily="2" charset="0"/>
              </a:rPr>
              <a:t>Extrinsic</a:t>
            </a:r>
            <a:r>
              <a:rPr lang="fr-FR" sz="1400" dirty="0">
                <a:solidFill>
                  <a:srgbClr val="5B0F00"/>
                </a:solidFill>
                <a:latin typeface="Josefin Slab SemiBold" pitchFamily="2" charset="0"/>
              </a:rPr>
              <a:t> </a:t>
            </a:r>
            <a:r>
              <a:rPr lang="fr-FR" sz="1400" dirty="0" err="1">
                <a:solidFill>
                  <a:srgbClr val="5B0F00"/>
                </a:solidFill>
                <a:latin typeface="Josefin Slab SemiBold" pitchFamily="2" charset="0"/>
              </a:rPr>
              <a:t>parameters</a:t>
            </a:r>
            <a:endParaRPr lang="fr-FR" sz="1400" dirty="0">
              <a:solidFill>
                <a:srgbClr val="5B0F00"/>
              </a:solidFill>
              <a:latin typeface="Josefin Slab SemiBold" pitchFamily="2" charset="0"/>
            </a:endParaRPr>
          </a:p>
          <a:p>
            <a:pPr marL="60325" indent="0" defTabSz="896938">
              <a:buClr>
                <a:schemeClr val="bg1"/>
              </a:buClr>
              <a:buFont typeface="+mj-lt"/>
              <a:buNone/>
            </a:pPr>
            <a:endParaRPr lang="fr-FR" sz="1400" dirty="0">
              <a:solidFill>
                <a:srgbClr val="5B0F00"/>
              </a:solidFill>
              <a:latin typeface="Josefin Slab SemiBold" pitchFamily="2" charset="0"/>
            </a:endParaRPr>
          </a:p>
          <a:p>
            <a:pPr marL="60325" indent="0" defTabSz="896938">
              <a:buClr>
                <a:schemeClr val="bg1"/>
              </a:buClr>
              <a:buFont typeface="+mj-lt"/>
              <a:buNone/>
            </a:pPr>
            <a:r>
              <a:rPr lang="fr-FR" sz="1400" dirty="0">
                <a:solidFill>
                  <a:srgbClr val="5B0F00"/>
                </a:solidFill>
                <a:latin typeface="Josefin Slab SemiBold" pitchFamily="2" charset="0"/>
              </a:rPr>
              <a:t>(</a:t>
            </a:r>
            <a:r>
              <a:rPr lang="en-US" sz="1800" dirty="0">
                <a:solidFill>
                  <a:srgbClr val="5B0F00"/>
                </a:solidFill>
                <a:latin typeface="Josefin Sans" pitchFamily="2" charset="0"/>
              </a:rPr>
              <a:t>of known dimensions</a:t>
            </a:r>
          </a:p>
          <a:p>
            <a:pPr marL="60325" indent="0" defTabSz="896938">
              <a:buClr>
                <a:schemeClr val="bg1"/>
              </a:buClr>
              <a:buFont typeface="+mj-lt"/>
              <a:buNone/>
            </a:pPr>
            <a:r>
              <a:rPr lang="fr-FR" sz="1400" dirty="0">
                <a:solidFill>
                  <a:srgbClr val="5B0F00"/>
                </a:solidFill>
                <a:latin typeface="Josefin Slab SemiBold" pitchFamily="2" charset="0"/>
              </a:rPr>
              <a:t>• </a:t>
            </a:r>
            <a:r>
              <a:rPr lang="en-US" sz="1400" dirty="0">
                <a:solidFill>
                  <a:srgbClr val="5B0F00"/>
                </a:solidFill>
                <a:latin typeface="Josefin Slab SemiBold" pitchFamily="2" charset="0"/>
              </a:rPr>
              <a:t>Take several pictures of it</a:t>
            </a:r>
            <a:br>
              <a:rPr lang="en-US" sz="1400" dirty="0">
                <a:solidFill>
                  <a:srgbClr val="5B0F00"/>
                </a:solidFill>
                <a:latin typeface="Josefin Slab SemiBold" pitchFamily="2" charset="0"/>
              </a:rPr>
            </a:br>
            <a:r>
              <a:rPr lang="fr-FR" sz="1400" dirty="0">
                <a:solidFill>
                  <a:srgbClr val="5B0F00"/>
                </a:solidFill>
                <a:latin typeface="Josefin Slab SemiBold" pitchFamily="2" charset="0"/>
              </a:rPr>
              <a:t>• </a:t>
            </a:r>
            <a:r>
              <a:rPr lang="en-US" sz="1400" dirty="0">
                <a:solidFill>
                  <a:srgbClr val="5B0F00"/>
                </a:solidFill>
                <a:latin typeface="Josefin Slab SemiBold" pitchFamily="2" charset="0"/>
              </a:rPr>
              <a:t>Automatically detect corners</a:t>
            </a:r>
            <a:br>
              <a:rPr lang="en-US" sz="1400" dirty="0">
                <a:solidFill>
                  <a:srgbClr val="5B0F00"/>
                </a:solidFill>
                <a:latin typeface="Josefin Slab SemiBold" pitchFamily="2" charset="0"/>
              </a:rPr>
            </a:br>
            <a:r>
              <a:rPr lang="fr-FR" sz="1400" dirty="0">
                <a:solidFill>
                  <a:srgbClr val="5B0F00"/>
                </a:solidFill>
                <a:latin typeface="Josefin Slab SemiBold" pitchFamily="2" charset="0"/>
              </a:rPr>
              <a:t>• </a:t>
            </a:r>
            <a:r>
              <a:rPr lang="en-US" sz="1400" dirty="0">
                <a:solidFill>
                  <a:srgbClr val="5B0F00"/>
                </a:solidFill>
                <a:latin typeface="Josefin Slab SemiBold" pitchFamily="2" charset="0"/>
              </a:rPr>
              <a:t>Match world and image coordinates (OpenCV `</a:t>
            </a:r>
            <a:r>
              <a:rPr lang="fr-FR" sz="1400" dirty="0" err="1">
                <a:solidFill>
                  <a:srgbClr val="5B0F00"/>
                </a:solidFill>
                <a:latin typeface="Josefin Slab SemiBold" pitchFamily="2" charset="0"/>
                <a:sym typeface="Wingdings" panose="05000000000000000000" pitchFamily="2" charset="2"/>
              </a:rPr>
              <a:t>calibrateCamera</a:t>
            </a:r>
            <a:r>
              <a:rPr lang="fr-FR" sz="1400" dirty="0">
                <a:solidFill>
                  <a:srgbClr val="5B0F00"/>
                </a:solidFill>
                <a:latin typeface="Josefin Slab SemiBold" pitchFamily="2" charset="0"/>
                <a:sym typeface="Wingdings" panose="05000000000000000000" pitchFamily="2" charset="2"/>
              </a:rPr>
              <a:t>`)</a:t>
            </a:r>
          </a:p>
          <a:p>
            <a:pPr marL="60325" indent="0" defTabSz="896938">
              <a:buClr>
                <a:schemeClr val="bg1"/>
              </a:buClr>
              <a:buFont typeface="+mj-lt"/>
              <a:buNone/>
            </a:pPr>
            <a:r>
              <a:rPr lang="fr-FR" sz="1400" dirty="0">
                <a:solidFill>
                  <a:srgbClr val="5B0F00"/>
                </a:solidFill>
                <a:latin typeface="Josefin Slab SemiBold" pitchFamily="2" charset="0"/>
              </a:rPr>
              <a:t>)</a:t>
            </a:r>
          </a:p>
        </p:txBody>
      </p:sp>
    </p:spTree>
    <p:extLst>
      <p:ext uri="{BB962C8B-B14F-4D97-AF65-F5344CB8AC3E}">
        <p14:creationId xmlns:p14="http://schemas.microsoft.com/office/powerpoint/2010/main" val="1591639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The </a:t>
            </a:r>
            <a:r>
              <a:rPr lang="fr-FR" dirty="0" err="1"/>
              <a:t>next</a:t>
            </a:r>
            <a:r>
              <a:rPr lang="fr-FR" dirty="0"/>
              <a:t> challenge </a:t>
            </a:r>
            <a:r>
              <a:rPr lang="fr-FR" dirty="0" err="1"/>
              <a:t>is</a:t>
            </a:r>
            <a:r>
              <a:rPr lang="fr-FR" dirty="0"/>
              <a:t> the </a:t>
            </a:r>
            <a:r>
              <a:rPr lang="fr-FR" dirty="0" err="1"/>
              <a:t>synchronization</a:t>
            </a:r>
            <a:r>
              <a:rPr lang="fr-FR" dirty="0"/>
              <a:t> of cameras :</a:t>
            </a:r>
          </a:p>
          <a:p>
            <a:pPr marL="171450" lvl="0" indent="-171450" algn="l" rtl="0">
              <a:spcBef>
                <a:spcPts val="0"/>
              </a:spcBef>
              <a:spcAft>
                <a:spcPts val="0"/>
              </a:spcAft>
              <a:buFontTx/>
              <a:buChar char="-"/>
            </a:pPr>
            <a:r>
              <a:rPr lang="fr-FR" dirty="0" err="1"/>
              <a:t>WiFi</a:t>
            </a:r>
            <a:r>
              <a:rPr lang="fr-FR" dirty="0"/>
              <a:t>, </a:t>
            </a:r>
            <a:r>
              <a:rPr lang="fr-FR" dirty="0" err="1"/>
              <a:t>bluetooth</a:t>
            </a:r>
            <a:r>
              <a:rPr lang="fr-FR" dirty="0"/>
              <a:t>, GPS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5B0F00"/>
                </a:solidFill>
                <a:effectLst/>
                <a:uLnTx/>
                <a:uFillTx/>
                <a:latin typeface="Josefin Slab SemiBold" pitchFamily="2" charset="0"/>
                <a:cs typeface="Arial"/>
                <a:sym typeface="Arial"/>
              </a:rPr>
              <a:t>In practice, the user can choose…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5B0F00"/>
                </a:solidFill>
                <a:effectLst/>
                <a:uLnTx/>
                <a:uFillTx/>
                <a:latin typeface="Josefin Slab SemiBold" pitchFamily="2" charset="0"/>
                <a:cs typeface="Arial"/>
                <a:sym typeface="Arial"/>
              </a:rPr>
              <a:t>Here you can see the vertical speed of the right hand performing a fast movement, and you can notice how clearly the offset is rendered, which allows to synchronize each view to the frame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2000" dirty="0" err="1"/>
              <a:t>Worked</a:t>
            </a:r>
            <a:r>
              <a:rPr lang="fr-FR" sz="2000" dirty="0"/>
              <a:t> </a:t>
            </a:r>
            <a:r>
              <a:rPr lang="fr-FR" sz="2000" dirty="0" err="1"/>
              <a:t>equally</a:t>
            </a:r>
            <a:r>
              <a:rPr lang="fr-FR" sz="2000" dirty="0"/>
              <a:t> </a:t>
            </a:r>
            <a:r>
              <a:rPr lang="fr-FR" sz="2000" dirty="0" err="1"/>
              <a:t>well</a:t>
            </a:r>
            <a:r>
              <a:rPr lang="fr-FR" sz="2000" dirty="0"/>
              <a:t> with </a:t>
            </a:r>
            <a:r>
              <a:rPr lang="en-US" sz="2000" b="0" dirty="0">
                <a:solidFill>
                  <a:srgbClr val="5B0F00"/>
                </a:solidFill>
                <a:latin typeface="Josefin Slab SemiBold" pitchFamily="2" charset="0"/>
              </a:rPr>
              <a:t>fast vertical hand movement, free walking across the scene, boxing sequence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Tree>
    <p:extLst>
      <p:ext uri="{BB962C8B-B14F-4D97-AF65-F5344CB8AC3E}">
        <p14:creationId xmlns:p14="http://schemas.microsoft.com/office/powerpoint/2010/main" val="3589724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Détectés pour restituer le mouvement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Once </a:t>
            </a:r>
            <a:r>
              <a:rPr lang="fr-FR" dirty="0" err="1"/>
              <a:t>these</a:t>
            </a:r>
            <a:r>
              <a:rPr lang="fr-FR" dirty="0"/>
              <a:t> </a:t>
            </a:r>
            <a:r>
              <a:rPr lang="fr-FR" dirty="0" err="1"/>
              <a:t>two</a:t>
            </a:r>
            <a:r>
              <a:rPr lang="fr-FR" dirty="0"/>
              <a:t> issues were </a:t>
            </a:r>
            <a:r>
              <a:rPr lang="fr-FR" dirty="0" err="1"/>
              <a:t>addressed</a:t>
            </a:r>
            <a:r>
              <a:rPr lang="fr-FR" dirty="0"/>
              <a:t>, </a:t>
            </a:r>
            <a:r>
              <a:rPr lang="fr-FR" dirty="0" err="1"/>
              <a:t>we</a:t>
            </a:r>
            <a:r>
              <a:rPr lang="fr-FR" dirty="0"/>
              <a:t> </a:t>
            </a:r>
            <a:r>
              <a:rPr lang="fr-FR" dirty="0" err="1"/>
              <a:t>could</a:t>
            </a:r>
            <a:r>
              <a:rPr lang="fr-FR" dirty="0"/>
              <a:t> </a:t>
            </a:r>
            <a:r>
              <a:rPr lang="fr-FR" dirty="0" err="1"/>
              <a:t>conduct</a:t>
            </a:r>
            <a:r>
              <a:rPr lang="fr-FR" dirty="0"/>
              <a:t> the markerless </a:t>
            </a:r>
            <a:r>
              <a:rPr lang="fr-FR" dirty="0" err="1"/>
              <a:t>analysis</a:t>
            </a:r>
            <a:r>
              <a:rPr lang="fr-FR" dirty="0"/>
              <a:t>, and compare </a:t>
            </a:r>
            <a:r>
              <a:rPr lang="fr-FR" dirty="0" err="1"/>
              <a:t>it</a:t>
            </a:r>
            <a:r>
              <a:rPr lang="fr-FR" dirty="0"/>
              <a:t> to the marker-</a:t>
            </a:r>
            <a:r>
              <a:rPr lang="fr-FR" dirty="0" err="1"/>
              <a:t>based</a:t>
            </a:r>
            <a:r>
              <a:rPr lang="fr-FR" dirty="0"/>
              <a:t> </a:t>
            </a:r>
            <a:r>
              <a:rPr lang="fr-FR" dirty="0" err="1"/>
              <a:t>protocol</a:t>
            </a:r>
            <a:endParaRPr lang="fr-FR" dirty="0"/>
          </a:p>
          <a:p>
            <a:pPr marL="0" lvl="0" indent="0" algn="l" rtl="0">
              <a:spcBef>
                <a:spcPts val="0"/>
              </a:spcBef>
              <a:spcAft>
                <a:spcPts val="0"/>
              </a:spcAft>
              <a:buFontTx/>
              <a:buNone/>
            </a:pPr>
            <a:r>
              <a:rPr lang="fr-FR" dirty="0" err="1"/>
              <a:t>When</a:t>
            </a:r>
            <a:r>
              <a:rPr lang="fr-FR" dirty="0"/>
              <a:t> </a:t>
            </a:r>
            <a:r>
              <a:rPr lang="fr-FR" dirty="0" err="1"/>
              <a:t>comparing</a:t>
            </a:r>
            <a:r>
              <a:rPr lang="fr-FR" dirty="0"/>
              <a:t> the consumer-grade </a:t>
            </a:r>
            <a:r>
              <a:rPr lang="fr-FR" dirty="0" err="1"/>
              <a:t>protocol</a:t>
            </a:r>
            <a:r>
              <a:rPr lang="fr-FR" dirty="0"/>
              <a:t> to the </a:t>
            </a:r>
            <a:r>
              <a:rPr lang="fr-FR" dirty="0" err="1"/>
              <a:t>research</a:t>
            </a:r>
            <a:r>
              <a:rPr lang="fr-FR" dirty="0"/>
              <a:t>-grade one, </a:t>
            </a:r>
          </a:p>
          <a:p>
            <a:pPr marL="0" lvl="0" indent="0" algn="l" rtl="0">
              <a:spcBef>
                <a:spcPts val="0"/>
              </a:spcBef>
              <a:spcAft>
                <a:spcPts val="0"/>
              </a:spcAft>
              <a:buFontTx/>
              <a:buNone/>
            </a:pPr>
            <a:endParaRPr lang="fr-FR" dirty="0"/>
          </a:p>
          <a:p>
            <a:pPr marL="171450" lvl="0" indent="-171450" algn="l" rtl="0">
              <a:spcBef>
                <a:spcPts val="0"/>
              </a:spcBef>
              <a:spcAft>
                <a:spcPts val="0"/>
              </a:spcAft>
              <a:buFontTx/>
              <a:buChar char="-"/>
            </a:pPr>
            <a:r>
              <a:rPr lang="fr-FR" dirty="0" err="1"/>
              <a:t>Jab</a:t>
            </a:r>
            <a:r>
              <a:rPr lang="fr-FR" dirty="0"/>
              <a:t>, </a:t>
            </a:r>
            <a:r>
              <a:rPr lang="fr-FR" dirty="0" err="1"/>
              <a:t>jab</a:t>
            </a:r>
            <a:r>
              <a:rPr lang="fr-FR" dirty="0"/>
              <a:t>, </a:t>
            </a:r>
            <a:r>
              <a:rPr lang="fr-FR" dirty="0" err="1"/>
              <a:t>hook</a:t>
            </a:r>
            <a:endParaRPr lang="fr-FR" dirty="0"/>
          </a:p>
          <a:p>
            <a:pPr marL="171450" lvl="0" indent="-171450" algn="l" rtl="0">
              <a:spcBef>
                <a:spcPts val="0"/>
              </a:spcBef>
              <a:spcAft>
                <a:spcPts val="0"/>
              </a:spcAft>
              <a:buFontTx/>
              <a:buChar char="-"/>
            </a:pPr>
            <a:r>
              <a:rPr lang="fr-FR" dirty="0"/>
              <a:t>RMSE 0,85 cm, 2,1 cm 	; 4,1°, 10,8° 	; 6,9°, 8,6°</a:t>
            </a:r>
          </a:p>
          <a:p>
            <a:pPr marL="171450" lvl="0" indent="-171450" algn="l" rtl="0">
              <a:spcBef>
                <a:spcPts val="0"/>
              </a:spcBef>
              <a:spcAft>
                <a:spcPts val="0"/>
              </a:spcAft>
              <a:buFontTx/>
              <a:buChar char="-"/>
            </a:pPr>
            <a:r>
              <a:rPr lang="fr-FR" dirty="0"/>
              <a:t>ROM: 1,1 cm, 1,0 cm	; -2,9, -8,6	; -3,9, -7,9    -&gt; 2,9-5,4, 2,7-10,2</a:t>
            </a:r>
          </a:p>
          <a:p>
            <a:pPr marL="171450" lvl="0" indent="-171450" algn="l" rtl="0">
              <a:spcBef>
                <a:spcPts val="0"/>
              </a:spcBef>
              <a:spcAft>
                <a:spcPts val="0"/>
              </a:spcAft>
              <a:buFontTx/>
              <a:buChar char="-"/>
            </a:pPr>
            <a:r>
              <a:rPr lang="fr-FR" dirty="0"/>
              <a:t>Time: -0,9 ms, -14,8 ms	; -3,7, -2,8	; 18,5, 28,5</a:t>
            </a:r>
          </a:p>
          <a:p>
            <a:pPr marL="0" lvl="0" indent="0" algn="l" rtl="0">
              <a:spcBef>
                <a:spcPts val="0"/>
              </a:spcBef>
              <a:spcAft>
                <a:spcPts val="0"/>
              </a:spcAft>
              <a:buFontTx/>
              <a:buNone/>
            </a:pPr>
            <a:endParaRPr lang="fr-FR" dirty="0"/>
          </a:p>
        </p:txBody>
      </p:sp>
    </p:spTree>
    <p:extLst>
      <p:ext uri="{BB962C8B-B14F-4D97-AF65-F5344CB8AC3E}">
        <p14:creationId xmlns:p14="http://schemas.microsoft.com/office/powerpoint/2010/main" val="613086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err="1"/>
              <a:t>Calib</a:t>
            </a:r>
            <a:r>
              <a:rPr lang="fr-FR" dirty="0"/>
              <a:t> &amp; Synchro : prêt à mettre dans release</a:t>
            </a:r>
          </a:p>
          <a:p>
            <a:pPr marL="0" lvl="0" indent="0" algn="l" rtl="0">
              <a:spcBef>
                <a:spcPts val="0"/>
              </a:spcBef>
              <a:spcAft>
                <a:spcPts val="0"/>
              </a:spcAft>
              <a:buFontTx/>
              <a:buNone/>
            </a:pPr>
            <a:r>
              <a:rPr lang="fr-FR" dirty="0"/>
              <a:t>Only 21 keypoints, and </a:t>
            </a:r>
            <a:r>
              <a:rPr lang="fr-FR" dirty="0" err="1"/>
              <a:t>they</a:t>
            </a:r>
            <a:r>
              <a:rPr lang="fr-FR" dirty="0"/>
              <a:t> are not </a:t>
            </a:r>
            <a:r>
              <a:rPr lang="fr-FR" dirty="0" err="1"/>
              <a:t>even</a:t>
            </a:r>
            <a:r>
              <a:rPr lang="fr-FR" dirty="0"/>
              <a:t> </a:t>
            </a:r>
            <a:r>
              <a:rPr lang="fr-FR" dirty="0" err="1"/>
              <a:t>accurate</a:t>
            </a:r>
            <a:r>
              <a:rPr lang="fr-FR" dirty="0"/>
              <a:t>: </a:t>
            </a:r>
            <a:r>
              <a:rPr lang="fr-FR" dirty="0" err="1"/>
              <a:t>despite</a:t>
            </a:r>
            <a:r>
              <a:rPr lang="fr-FR" dirty="0"/>
              <a:t> </a:t>
            </a:r>
            <a:r>
              <a:rPr lang="fr-FR" dirty="0" err="1"/>
              <a:t>our</a:t>
            </a:r>
            <a:r>
              <a:rPr lang="fr-FR" dirty="0"/>
              <a:t> best efforts in triangulation and </a:t>
            </a:r>
            <a:r>
              <a:rPr lang="fr-FR" dirty="0" err="1"/>
              <a:t>kinematic</a:t>
            </a:r>
            <a:r>
              <a:rPr lang="fr-FR" dirty="0"/>
              <a:t> </a:t>
            </a:r>
            <a:r>
              <a:rPr lang="fr-FR" dirty="0" err="1"/>
              <a:t>procedures</a:t>
            </a:r>
            <a:r>
              <a:rPr lang="fr-FR" dirty="0"/>
              <a:t>, leads to </a:t>
            </a:r>
            <a:r>
              <a:rPr lang="fr-FR" dirty="0" err="1"/>
              <a:t>inaccuracies</a:t>
            </a:r>
            <a:r>
              <a:rPr lang="fr-FR" dirty="0"/>
              <a:t>, </a:t>
            </a:r>
            <a:r>
              <a:rPr lang="fr-FR" dirty="0" err="1"/>
              <a:t>especially</a:t>
            </a:r>
            <a:endParaRPr lang="fr-FR" dirty="0"/>
          </a:p>
          <a:p>
            <a:pPr marL="0" lvl="0" indent="0" algn="l" rtl="0">
              <a:spcBef>
                <a:spcPts val="0"/>
              </a:spcBef>
              <a:spcAft>
                <a:spcPts val="0"/>
              </a:spcAft>
              <a:buFontTx/>
              <a:buNone/>
            </a:pPr>
            <a:r>
              <a:rPr lang="fr-FR" dirty="0"/>
              <a:t>Multi-</a:t>
            </a:r>
            <a:r>
              <a:rPr lang="fr-FR" dirty="0" err="1"/>
              <a:t>person</a:t>
            </a:r>
            <a:r>
              <a:rPr lang="fr-FR" dirty="0"/>
              <a:t>: know how to, but no time</a:t>
            </a:r>
          </a:p>
        </p:txBody>
      </p:sp>
    </p:spTree>
    <p:extLst>
      <p:ext uri="{BB962C8B-B14F-4D97-AF65-F5344CB8AC3E}">
        <p14:creationId xmlns:p14="http://schemas.microsoft.com/office/powerpoint/2010/main" val="3591331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This leads me to the </a:t>
            </a:r>
            <a:r>
              <a:rPr lang="fr-FR" dirty="0" err="1"/>
              <a:t>outcomes</a:t>
            </a:r>
            <a:r>
              <a:rPr lang="fr-FR" dirty="0"/>
              <a:t> and perspectives of </a:t>
            </a:r>
            <a:r>
              <a:rPr lang="fr-FR" dirty="0" err="1"/>
              <a:t>this</a:t>
            </a:r>
            <a:r>
              <a:rPr lang="fr-FR" dirty="0"/>
              <a:t> </a:t>
            </a:r>
            <a:r>
              <a:rPr lang="fr-FR" dirty="0" err="1"/>
              <a:t>thesis</a:t>
            </a:r>
            <a:endParaRPr dirty="0"/>
          </a:p>
        </p:txBody>
      </p:sp>
    </p:spTree>
    <p:extLst>
      <p:ext uri="{BB962C8B-B14F-4D97-AF65-F5344CB8AC3E}">
        <p14:creationId xmlns:p14="http://schemas.microsoft.com/office/powerpoint/2010/main" val="2570418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How close are </a:t>
            </a:r>
            <a:r>
              <a:rPr lang="fr-FR" dirty="0" err="1"/>
              <a:t>we</a:t>
            </a:r>
            <a:r>
              <a:rPr lang="fr-FR" dirty="0"/>
              <a:t> </a:t>
            </a:r>
            <a:r>
              <a:rPr lang="fr-FR" dirty="0" err="1"/>
              <a:t>from</a:t>
            </a:r>
            <a:r>
              <a:rPr lang="fr-FR" dirty="0"/>
              <a:t> </a:t>
            </a:r>
            <a:r>
              <a:rPr lang="fr-FR" dirty="0" err="1"/>
              <a:t>our</a:t>
            </a:r>
            <a:r>
              <a:rPr lang="fr-FR" dirty="0"/>
              <a:t> </a:t>
            </a:r>
            <a:r>
              <a:rPr lang="fr-FR" dirty="0" err="1"/>
              <a:t>ideal</a:t>
            </a:r>
            <a:r>
              <a:rPr lang="fr-FR" dirty="0"/>
              <a:t>?</a:t>
            </a:r>
          </a:p>
        </p:txBody>
      </p:sp>
    </p:spTree>
    <p:extLst>
      <p:ext uri="{BB962C8B-B14F-4D97-AF65-F5344CB8AC3E}">
        <p14:creationId xmlns:p14="http://schemas.microsoft.com/office/powerpoint/2010/main" val="1340707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US" sz="1100" b="0" i="0" u="none" strike="noStrike" kern="0" cap="none" spc="0" normalizeH="0" baseline="0" noProof="0" dirty="0">
                <a:ln>
                  <a:noFill/>
                </a:ln>
                <a:solidFill>
                  <a:srgbClr val="5B0F00"/>
                </a:solidFill>
                <a:effectLst/>
                <a:uLnTx/>
                <a:uFillTx/>
                <a:latin typeface="Josefin Slab SemiBold" pitchFamily="2" charset="0"/>
                <a:sym typeface="Arial"/>
              </a:rPr>
              <a:t>We could also try and go further in particularly challenging cases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kumimoji="0" lang="en-US" sz="1100" b="0" i="0" u="none" strike="noStrike" kern="0" cap="none" spc="0" normalizeH="0" baseline="0" noProof="0" dirty="0">
                <a:ln>
                  <a:noFill/>
                </a:ln>
                <a:solidFill>
                  <a:srgbClr val="5B0F00"/>
                </a:solidFill>
                <a:effectLst/>
                <a:uLnTx/>
                <a:uFillTx/>
                <a:latin typeface="Josefin Slab SemiBold" pitchFamily="2" charset="0"/>
                <a:sym typeface="Arial"/>
              </a:rPr>
              <a:t>Vast field of view: pilot and bike small on images,</a:t>
            </a:r>
            <a:r>
              <a:rPr kumimoji="0" lang="en-US" sz="1100" b="0" i="0" u="none" strike="noStrike" kern="0" cap="none" spc="0" normalizeH="0" noProof="0" dirty="0">
                <a:ln>
                  <a:noFill/>
                </a:ln>
                <a:solidFill>
                  <a:srgbClr val="5B0F00"/>
                </a:solidFill>
                <a:effectLst/>
                <a:uLnTx/>
                <a:uFillTx/>
                <a:latin typeface="Josefin Slab SemiBold" pitchFamily="2" charset="0"/>
                <a:sym typeface="Arial"/>
              </a:rPr>
              <a:t> and seen just for a few frames</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US" sz="1100" b="0" i="0" u="none" strike="noStrike" kern="0" cap="none" spc="0" normalizeH="0" baseline="0" noProof="0" dirty="0">
                <a:ln>
                  <a:noFill/>
                </a:ln>
                <a:solidFill>
                  <a:srgbClr val="5B0F00"/>
                </a:solidFill>
                <a:effectLst/>
                <a:uLnTx/>
                <a:uFillTx/>
                <a:latin typeface="Josefin Slab SemiBold" pitchFamily="2" charset="0"/>
                <a:sym typeface="Arial"/>
              </a:rPr>
              <a:t>Some additional perspectives to obtain better results would be,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kumimoji="0" lang="en-US" sz="1100" b="0" i="0" u="none" strike="noStrike" kern="0" cap="none" spc="0" normalizeH="0" baseline="0" noProof="0" dirty="0">
                <a:ln>
                  <a:noFill/>
                </a:ln>
                <a:solidFill>
                  <a:srgbClr val="5B0F00"/>
                </a:solidFill>
                <a:effectLst/>
                <a:uLnTx/>
                <a:uFillTx/>
                <a:latin typeface="Josefin Slab SemiBold" pitchFamily="2" charset="0"/>
                <a:sym typeface="Arial"/>
              </a:rPr>
              <a:t>either to…</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err="1"/>
              <a:t>Perform</a:t>
            </a:r>
            <a:r>
              <a:rPr lang="fr-FR" dirty="0"/>
              <a:t> </a:t>
            </a:r>
            <a:r>
              <a:rPr lang="fr-FR" dirty="0" err="1"/>
              <a:t>some</a:t>
            </a:r>
            <a:r>
              <a:rPr lang="fr-FR" dirty="0"/>
              <a:t> </a:t>
            </a:r>
            <a:r>
              <a:rPr lang="fr-FR" dirty="0" err="1"/>
              <a:t>kind</a:t>
            </a:r>
            <a:r>
              <a:rPr lang="fr-FR" dirty="0"/>
              <a:t> of data fusion</a:t>
            </a:r>
          </a:p>
        </p:txBody>
      </p:sp>
    </p:spTree>
    <p:extLst>
      <p:ext uri="{BB962C8B-B14F-4D97-AF65-F5344CB8AC3E}">
        <p14:creationId xmlns:p14="http://schemas.microsoft.com/office/powerpoint/2010/main" val="2784760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590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Indeed, and </a:t>
            </a:r>
            <a:r>
              <a:rPr lang="fr-FR" dirty="0" err="1"/>
              <a:t>this</a:t>
            </a:r>
            <a:r>
              <a:rPr lang="fr-FR" dirty="0"/>
              <a:t> </a:t>
            </a:r>
            <a:r>
              <a:rPr lang="fr-FR" dirty="0" err="1"/>
              <a:t>is</a:t>
            </a:r>
            <a:r>
              <a:rPr lang="fr-FR" dirty="0"/>
              <a:t> </a:t>
            </a:r>
            <a:r>
              <a:rPr lang="fr-FR" dirty="0" err="1"/>
              <a:t>my</a:t>
            </a:r>
            <a:r>
              <a:rPr lang="fr-FR" dirty="0"/>
              <a:t> </a:t>
            </a:r>
            <a:r>
              <a:rPr lang="fr-FR" dirty="0" err="1"/>
              <a:t>little</a:t>
            </a:r>
            <a:r>
              <a:rPr lang="fr-FR" dirty="0"/>
              <a:t> story, I first </a:t>
            </a:r>
            <a:r>
              <a:rPr lang="fr-FR" dirty="0" err="1"/>
              <a:t>tried</a:t>
            </a:r>
            <a:r>
              <a:rPr lang="fr-FR" dirty="0"/>
              <a:t> to </a:t>
            </a:r>
            <a:r>
              <a:rPr lang="fr-FR" dirty="0" err="1"/>
              <a:t>conciliate</a:t>
            </a:r>
            <a:r>
              <a:rPr lang="fr-FR" dirty="0"/>
              <a:t> sports and </a:t>
            </a:r>
            <a:r>
              <a:rPr lang="fr-FR" dirty="0" err="1"/>
              <a:t>research</a:t>
            </a:r>
            <a:r>
              <a:rPr lang="fr-FR" dirty="0"/>
              <a:t> in quantum </a:t>
            </a:r>
            <a:r>
              <a:rPr lang="fr-FR" dirty="0" err="1"/>
              <a:t>physics</a:t>
            </a:r>
            <a:r>
              <a:rPr lang="fr-FR" dirty="0"/>
              <a:t>, </a:t>
            </a:r>
            <a:r>
              <a:rPr lang="fr-FR" dirty="0" err="1"/>
              <a:t>which</a:t>
            </a:r>
            <a:r>
              <a:rPr lang="fr-FR" dirty="0"/>
              <a:t> I was </a:t>
            </a:r>
            <a:r>
              <a:rPr lang="fr-FR" dirty="0" err="1"/>
              <a:t>studying</a:t>
            </a:r>
            <a:r>
              <a:rPr lang="fr-FR" dirty="0"/>
              <a:t> back </a:t>
            </a:r>
            <a:r>
              <a:rPr lang="fr-FR" dirty="0" err="1"/>
              <a:t>then</a:t>
            </a:r>
            <a:r>
              <a:rPr lang="fr-FR" dirty="0"/>
              <a:t>. This </a:t>
            </a:r>
            <a:r>
              <a:rPr lang="fr-FR" dirty="0" err="1"/>
              <a:t>felt</a:t>
            </a:r>
            <a:r>
              <a:rPr lang="fr-FR" dirty="0"/>
              <a:t> as impossible as </a:t>
            </a:r>
            <a:r>
              <a:rPr lang="fr-FR" dirty="0" err="1"/>
              <a:t>keeping</a:t>
            </a:r>
            <a:r>
              <a:rPr lang="fr-FR" dirty="0"/>
              <a:t> a cat </a:t>
            </a:r>
            <a:r>
              <a:rPr lang="fr-FR" dirty="0" err="1"/>
              <a:t>both</a:t>
            </a:r>
            <a:r>
              <a:rPr lang="fr-FR" dirty="0"/>
              <a:t> </a:t>
            </a:r>
            <a:r>
              <a:rPr lang="fr-FR" dirty="0" err="1"/>
              <a:t>dead</a:t>
            </a:r>
            <a:r>
              <a:rPr lang="fr-FR" dirty="0"/>
              <a:t> and alive. </a:t>
            </a:r>
            <a:r>
              <a:rPr lang="fr-FR" dirty="0" err="1"/>
              <a:t>Hence</a:t>
            </a:r>
            <a:r>
              <a:rPr lang="fr-FR" dirty="0"/>
              <a:t>, I first </a:t>
            </a:r>
            <a:r>
              <a:rPr lang="fr-FR" dirty="0" err="1"/>
              <a:t>had</a:t>
            </a:r>
            <a:r>
              <a:rPr lang="fr-FR" dirty="0"/>
              <a:t> to </a:t>
            </a:r>
            <a:r>
              <a:rPr lang="fr-FR" dirty="0" err="1"/>
              <a:t>give</a:t>
            </a:r>
            <a:r>
              <a:rPr lang="fr-FR" dirty="0"/>
              <a:t> up </a:t>
            </a:r>
            <a:r>
              <a:rPr lang="fr-FR" dirty="0" err="1"/>
              <a:t>research</a:t>
            </a:r>
            <a:r>
              <a:rPr lang="fr-FR" dirty="0"/>
              <a:t> for a </a:t>
            </a:r>
            <a:r>
              <a:rPr lang="fr-FR" dirty="0" err="1"/>
              <a:t>carreer</a:t>
            </a:r>
            <a:r>
              <a:rPr lang="fr-FR" dirty="0"/>
              <a:t> of parkour </a:t>
            </a:r>
            <a:r>
              <a:rPr lang="fr-FR" dirty="0" err="1"/>
              <a:t>artist</a:t>
            </a:r>
            <a:r>
              <a:rPr lang="fr-FR" dirty="0"/>
              <a:t>, and </a:t>
            </a:r>
            <a:r>
              <a:rPr lang="fr-FR" dirty="0" err="1"/>
              <a:t>then</a:t>
            </a:r>
            <a:r>
              <a:rPr lang="fr-FR" dirty="0"/>
              <a:t> to </a:t>
            </a:r>
            <a:r>
              <a:rPr lang="fr-FR" dirty="0" err="1"/>
              <a:t>give</a:t>
            </a:r>
            <a:r>
              <a:rPr lang="fr-FR" dirty="0"/>
              <a:t> up </a:t>
            </a:r>
            <a:r>
              <a:rPr lang="fr-FR" dirty="0" err="1"/>
              <a:t>this</a:t>
            </a:r>
            <a:r>
              <a:rPr lang="fr-FR" dirty="0"/>
              <a:t> </a:t>
            </a:r>
            <a:r>
              <a:rPr lang="fr-FR" dirty="0" err="1"/>
              <a:t>carreer</a:t>
            </a:r>
            <a:r>
              <a:rPr lang="fr-FR" dirty="0"/>
              <a:t> </a:t>
            </a:r>
            <a:r>
              <a:rPr lang="fr-FR" dirty="0" err="1"/>
              <a:t>too</a:t>
            </a:r>
            <a:r>
              <a:rPr lang="fr-FR" dirty="0"/>
              <a:t> </a:t>
            </a:r>
            <a:r>
              <a:rPr lang="fr-FR" dirty="0" err="1"/>
              <a:t>after</a:t>
            </a:r>
            <a:r>
              <a:rPr lang="fr-FR" dirty="0"/>
              <a:t> a few </a:t>
            </a:r>
            <a:r>
              <a:rPr lang="fr-FR" dirty="0" err="1"/>
              <a:t>years</a:t>
            </a:r>
            <a:r>
              <a:rPr lang="fr-FR" dirty="0"/>
              <a:t>. And </a:t>
            </a:r>
            <a:r>
              <a:rPr lang="fr-FR" dirty="0" err="1"/>
              <a:t>yet</a:t>
            </a:r>
            <a:r>
              <a:rPr lang="fr-FR" dirty="0"/>
              <a:t>, </a:t>
            </a:r>
            <a:r>
              <a:rPr lang="fr-FR" dirty="0" err="1"/>
              <a:t>somehow</a:t>
            </a:r>
            <a:r>
              <a:rPr lang="fr-FR" dirty="0"/>
              <a:t> </a:t>
            </a:r>
            <a:r>
              <a:rPr lang="fr-FR" dirty="0" err="1"/>
              <a:t>now</a:t>
            </a:r>
            <a:r>
              <a:rPr lang="fr-FR" dirty="0"/>
              <a:t> </a:t>
            </a:r>
            <a:r>
              <a:rPr lang="fr-FR" dirty="0" err="1"/>
              <a:t>it</a:t>
            </a:r>
            <a:r>
              <a:rPr lang="fr-FR" dirty="0"/>
              <a:t> </a:t>
            </a:r>
            <a:r>
              <a:rPr lang="fr-FR" dirty="0" err="1"/>
              <a:t>seems</a:t>
            </a:r>
            <a:r>
              <a:rPr lang="fr-FR" dirty="0"/>
              <a:t> like I </a:t>
            </a:r>
            <a:r>
              <a:rPr lang="fr-FR" dirty="0" err="1"/>
              <a:t>could</a:t>
            </a:r>
            <a:r>
              <a:rPr lang="fr-FR" dirty="0"/>
              <a:t> </a:t>
            </a:r>
            <a:r>
              <a:rPr lang="fr-FR" dirty="0" err="1"/>
              <a:t>find</a:t>
            </a:r>
            <a:r>
              <a:rPr lang="fr-FR" dirty="0"/>
              <a:t> a good mix of sports and </a:t>
            </a:r>
            <a:r>
              <a:rPr lang="fr-FR" dirty="0" err="1"/>
              <a:t>research</a:t>
            </a:r>
            <a:r>
              <a:rPr lang="fr-FR" dirty="0"/>
              <a:t> </a:t>
            </a:r>
            <a:r>
              <a:rPr lang="fr-FR" b="1" dirty="0"/>
              <a:t>in the </a:t>
            </a:r>
            <a:r>
              <a:rPr lang="fr-FR" b="1" dirty="0" err="1"/>
              <a:t>same</a:t>
            </a:r>
            <a:r>
              <a:rPr lang="fr-FR" b="1" dirty="0"/>
              <a:t> </a:t>
            </a:r>
            <a:r>
              <a:rPr lang="fr-FR" b="1" dirty="0" err="1"/>
              <a:t>project</a:t>
            </a:r>
            <a:r>
              <a:rPr lang="fr-FR" dirty="0"/>
              <a:t>, </a:t>
            </a:r>
            <a:r>
              <a:rPr lang="fr-FR" dirty="0" err="1"/>
              <a:t>which</a:t>
            </a:r>
            <a:r>
              <a:rPr lang="fr-FR" dirty="0"/>
              <a:t> I </a:t>
            </a:r>
            <a:r>
              <a:rPr lang="fr-FR" dirty="0" err="1"/>
              <a:t>am</a:t>
            </a:r>
            <a:r>
              <a:rPr lang="fr-FR" dirty="0"/>
              <a:t> </a:t>
            </a:r>
            <a:r>
              <a:rPr lang="fr-FR" dirty="0" err="1"/>
              <a:t>very</a:t>
            </a:r>
            <a:r>
              <a:rPr lang="fr-FR" dirty="0"/>
              <a:t> </a:t>
            </a:r>
            <a:r>
              <a:rPr lang="fr-FR" dirty="0" err="1"/>
              <a:t>grateful</a:t>
            </a:r>
            <a:r>
              <a:rPr lang="fr-FR" dirty="0"/>
              <a:t> for.</a:t>
            </a:r>
          </a:p>
          <a:p>
            <a:pPr marL="0" lvl="0" indent="0" algn="l" rtl="0">
              <a:spcBef>
                <a:spcPts val="0"/>
              </a:spcBef>
              <a:spcAft>
                <a:spcPts val="0"/>
              </a:spcAft>
              <a:buFontTx/>
              <a:buNone/>
            </a:pPr>
            <a:r>
              <a:rPr lang="fr-FR" dirty="0"/>
              <a:t>Along the </a:t>
            </a:r>
            <a:r>
              <a:rPr lang="fr-FR" dirty="0" err="1"/>
              <a:t>way</a:t>
            </a:r>
            <a:r>
              <a:rPr lang="fr-FR" dirty="0"/>
              <a:t>, </a:t>
            </a:r>
            <a:r>
              <a:rPr lang="fr-FR" dirty="0" err="1"/>
              <a:t>it</a:t>
            </a:r>
            <a:r>
              <a:rPr lang="fr-FR" dirty="0"/>
              <a:t> </a:t>
            </a:r>
            <a:r>
              <a:rPr lang="fr-FR" dirty="0" err="1"/>
              <a:t>also</a:t>
            </a:r>
            <a:r>
              <a:rPr lang="fr-FR" dirty="0"/>
              <a:t> lead to the release of a </a:t>
            </a:r>
            <a:r>
              <a:rPr lang="fr-FR" dirty="0" err="1"/>
              <a:t>workable</a:t>
            </a:r>
            <a:r>
              <a:rPr lang="fr-FR" dirty="0"/>
              <a:t> </a:t>
            </a:r>
            <a:r>
              <a:rPr lang="fr-FR" dirty="0" err="1"/>
              <a:t>tool</a:t>
            </a:r>
            <a:endParaRPr lang="fr-FR" dirty="0"/>
          </a:p>
          <a:p>
            <a:pPr marL="0" lvl="0" indent="0" algn="l" rtl="0">
              <a:spcBef>
                <a:spcPts val="0"/>
              </a:spcBef>
              <a:spcAft>
                <a:spcPts val="0"/>
              </a:spcAft>
              <a:buFontTx/>
              <a:buNone/>
            </a:pPr>
            <a:endParaRPr lang="fr-FR" dirty="0"/>
          </a:p>
          <a:p>
            <a:pPr marL="0" lvl="0" indent="0" algn="l" rtl="0">
              <a:spcBef>
                <a:spcPts val="0"/>
              </a:spcBef>
              <a:spcAft>
                <a:spcPts val="0"/>
              </a:spcAft>
              <a:buFontTx/>
              <a:buNone/>
            </a:pPr>
            <a:r>
              <a:rPr lang="fr-FR" dirty="0"/>
              <a:t>And </a:t>
            </a:r>
            <a:r>
              <a:rPr lang="fr-FR" dirty="0" err="1"/>
              <a:t>yet</a:t>
            </a:r>
            <a:r>
              <a:rPr lang="fr-FR" dirty="0"/>
              <a:t>, the more I </a:t>
            </a:r>
            <a:r>
              <a:rPr lang="fr-FR" dirty="0" err="1"/>
              <a:t>dig</a:t>
            </a:r>
            <a:r>
              <a:rPr lang="fr-FR" dirty="0"/>
              <a:t>, the more I </a:t>
            </a:r>
            <a:r>
              <a:rPr lang="fr-FR" dirty="0" err="1"/>
              <a:t>realize</a:t>
            </a:r>
            <a:r>
              <a:rPr lang="fr-FR" dirty="0"/>
              <a:t> </a:t>
            </a:r>
            <a:r>
              <a:rPr lang="fr-FR" dirty="0" err="1"/>
              <a:t>there</a:t>
            </a:r>
            <a:r>
              <a:rPr lang="fr-FR" dirty="0"/>
              <a:t> </a:t>
            </a:r>
            <a:r>
              <a:rPr lang="fr-FR" dirty="0" err="1"/>
              <a:t>is</a:t>
            </a:r>
            <a:r>
              <a:rPr lang="fr-FR" dirty="0"/>
              <a:t> still </a:t>
            </a:r>
            <a:r>
              <a:rPr lang="fr-FR" dirty="0" err="1"/>
              <a:t>so</a:t>
            </a:r>
            <a:r>
              <a:rPr lang="fr-FR" dirty="0"/>
              <a:t> </a:t>
            </a:r>
            <a:r>
              <a:rPr lang="fr-FR" dirty="0" err="1"/>
              <a:t>much</a:t>
            </a:r>
            <a:r>
              <a:rPr lang="fr-FR" dirty="0"/>
              <a:t> to look </a:t>
            </a:r>
            <a:r>
              <a:rPr lang="fr-FR" dirty="0" err="1"/>
              <a:t>into</a:t>
            </a:r>
            <a:r>
              <a:rPr lang="fr-FR" dirty="0"/>
              <a:t>…</a:t>
            </a:r>
          </a:p>
          <a:p>
            <a:pPr marL="0" lvl="0" indent="0" algn="l" rtl="0">
              <a:spcBef>
                <a:spcPts val="0"/>
              </a:spcBef>
              <a:spcAft>
                <a:spcPts val="0"/>
              </a:spcAft>
              <a:buFontTx/>
              <a:buNone/>
            </a:pPr>
            <a:r>
              <a:rPr lang="fr-FR" dirty="0"/>
              <a:t>Anyway. This </a:t>
            </a:r>
            <a:r>
              <a:rPr lang="fr-FR" dirty="0" err="1"/>
              <a:t>is</a:t>
            </a:r>
            <a:r>
              <a:rPr lang="fr-FR" dirty="0"/>
              <a:t> the e</a:t>
            </a:r>
            <a:r>
              <a:rPr lang="en-US" sz="1100" dirty="0" err="1">
                <a:solidFill>
                  <a:srgbClr val="5B0F00"/>
                </a:solidFill>
                <a:latin typeface="Josefin Slab SemiBold" pitchFamily="2" charset="0"/>
              </a:rPr>
              <a:t>nd</a:t>
            </a:r>
            <a:r>
              <a:rPr lang="en-US" sz="1100" dirty="0">
                <a:solidFill>
                  <a:srgbClr val="5B0F00"/>
                </a:solidFill>
                <a:latin typeface="Josefin Slab SemiBold" pitchFamily="2" charset="0"/>
              </a:rPr>
              <a:t> of a cycle, but looking forward to exploring new opportunities!</a:t>
            </a:r>
          </a:p>
          <a:p>
            <a:pPr marL="0" lvl="0" indent="0" algn="l" rtl="0">
              <a:spcBef>
                <a:spcPts val="0"/>
              </a:spcBef>
              <a:spcAft>
                <a:spcPts val="0"/>
              </a:spcAft>
              <a:buFontTx/>
              <a:buNone/>
            </a:pPr>
            <a:endParaRPr lang="fr-FR" dirty="0"/>
          </a:p>
          <a:p>
            <a:pPr marL="0" lvl="0" indent="0" algn="l" rtl="0">
              <a:spcBef>
                <a:spcPts val="0"/>
              </a:spcBef>
              <a:spcAft>
                <a:spcPts val="0"/>
              </a:spcAft>
              <a:buFontTx/>
              <a:buNone/>
            </a:pPr>
            <a:endParaRPr lang="fr-FR" dirty="0"/>
          </a:p>
        </p:txBody>
      </p:sp>
    </p:spTree>
    <p:extLst>
      <p:ext uri="{BB962C8B-B14F-4D97-AF65-F5344CB8AC3E}">
        <p14:creationId xmlns:p14="http://schemas.microsoft.com/office/powerpoint/2010/main" val="1208737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24519704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May not </a:t>
            </a:r>
            <a:r>
              <a:rPr lang="fr-FR" dirty="0" err="1"/>
              <a:t>be</a:t>
            </a:r>
            <a:r>
              <a:rPr lang="fr-FR" dirty="0"/>
              <a:t> </a:t>
            </a:r>
            <a:r>
              <a:rPr lang="fr-FR" dirty="0" err="1"/>
              <a:t>worth</a:t>
            </a:r>
            <a:r>
              <a:rPr lang="fr-FR" dirty="0"/>
              <a:t> </a:t>
            </a:r>
            <a:r>
              <a:rPr lang="fr-FR" dirty="0" err="1"/>
              <a:t>detecting</a:t>
            </a:r>
            <a:r>
              <a:rPr lang="fr-FR" dirty="0"/>
              <a:t> a 10th of a </a:t>
            </a:r>
            <a:r>
              <a:rPr lang="fr-FR" dirty="0" err="1"/>
              <a:t>degree</a:t>
            </a:r>
            <a:r>
              <a:rPr lang="fr-FR" dirty="0"/>
              <a:t> if </a:t>
            </a:r>
            <a:r>
              <a:rPr lang="fr-FR" dirty="0" err="1"/>
              <a:t>actual</a:t>
            </a:r>
            <a:r>
              <a:rPr lang="fr-FR" dirty="0"/>
              <a:t> </a:t>
            </a:r>
            <a:r>
              <a:rPr lang="fr-FR" dirty="0" err="1"/>
              <a:t>differences</a:t>
            </a:r>
            <a:r>
              <a:rPr lang="fr-FR" dirty="0"/>
              <a:t> are more of the </a:t>
            </a:r>
            <a:r>
              <a:rPr lang="fr-FR" dirty="0" err="1"/>
              <a:t>order</a:t>
            </a:r>
            <a:r>
              <a:rPr lang="fr-FR" dirty="0"/>
              <a:t> of 10 </a:t>
            </a:r>
            <a:r>
              <a:rPr lang="fr-FR" dirty="0" err="1"/>
              <a:t>degrees</a:t>
            </a:r>
            <a:r>
              <a:rPr lang="fr-FR" dirty="0"/>
              <a:t>. </a:t>
            </a:r>
          </a:p>
          <a:p>
            <a:pPr marL="0" lvl="0" indent="0" algn="l" rtl="0">
              <a:spcBef>
                <a:spcPts val="0"/>
              </a:spcBef>
              <a:spcAft>
                <a:spcPts val="0"/>
              </a:spcAft>
              <a:buFontTx/>
              <a:buNone/>
            </a:pPr>
            <a:r>
              <a:rPr lang="fr-FR" dirty="0" err="1"/>
              <a:t>Depends</a:t>
            </a:r>
            <a:r>
              <a:rPr lang="fr-FR" dirty="0"/>
              <a:t> on sports, type of </a:t>
            </a:r>
            <a:r>
              <a:rPr lang="fr-FR" dirty="0" err="1"/>
              <a:t>movement</a:t>
            </a:r>
            <a:r>
              <a:rPr lang="fr-FR" dirty="0"/>
              <a:t>, expertise, </a:t>
            </a:r>
            <a:r>
              <a:rPr lang="fr-FR" dirty="0" err="1"/>
              <a:t>etc</a:t>
            </a:r>
            <a:endParaRPr lang="fr-FR" dirty="0"/>
          </a:p>
          <a:p>
            <a:pPr marL="0" lvl="0" indent="0" algn="l" rtl="0">
              <a:spcBef>
                <a:spcPts val="0"/>
              </a:spcBef>
              <a:spcAft>
                <a:spcPts val="0"/>
              </a:spcAft>
              <a:buFontTx/>
              <a:buNone/>
            </a:pPr>
            <a:endParaRPr lang="fr-FR" dirty="0"/>
          </a:p>
          <a:p>
            <a:pPr marL="0" lvl="0" indent="0" algn="l" rtl="0">
              <a:spcBef>
                <a:spcPts val="0"/>
              </a:spcBef>
              <a:spcAft>
                <a:spcPts val="0"/>
              </a:spcAft>
              <a:buFontTx/>
              <a:buNone/>
            </a:pPr>
            <a:r>
              <a:rPr lang="fr-FR" dirty="0"/>
              <a:t>Not </a:t>
            </a:r>
            <a:r>
              <a:rPr lang="fr-FR" dirty="0" err="1"/>
              <a:t>enough</a:t>
            </a:r>
            <a:r>
              <a:rPr lang="fr-FR" dirty="0"/>
              <a:t> </a:t>
            </a:r>
            <a:r>
              <a:rPr lang="fr-FR" dirty="0" err="1"/>
              <a:t>subjects</a:t>
            </a:r>
            <a:endParaRPr lang="fr-FR" dirty="0"/>
          </a:p>
          <a:p>
            <a:pPr marL="0" lvl="0" indent="0" algn="l" rtl="0">
              <a:spcBef>
                <a:spcPts val="0"/>
              </a:spcBef>
              <a:spcAft>
                <a:spcPts val="0"/>
              </a:spcAft>
              <a:buFontTx/>
              <a:buNone/>
            </a:pPr>
            <a:endParaRPr lang="fr-FR" dirty="0"/>
          </a:p>
        </p:txBody>
      </p:sp>
    </p:spTree>
    <p:extLst>
      <p:ext uri="{BB962C8B-B14F-4D97-AF65-F5344CB8AC3E}">
        <p14:creationId xmlns:p14="http://schemas.microsoft.com/office/powerpoint/2010/main" val="29892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 majeure partie</a:t>
            </a:r>
          </a:p>
          <a:p>
            <a:pPr marL="0" lvl="0" indent="0" algn="l" rtl="0">
              <a:spcBef>
                <a:spcPts val="0"/>
              </a:spcBef>
              <a:spcAft>
                <a:spcPts val="0"/>
              </a:spcAft>
              <a:buNone/>
            </a:pPr>
            <a:r>
              <a:rPr lang="fr-FR" dirty="0"/>
              <a:t>Calquer le mouvement d’un personnage sur celui d’un acteur/cascadeur</a:t>
            </a:r>
          </a:p>
          <a:p>
            <a:pPr marL="0" lvl="0" indent="0" algn="l" rtl="0">
              <a:spcBef>
                <a:spcPts val="0"/>
              </a:spcBef>
              <a:spcAft>
                <a:spcPts val="0"/>
              </a:spcAft>
              <a:buNone/>
            </a:pPr>
            <a:r>
              <a:rPr lang="fr-FR" dirty="0"/>
              <a:t>Fabrication de prothèses, ou comme aide à la décision, par exemple pour déterminer s’il faut recourir à la chirurgie, ou si la kiné suffit</a:t>
            </a:r>
          </a:p>
          <a:p>
            <a:pPr marL="0" lvl="0" indent="0" algn="l" rtl="0">
              <a:spcBef>
                <a:spcPts val="0"/>
              </a:spcBef>
              <a:spcAft>
                <a:spcPts val="0"/>
              </a:spcAft>
              <a:buNone/>
            </a:pPr>
            <a:r>
              <a:rPr lang="fr-FR" dirty="0"/>
              <a:t>Dans une moindre mesure, à mi-chemin entre les deux, on trouve le domaine du sport…</a:t>
            </a:r>
            <a:endParaRPr dirty="0"/>
          </a:p>
        </p:txBody>
      </p:sp>
    </p:spTree>
    <p:extLst>
      <p:ext uri="{BB962C8B-B14F-4D97-AF65-F5344CB8AC3E}">
        <p14:creationId xmlns:p14="http://schemas.microsoft.com/office/powerpoint/2010/main" val="4268980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16494155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fr-FR" dirty="0"/>
              <a:t>OpenPose: </a:t>
            </a:r>
            <a:r>
              <a:rPr lang="fr-FR" dirty="0" err="1"/>
              <a:t>most</a:t>
            </a:r>
            <a:r>
              <a:rPr lang="fr-FR" dirty="0"/>
              <a:t> </a:t>
            </a:r>
            <a:r>
              <a:rPr lang="fr-FR" dirty="0" err="1"/>
              <a:t>widespread</a:t>
            </a:r>
            <a:r>
              <a:rPr lang="fr-FR" dirty="0"/>
              <a:t> in </a:t>
            </a:r>
            <a:r>
              <a:rPr lang="fr-FR" dirty="0" err="1"/>
              <a:t>research</a:t>
            </a:r>
            <a:r>
              <a:rPr lang="fr-FR" dirty="0"/>
              <a:t> </a:t>
            </a:r>
            <a:r>
              <a:rPr lang="fr-FR" dirty="0" err="1"/>
              <a:t>literature</a:t>
            </a:r>
            <a:r>
              <a:rPr lang="fr-FR" dirty="0"/>
              <a:t>, best compromise </a:t>
            </a:r>
            <a:r>
              <a:rPr lang="fr-FR" dirty="0" err="1"/>
              <a:t>accuracy</a:t>
            </a:r>
            <a:r>
              <a:rPr lang="fr-FR" dirty="0"/>
              <a:t>/speed, open-source</a:t>
            </a:r>
          </a:p>
          <a:p>
            <a:pPr marL="171450" lvl="0" indent="-171450" algn="l" rtl="0">
              <a:spcBef>
                <a:spcPts val="0"/>
              </a:spcBef>
              <a:spcAft>
                <a:spcPts val="0"/>
              </a:spcAft>
              <a:buFontTx/>
              <a:buChar char="-"/>
            </a:pPr>
            <a:r>
              <a:rPr lang="fr-FR" dirty="0" err="1"/>
              <a:t>OpenSim</a:t>
            </a:r>
            <a:r>
              <a:rPr lang="fr-FR" dirty="0"/>
              <a:t>: </a:t>
            </a:r>
            <a:r>
              <a:rPr lang="fr-FR" dirty="0" err="1"/>
              <a:t>arguably</a:t>
            </a:r>
            <a:r>
              <a:rPr lang="fr-FR" dirty="0"/>
              <a:t> the </a:t>
            </a:r>
            <a:r>
              <a:rPr lang="fr-FR" dirty="0" err="1"/>
              <a:t>most</a:t>
            </a:r>
            <a:r>
              <a:rPr lang="fr-FR" dirty="0"/>
              <a:t> </a:t>
            </a:r>
            <a:r>
              <a:rPr lang="fr-FR" dirty="0" err="1"/>
              <a:t>widespread</a:t>
            </a:r>
            <a:r>
              <a:rPr lang="fr-FR" dirty="0"/>
              <a:t> in </a:t>
            </a:r>
            <a:r>
              <a:rPr lang="fr-FR" dirty="0" err="1"/>
              <a:t>biomechanics</a:t>
            </a:r>
            <a:r>
              <a:rPr lang="fr-FR" dirty="0"/>
              <a:t>, open-source</a:t>
            </a:r>
          </a:p>
          <a:p>
            <a:pPr marL="0" lvl="0" indent="0" algn="l" rtl="0">
              <a:spcBef>
                <a:spcPts val="0"/>
              </a:spcBef>
              <a:spcAft>
                <a:spcPts val="0"/>
              </a:spcAft>
              <a:buFontTx/>
              <a:buNone/>
            </a:pPr>
            <a:r>
              <a:rPr lang="fr-FR" dirty="0"/>
              <a:t>-&gt; </a:t>
            </a:r>
            <a:r>
              <a:rPr lang="fr-FR" dirty="0" err="1"/>
              <a:t>both</a:t>
            </a:r>
            <a:r>
              <a:rPr lang="fr-FR" dirty="0"/>
              <a:t> open-source and </a:t>
            </a:r>
            <a:r>
              <a:rPr lang="fr-FR" dirty="0" err="1"/>
              <a:t>arguably</a:t>
            </a:r>
            <a:r>
              <a:rPr lang="fr-FR" dirty="0"/>
              <a:t> the </a:t>
            </a:r>
            <a:r>
              <a:rPr lang="fr-FR" dirty="0" err="1"/>
              <a:t>most</a:t>
            </a:r>
            <a:r>
              <a:rPr lang="fr-FR" dirty="0"/>
              <a:t> </a:t>
            </a:r>
            <a:r>
              <a:rPr lang="fr-FR" dirty="0" err="1"/>
              <a:t>widespread</a:t>
            </a:r>
            <a:r>
              <a:rPr lang="fr-FR" dirty="0"/>
              <a:t>/standard in </a:t>
            </a:r>
            <a:r>
              <a:rPr lang="fr-FR" dirty="0" err="1"/>
              <a:t>research</a:t>
            </a:r>
            <a:r>
              <a:rPr lang="fr-FR" dirty="0"/>
              <a:t> </a:t>
            </a:r>
            <a:r>
              <a:rPr lang="fr-FR" dirty="0" err="1"/>
              <a:t>literature</a:t>
            </a:r>
            <a:endParaRPr lang="fr-FR" dirty="0"/>
          </a:p>
          <a:p>
            <a:pPr marL="171450" lvl="0" indent="-171450" algn="l" rtl="0">
              <a:spcBef>
                <a:spcPts val="0"/>
              </a:spcBef>
              <a:spcAft>
                <a:spcPts val="0"/>
              </a:spcAft>
              <a:buFontTx/>
              <a:buChar char="-"/>
            </a:pPr>
            <a:r>
              <a:rPr lang="fr-FR" dirty="0"/>
              <a:t>Cal &amp; </a:t>
            </a:r>
            <a:r>
              <a:rPr lang="fr-FR" dirty="0" err="1"/>
              <a:t>sync</a:t>
            </a:r>
            <a:r>
              <a:rPr lang="fr-FR" dirty="0"/>
              <a:t>: </a:t>
            </a:r>
            <a:r>
              <a:rPr lang="fr-FR" dirty="0" err="1"/>
              <a:t>keep</a:t>
            </a:r>
            <a:r>
              <a:rPr lang="fr-FR" dirty="0"/>
              <a:t> for a </a:t>
            </a:r>
            <a:r>
              <a:rPr lang="fr-FR" dirty="0" err="1"/>
              <a:t>next</a:t>
            </a:r>
            <a:r>
              <a:rPr lang="fr-FR" dirty="0"/>
              <a:t> </a:t>
            </a:r>
            <a:r>
              <a:rPr lang="fr-FR" dirty="0" err="1"/>
              <a:t>chapter</a:t>
            </a:r>
            <a:endParaRPr lang="fr-FR" dirty="0"/>
          </a:p>
        </p:txBody>
      </p:sp>
    </p:spTree>
    <p:extLst>
      <p:ext uri="{BB962C8B-B14F-4D97-AF65-F5344CB8AC3E}">
        <p14:creationId xmlns:p14="http://schemas.microsoft.com/office/powerpoint/2010/main" val="3578616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How close are </a:t>
            </a:r>
            <a:r>
              <a:rPr lang="fr-FR" dirty="0" err="1"/>
              <a:t>we</a:t>
            </a:r>
            <a:r>
              <a:rPr lang="fr-FR" dirty="0"/>
              <a:t> </a:t>
            </a:r>
            <a:r>
              <a:rPr lang="fr-FR" dirty="0" err="1"/>
              <a:t>from</a:t>
            </a:r>
            <a:r>
              <a:rPr lang="fr-FR" dirty="0"/>
              <a:t> </a:t>
            </a:r>
            <a:r>
              <a:rPr lang="fr-FR" dirty="0" err="1"/>
              <a:t>our</a:t>
            </a:r>
            <a:r>
              <a:rPr lang="fr-FR" dirty="0"/>
              <a:t> </a:t>
            </a:r>
            <a:r>
              <a:rPr lang="fr-FR" dirty="0" err="1"/>
              <a:t>ideal</a:t>
            </a:r>
            <a:r>
              <a:rPr lang="fr-FR" dirty="0"/>
              <a:t>?</a:t>
            </a:r>
          </a:p>
          <a:p>
            <a:pPr marL="171450" lvl="0" indent="-171450" algn="l" rtl="0">
              <a:spcBef>
                <a:spcPts val="0"/>
              </a:spcBef>
              <a:spcAft>
                <a:spcPts val="0"/>
              </a:spcAft>
              <a:buFontTx/>
              <a:buChar char="-"/>
            </a:pPr>
            <a:r>
              <a:rPr lang="fr-FR" dirty="0" err="1"/>
              <a:t>Accuracy</a:t>
            </a:r>
            <a:r>
              <a:rPr lang="fr-FR" dirty="0"/>
              <a:t>: fit with AMASS, </a:t>
            </a:r>
            <a:r>
              <a:rPr lang="fr-FR" dirty="0" err="1"/>
              <a:t>scene</a:t>
            </a:r>
            <a:r>
              <a:rPr lang="fr-FR" dirty="0"/>
              <a:t> </a:t>
            </a:r>
            <a:r>
              <a:rPr lang="fr-FR" dirty="0" err="1"/>
              <a:t>cf</a:t>
            </a:r>
            <a:r>
              <a:rPr lang="fr-FR" dirty="0"/>
              <a:t> face (fake </a:t>
            </a:r>
            <a:r>
              <a:rPr lang="fr-FR" dirty="0" err="1"/>
              <a:t>it</a:t>
            </a:r>
            <a:r>
              <a:rPr lang="fr-FR" dirty="0"/>
              <a:t>) or mouse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err="1"/>
              <a:t>Simplicity</a:t>
            </a:r>
            <a:r>
              <a:rPr lang="fr-FR" dirty="0"/>
              <a:t>: Simple </a:t>
            </a:r>
            <a:r>
              <a:rPr lang="fr-FR" dirty="0" err="1"/>
              <a:t>install</a:t>
            </a:r>
            <a:r>
              <a:rPr lang="fr-FR" dirty="0"/>
              <a:t> &amp; </a:t>
            </a:r>
            <a:r>
              <a:rPr lang="fr-FR" dirty="0" err="1"/>
              <a:t>commands</a:t>
            </a:r>
            <a:br>
              <a:rPr lang="fr-FR" dirty="0"/>
            </a:br>
            <a:r>
              <a:rPr lang="fr-FR" dirty="0"/>
              <a:t>Calibration on </a:t>
            </a:r>
            <a:r>
              <a:rPr lang="fr-FR" dirty="0" err="1"/>
              <a:t>limb</a:t>
            </a:r>
            <a:r>
              <a:rPr lang="fr-FR" dirty="0"/>
              <a:t> dimensions (like with </a:t>
            </a:r>
            <a:r>
              <a:rPr lang="fr-FR" dirty="0" err="1"/>
              <a:t>wand</a:t>
            </a:r>
            <a:r>
              <a:rPr lang="fr-FR" dirty="0"/>
              <a:t>) [Liu 2022]</a:t>
            </a:r>
            <a:br>
              <a:rPr lang="fr-FR" dirty="0"/>
            </a:br>
            <a:r>
              <a:rPr lang="fr-FR" dirty="0"/>
              <a:t>Multi-</a:t>
            </a:r>
            <a:r>
              <a:rPr lang="fr-FR" dirty="0" err="1"/>
              <a:t>person</a:t>
            </a:r>
            <a:r>
              <a:rPr lang="fr-FR" dirty="0"/>
              <a:t>: brute-force (</a:t>
            </a:r>
            <a:r>
              <a:rPr lang="fr-FR" dirty="0" err="1"/>
              <a:t>triangulate</a:t>
            </a:r>
            <a:r>
              <a:rPr lang="fr-FR" dirty="0"/>
              <a:t> combination of </a:t>
            </a:r>
            <a:r>
              <a:rPr lang="fr-FR" dirty="0" err="1"/>
              <a:t>persons</a:t>
            </a:r>
            <a:r>
              <a:rPr lang="fr-FR" dirty="0"/>
              <a:t>, if </a:t>
            </a:r>
            <a:r>
              <a:rPr lang="fr-FR" dirty="0" err="1"/>
              <a:t>reproj</a:t>
            </a:r>
            <a:r>
              <a:rPr lang="fr-FR" dirty="0"/>
              <a:t> </a:t>
            </a:r>
            <a:r>
              <a:rPr lang="fr-FR" dirty="0" err="1"/>
              <a:t>error</a:t>
            </a:r>
            <a:r>
              <a:rPr lang="fr-FR" dirty="0"/>
              <a:t> </a:t>
            </a:r>
            <a:r>
              <a:rPr lang="fr-FR" dirty="0" err="1"/>
              <a:t>too</a:t>
            </a:r>
            <a:r>
              <a:rPr lang="fr-FR" dirty="0"/>
              <a:t> big, </a:t>
            </a:r>
            <a:r>
              <a:rPr lang="fr-FR" dirty="0" err="1"/>
              <a:t>try</a:t>
            </a:r>
            <a:r>
              <a:rPr lang="fr-FR" dirty="0"/>
              <a:t> </a:t>
            </a:r>
            <a:r>
              <a:rPr lang="fr-FR" dirty="0" err="1"/>
              <a:t>different</a:t>
            </a:r>
            <a:r>
              <a:rPr lang="fr-FR" dirty="0"/>
              <a:t> combination), or network with </a:t>
            </a:r>
            <a:r>
              <a:rPr lang="fr-FR" dirty="0" err="1"/>
              <a:t>affinity</a:t>
            </a:r>
            <a:r>
              <a:rPr lang="fr-FR" dirty="0"/>
              <a:t> score [Dong 2021]</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dirty="0"/>
              <a:t>Speed: On a standard laptop: </a:t>
            </a:r>
            <a:r>
              <a:rPr lang="en-US" sz="1100" dirty="0">
                <a:solidFill>
                  <a:srgbClr val="5B0F00"/>
                </a:solidFill>
                <a:latin typeface="Josefin Slab SemiBold" pitchFamily="2" charset="0"/>
              </a:rPr>
              <a:t>OpenPose 0.5 frames/s, triangulation 10 frames/s, </a:t>
            </a:r>
            <a:r>
              <a:rPr lang="en-US" sz="1100" dirty="0" err="1">
                <a:solidFill>
                  <a:srgbClr val="5B0F00"/>
                </a:solidFill>
                <a:latin typeface="Josefin Slab SemiBold" pitchFamily="2" charset="0"/>
              </a:rPr>
              <a:t>OpenSim</a:t>
            </a:r>
            <a:r>
              <a:rPr lang="en-US" sz="1100" dirty="0">
                <a:solidFill>
                  <a:srgbClr val="5B0F00"/>
                </a:solidFill>
                <a:latin typeface="Josefin Slab SemiBold" pitchFamily="2" charset="0"/>
              </a:rPr>
              <a:t> 20 frames/s. </a:t>
            </a:r>
            <a:br>
              <a:rPr lang="en-US" sz="1100" dirty="0">
                <a:solidFill>
                  <a:srgbClr val="5B0F00"/>
                </a:solidFill>
                <a:latin typeface="Josefin Slab SemiBold" pitchFamily="2" charset="0"/>
              </a:rPr>
            </a:br>
            <a:r>
              <a:rPr lang="en-US" sz="1100" dirty="0" err="1">
                <a:solidFill>
                  <a:srgbClr val="5B0F00"/>
                </a:solidFill>
                <a:latin typeface="Josefin Slab SemiBold" pitchFamily="2" charset="0"/>
              </a:rPr>
              <a:t>BlazePose</a:t>
            </a:r>
            <a:r>
              <a:rPr lang="en-US" sz="1100" dirty="0">
                <a:solidFill>
                  <a:srgbClr val="5B0F00"/>
                </a:solidFill>
                <a:latin typeface="Josefin Slab SemiBold" pitchFamily="2" charset="0"/>
              </a:rPr>
              <a:t>, </a:t>
            </a:r>
            <a:r>
              <a:rPr lang="en-US" sz="1100" dirty="0" err="1">
                <a:solidFill>
                  <a:srgbClr val="5B0F00"/>
                </a:solidFill>
                <a:latin typeface="Josefin Slab SemiBold" pitchFamily="2" charset="0"/>
              </a:rPr>
              <a:t>YOLOpose</a:t>
            </a:r>
            <a:r>
              <a:rPr lang="en-US" sz="1100" dirty="0">
                <a:solidFill>
                  <a:srgbClr val="5B0F00"/>
                </a:solidFill>
                <a:latin typeface="Josefin Slab SemiBold" pitchFamily="2" charset="0"/>
              </a:rPr>
              <a:t>, etc. </a:t>
            </a:r>
            <a:br>
              <a:rPr lang="en-US" sz="1100" dirty="0">
                <a:solidFill>
                  <a:srgbClr val="5B0F00"/>
                </a:solidFill>
                <a:latin typeface="Josefin Slab SemiBold" pitchFamily="2" charset="0"/>
              </a:rPr>
            </a:br>
            <a:r>
              <a:rPr lang="en-US" sz="1100" dirty="0">
                <a:solidFill>
                  <a:srgbClr val="5B0F00"/>
                </a:solidFill>
                <a:latin typeface="Josefin Slab SemiBold" pitchFamily="2" charset="0"/>
              </a:rPr>
              <a:t>Quasi real time: capture, a few seconds, and feedback</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fr-FR" dirty="0"/>
          </a:p>
        </p:txBody>
      </p:sp>
    </p:spTree>
    <p:extLst>
      <p:ext uri="{BB962C8B-B14F-4D97-AF65-F5344CB8AC3E}">
        <p14:creationId xmlns:p14="http://schemas.microsoft.com/office/powerpoint/2010/main" val="1480143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fr-FR" dirty="0"/>
              <a:t>I made </a:t>
            </a:r>
            <a:r>
              <a:rPr lang="fr-FR" dirty="0" err="1"/>
              <a:t>this</a:t>
            </a:r>
            <a:r>
              <a:rPr lang="fr-FR" dirty="0"/>
              <a:t> triangulation more </a:t>
            </a:r>
            <a:r>
              <a:rPr lang="fr-FR" dirty="0" err="1"/>
              <a:t>robust</a:t>
            </a:r>
            <a:r>
              <a:rPr lang="fr-FR" dirty="0"/>
              <a:t> with a few </a:t>
            </a:r>
            <a:r>
              <a:rPr lang="fr-FR" dirty="0" err="1"/>
              <a:t>other</a:t>
            </a:r>
            <a:r>
              <a:rPr lang="fr-FR" dirty="0"/>
              <a:t> </a:t>
            </a:r>
            <a:r>
              <a:rPr lang="fr-FR" dirty="0" err="1"/>
              <a:t>features</a:t>
            </a:r>
            <a:r>
              <a:rPr lang="fr-FR" dirty="0"/>
              <a:t>:</a:t>
            </a:r>
          </a:p>
          <a:p>
            <a:pPr marL="171450" lvl="0" indent="-171450" algn="l" rtl="0">
              <a:spcBef>
                <a:spcPts val="0"/>
              </a:spcBef>
              <a:spcAft>
                <a:spcPts val="0"/>
              </a:spcAft>
              <a:buFontTx/>
              <a:buChar char="-"/>
            </a:pPr>
            <a:r>
              <a:rPr lang="fr-FR" dirty="0" err="1"/>
              <a:t>Chooses</a:t>
            </a:r>
            <a:r>
              <a:rPr lang="fr-FR" dirty="0"/>
              <a:t> </a:t>
            </a:r>
            <a:r>
              <a:rPr lang="fr-FR" dirty="0" err="1"/>
              <a:t>person</a:t>
            </a:r>
            <a:r>
              <a:rPr lang="fr-FR" dirty="0"/>
              <a:t>: brute force (</a:t>
            </a:r>
            <a:r>
              <a:rPr lang="fr-FR" dirty="0" err="1"/>
              <a:t>potentially</a:t>
            </a:r>
            <a:r>
              <a:rPr lang="fr-FR" dirty="0"/>
              <a:t> </a:t>
            </a:r>
            <a:r>
              <a:rPr lang="fr-FR" dirty="0" err="1"/>
              <a:t>better</a:t>
            </a:r>
            <a:r>
              <a:rPr lang="fr-FR" dirty="0"/>
              <a:t> with neural network </a:t>
            </a:r>
            <a:r>
              <a:rPr lang="fr-FR" dirty="0" err="1"/>
              <a:t>affinity</a:t>
            </a:r>
            <a:r>
              <a:rPr lang="fr-FR" dirty="0"/>
              <a:t> score -&gt; </a:t>
            </a:r>
            <a:r>
              <a:rPr lang="fr-FR" dirty="0" err="1"/>
              <a:t>matching</a:t>
            </a:r>
            <a:r>
              <a:rPr lang="fr-FR" dirty="0"/>
              <a:t>)</a:t>
            </a:r>
            <a:br>
              <a:rPr lang="fr-FR" dirty="0"/>
            </a:br>
            <a:r>
              <a:rPr lang="fr-FR" dirty="0" err="1"/>
              <a:t>Triangulates</a:t>
            </a:r>
            <a:r>
              <a:rPr lang="fr-FR" dirty="0"/>
              <a:t> a </a:t>
            </a:r>
            <a:r>
              <a:rPr lang="fr-FR" dirty="0" err="1"/>
              <a:t>chosen</a:t>
            </a:r>
            <a:r>
              <a:rPr lang="fr-FR" dirty="0"/>
              <a:t> point</a:t>
            </a:r>
            <a:br>
              <a:rPr lang="fr-FR" dirty="0"/>
            </a:br>
            <a:r>
              <a:rPr lang="fr-FR" dirty="0"/>
              <a:t>If </a:t>
            </a:r>
            <a:r>
              <a:rPr lang="fr-FR" dirty="0" err="1"/>
              <a:t>above</a:t>
            </a:r>
            <a:r>
              <a:rPr lang="fr-FR" dirty="0"/>
              <a:t> </a:t>
            </a:r>
            <a:r>
              <a:rPr lang="fr-FR" dirty="0" err="1"/>
              <a:t>chosen</a:t>
            </a:r>
            <a:r>
              <a:rPr lang="fr-FR" dirty="0"/>
              <a:t> </a:t>
            </a:r>
            <a:r>
              <a:rPr lang="fr-FR" dirty="0" err="1"/>
              <a:t>reproj</a:t>
            </a:r>
            <a:r>
              <a:rPr lang="fr-FR" dirty="0"/>
              <a:t> </a:t>
            </a:r>
            <a:r>
              <a:rPr lang="fr-FR" dirty="0" err="1"/>
              <a:t>error</a:t>
            </a:r>
            <a:r>
              <a:rPr lang="fr-FR" dirty="0"/>
              <a:t> </a:t>
            </a:r>
            <a:r>
              <a:rPr lang="fr-FR" dirty="0" err="1"/>
              <a:t>threshold</a:t>
            </a:r>
            <a:r>
              <a:rPr lang="fr-FR" dirty="0"/>
              <a:t>, </a:t>
            </a:r>
            <a:r>
              <a:rPr lang="fr-FR" dirty="0" err="1"/>
              <a:t>try</a:t>
            </a:r>
            <a:r>
              <a:rPr lang="fr-FR" dirty="0"/>
              <a:t> </a:t>
            </a:r>
            <a:r>
              <a:rPr lang="fr-FR" dirty="0" err="1"/>
              <a:t>other</a:t>
            </a:r>
            <a:r>
              <a:rPr lang="fr-FR" dirty="0"/>
              <a:t> </a:t>
            </a:r>
            <a:r>
              <a:rPr lang="fr-FR" dirty="0" err="1"/>
              <a:t>person</a:t>
            </a:r>
            <a:r>
              <a:rPr lang="fr-FR" dirty="0"/>
              <a:t> on a camera, </a:t>
            </a:r>
            <a:r>
              <a:rPr lang="fr-FR" dirty="0" err="1"/>
              <a:t>then</a:t>
            </a:r>
            <a:r>
              <a:rPr lang="fr-FR" dirty="0"/>
              <a:t> on </a:t>
            </a:r>
            <a:r>
              <a:rPr lang="fr-FR" dirty="0" err="1"/>
              <a:t>other</a:t>
            </a:r>
            <a:r>
              <a:rPr lang="fr-FR" dirty="0"/>
              <a:t> camera.</a:t>
            </a:r>
            <a:br>
              <a:rPr lang="fr-FR" dirty="0"/>
            </a:br>
            <a:r>
              <a:rPr lang="fr-FR" dirty="0"/>
              <a:t>If still </a:t>
            </a:r>
            <a:r>
              <a:rPr lang="fr-FR" dirty="0" err="1"/>
              <a:t>above</a:t>
            </a:r>
            <a:r>
              <a:rPr lang="fr-FR" dirty="0"/>
              <a:t> </a:t>
            </a:r>
            <a:r>
              <a:rPr lang="fr-FR" dirty="0" err="1"/>
              <a:t>after</a:t>
            </a:r>
            <a:r>
              <a:rPr lang="fr-FR" dirty="0"/>
              <a:t> all </a:t>
            </a:r>
            <a:r>
              <a:rPr lang="fr-FR" dirty="0" err="1"/>
              <a:t>persons</a:t>
            </a:r>
            <a:r>
              <a:rPr lang="fr-FR" dirty="0"/>
              <a:t> </a:t>
            </a:r>
            <a:r>
              <a:rPr lang="fr-FR" dirty="0" err="1"/>
              <a:t>from</a:t>
            </a:r>
            <a:r>
              <a:rPr lang="fr-FR" dirty="0"/>
              <a:t> all cameras, </a:t>
            </a:r>
            <a:r>
              <a:rPr lang="fr-FR" dirty="0" err="1"/>
              <a:t>removes</a:t>
            </a:r>
            <a:r>
              <a:rPr lang="fr-FR" dirty="0"/>
              <a:t> a cam </a:t>
            </a:r>
            <a:r>
              <a:rPr lang="fr-FR" dirty="0" err="1"/>
              <a:t>from</a:t>
            </a:r>
            <a:r>
              <a:rPr lang="fr-FR" dirty="0"/>
              <a:t> </a:t>
            </a:r>
            <a:r>
              <a:rPr lang="fr-FR" dirty="0" err="1"/>
              <a:t>calculation</a:t>
            </a:r>
            <a:endParaRPr lang="fr-FR" dirty="0"/>
          </a:p>
          <a:p>
            <a:pPr marL="171450" lvl="0" indent="-171450" algn="l" rtl="0">
              <a:spcBef>
                <a:spcPts val="0"/>
              </a:spcBef>
              <a:spcAft>
                <a:spcPts val="0"/>
              </a:spcAft>
              <a:buFontTx/>
              <a:buChar char="-"/>
            </a:pPr>
            <a:r>
              <a:rPr lang="fr-FR" dirty="0"/>
              <a:t>Exit </a:t>
            </a:r>
            <a:r>
              <a:rPr lang="fr-FR" dirty="0" err="1"/>
              <a:t>field</a:t>
            </a:r>
            <a:r>
              <a:rPr lang="fr-FR" dirty="0"/>
              <a:t>: </a:t>
            </a:r>
            <a:r>
              <a:rPr lang="en-US" sz="1100" b="0" i="0" dirty="0">
                <a:solidFill>
                  <a:srgbClr val="5B0F00"/>
                </a:solidFill>
                <a:effectLst/>
                <a:latin typeface="Josefin Slab SemiBold" pitchFamily="2" charset="0"/>
              </a:rPr>
              <a:t>removes camera if reprojection error too high, skip frame and interpolate if not enough cameras to triangulate</a:t>
            </a:r>
          </a:p>
          <a:p>
            <a:pPr marL="171450" lvl="0" indent="-171450" algn="l" rtl="0">
              <a:spcBef>
                <a:spcPts val="0"/>
              </a:spcBef>
              <a:spcAft>
                <a:spcPts val="0"/>
              </a:spcAft>
              <a:buFontTx/>
              <a:buChar char="-"/>
            </a:pPr>
            <a:r>
              <a:rPr lang="en-US" sz="1100" b="0" i="0" dirty="0">
                <a:solidFill>
                  <a:srgbClr val="5B0F00"/>
                </a:solidFill>
                <a:effectLst/>
                <a:latin typeface="Josefin Slab SemiBold" pitchFamily="2" charset="0"/>
              </a:rPr>
              <a:t>Settings: thresholds on reprojection error, confidence score, </a:t>
            </a:r>
            <a:r>
              <a:rPr lang="en-US" sz="1100" b="0" i="0" dirty="0" err="1">
                <a:solidFill>
                  <a:srgbClr val="5B0F00"/>
                </a:solidFill>
                <a:effectLst/>
                <a:latin typeface="Josefin Slab SemiBold" pitchFamily="2" charset="0"/>
              </a:rPr>
              <a:t>etc</a:t>
            </a:r>
            <a:endParaRPr lang="en-US" sz="1100" b="0" i="0" dirty="0">
              <a:solidFill>
                <a:srgbClr val="5B0F00"/>
              </a:solidFill>
              <a:effectLst/>
              <a:latin typeface="Josefin Slab SemiBold" pitchFamily="2" charset="0"/>
            </a:endParaRPr>
          </a:p>
          <a:p>
            <a:pPr marL="171450" lvl="0" indent="-171450" algn="l" rtl="0">
              <a:spcBef>
                <a:spcPts val="0"/>
              </a:spcBef>
              <a:spcAft>
                <a:spcPts val="0"/>
              </a:spcAft>
              <a:buFontTx/>
              <a:buChar char="-"/>
            </a:pPr>
            <a:r>
              <a:rPr lang="en-US" sz="1100" b="0" i="0" dirty="0">
                <a:solidFill>
                  <a:srgbClr val="5B0F00"/>
                </a:solidFill>
                <a:effectLst/>
                <a:latin typeface="Josefin Slab SemiBold" pitchFamily="2" charset="0"/>
              </a:rPr>
              <a:t>Feedback: </a:t>
            </a:r>
            <a:r>
              <a:rPr lang="en-US" sz="1100" dirty="0">
                <a:solidFill>
                  <a:srgbClr val="5B0F00"/>
                </a:solidFill>
                <a:latin typeface="Josefin Slab SemiBold" pitchFamily="2" charset="0"/>
              </a:rPr>
              <a:t>for each keypoint: reprojection error &amp; which frames were interpolated; for each camera: rate of exclusion</a:t>
            </a:r>
            <a:endParaRPr lang="fr-FR" dirty="0"/>
          </a:p>
          <a:p>
            <a:pPr marL="171450" lvl="0" indent="-171450" algn="l" rtl="0">
              <a:spcBef>
                <a:spcPts val="0"/>
              </a:spcBef>
              <a:spcAft>
                <a:spcPts val="0"/>
              </a:spcAft>
              <a:buFontTx/>
              <a:buChar char="-"/>
            </a:pPr>
            <a:endParaRPr lang="fr-FR" dirty="0"/>
          </a:p>
        </p:txBody>
      </p:sp>
    </p:spTree>
    <p:extLst>
      <p:ext uri="{BB962C8B-B14F-4D97-AF65-F5344CB8AC3E}">
        <p14:creationId xmlns:p14="http://schemas.microsoft.com/office/powerpoint/2010/main" val="2058170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6e9a21c8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6e9a21c8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CMC </a:t>
            </a:r>
          </a:p>
          <a:p>
            <a:pPr marL="0" lvl="0" indent="0" algn="l" rtl="0">
              <a:spcBef>
                <a:spcPts val="0"/>
              </a:spcBef>
              <a:spcAft>
                <a:spcPts val="0"/>
              </a:spcAft>
              <a:buNone/>
            </a:pPr>
            <a:r>
              <a:rPr lang="en-US" dirty="0"/>
              <a:t>correlation, offset, gain</a:t>
            </a:r>
          </a:p>
          <a:p>
            <a:pPr marL="0" lvl="0" indent="0" algn="l" rtl="0">
              <a:spcBef>
                <a:spcPts val="0"/>
              </a:spcBef>
              <a:spcAft>
                <a:spcPts val="0"/>
              </a:spcAft>
              <a:buNone/>
            </a:pPr>
            <a:r>
              <a:rPr lang="en-US" dirty="0"/>
              <a:t>inter-protocol (as opposed to within-day or between-day) Excludes stride-to-stride variability &amp; inter-subject variability</a:t>
            </a:r>
          </a:p>
          <a:p>
            <a:pPr marL="0" lvl="0" indent="0" algn="l" rtl="0">
              <a:spcBef>
                <a:spcPts val="0"/>
              </a:spcBef>
              <a:spcAft>
                <a:spcPts val="0"/>
              </a:spcAft>
              <a:buNone/>
            </a:pPr>
            <a:r>
              <a:rPr lang="en-US" dirty="0"/>
              <a:t>1- Ratio of a Sum of sum of sum of squares, take the square root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Other gait event detection algorithms? </a:t>
            </a:r>
          </a:p>
          <a:p>
            <a:pPr marL="0" lvl="0" indent="0" algn="l" rtl="0">
              <a:spcBef>
                <a:spcPts val="0"/>
              </a:spcBef>
              <a:spcAft>
                <a:spcPts val="0"/>
              </a:spcAft>
              <a:buNone/>
            </a:pPr>
            <a:r>
              <a:rPr lang="en-US" dirty="0"/>
              <a:t>Could have tested minimum vertical velocity (O'Connor2007) instead of coordinates-based (heel behind sacrum, Zeni2008). </a:t>
            </a:r>
          </a:p>
          <a:p>
            <a:pPr marL="0" lvl="0" indent="0" algn="l" rtl="0">
              <a:spcBef>
                <a:spcPts val="0"/>
              </a:spcBef>
              <a:spcAft>
                <a:spcPts val="0"/>
              </a:spcAft>
              <a:buNone/>
            </a:pPr>
            <a:r>
              <a:rPr lang="en-US" dirty="0"/>
              <a:t>To my knowledge, other methods involve additional equipment such as force place or IMUs.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Very low cut-off frequency for kinematics. </a:t>
            </a:r>
          </a:p>
          <a:p>
            <a:pPr marL="0" lvl="0" indent="0" algn="l" rtl="0">
              <a:spcBef>
                <a:spcPts val="0"/>
              </a:spcBef>
              <a:spcAft>
                <a:spcPts val="0"/>
              </a:spcAft>
              <a:buNone/>
            </a:pPr>
            <a:r>
              <a:rPr lang="en-US" dirty="0"/>
              <a:t>Winter 1974 initially, Barlett2007) </a:t>
            </a:r>
          </a:p>
          <a:p>
            <a:pPr marL="0" lvl="0" indent="0" algn="l" rtl="0">
              <a:spcBef>
                <a:spcPts val="0"/>
              </a:spcBef>
              <a:spcAft>
                <a:spcPts val="0"/>
              </a:spcAft>
              <a:buNone/>
            </a:pPr>
            <a:r>
              <a:rPr lang="en-US" dirty="0" err="1"/>
              <a:t>Racz</a:t>
            </a:r>
            <a:r>
              <a:rPr lang="en-US" dirty="0"/>
              <a:t> 2021 Cut-off 6.25*cadence</a:t>
            </a:r>
          </a:p>
          <a:p>
            <a:pPr marL="0" lvl="0" indent="0" algn="l" rtl="0">
              <a:spcBef>
                <a:spcPts val="0"/>
              </a:spcBef>
              <a:spcAft>
                <a:spcPts val="0"/>
              </a:spcAft>
              <a:buNone/>
            </a:pPr>
            <a:r>
              <a:rPr lang="en-US" dirty="0"/>
              <a:t>Roughly explored with power spectrum analysis, not much information above 6 Hz (10Hz for boxing). </a:t>
            </a:r>
          </a:p>
          <a:p>
            <a:pPr marL="0" lvl="0" indent="0" algn="l" rtl="0">
              <a:spcBef>
                <a:spcPts val="0"/>
              </a:spcBef>
              <a:spcAft>
                <a:spcPts val="0"/>
              </a:spcAft>
              <a:buNone/>
            </a:pPr>
            <a:r>
              <a:rPr lang="en-US" dirty="0"/>
              <a:t>If dynamics, would need for more thorough exploration and higher cut-off freq.</a:t>
            </a:r>
          </a:p>
          <a:p>
            <a:pPr marL="0" lvl="0" indent="0" algn="l" rtl="0">
              <a:spcBef>
                <a:spcPts val="0"/>
              </a:spcBef>
              <a:spcAft>
                <a:spcPts val="0"/>
              </a:spcAft>
              <a:buNone/>
            </a:pPr>
            <a:endParaRPr lang="fr-FR" dirty="0"/>
          </a:p>
          <a:p>
            <a:pPr marL="0" lvl="0" indent="0" algn="l" rtl="0">
              <a:spcBef>
                <a:spcPts val="0"/>
              </a:spcBef>
              <a:spcAft>
                <a:spcPts val="0"/>
              </a:spcAft>
              <a:buNone/>
            </a:pPr>
            <a:r>
              <a:rPr lang="en-US" dirty="0"/>
              <a:t>How can we get better at dealing with occlusions? </a:t>
            </a:r>
          </a:p>
          <a:p>
            <a:pPr marL="0" lvl="0" indent="0" algn="l" rtl="0">
              <a:spcBef>
                <a:spcPts val="0"/>
              </a:spcBef>
              <a:spcAft>
                <a:spcPts val="0"/>
              </a:spcAft>
              <a:buNone/>
            </a:pPr>
            <a:r>
              <a:rPr lang="en-US" dirty="0"/>
              <a:t>More cameras, or learning markers </a:t>
            </a:r>
            <a:r>
              <a:rPr lang="en-US" dirty="0" err="1"/>
              <a:t>cf</a:t>
            </a:r>
            <a:r>
              <a:rPr lang="en-US" dirty="0"/>
              <a:t> </a:t>
            </a:r>
            <a:r>
              <a:rPr lang="en-US" dirty="0" err="1"/>
              <a:t>OpenCap</a:t>
            </a:r>
            <a:r>
              <a:rPr lang="en-US" dirty="0"/>
              <a:t>, or shape estimation for more information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Volumetric / SMPL methods vs. sparse point approach?</a:t>
            </a:r>
          </a:p>
          <a:p>
            <a:pPr marL="0" lvl="0" indent="0" algn="l" rtl="0">
              <a:spcBef>
                <a:spcPts val="0"/>
              </a:spcBef>
              <a:spcAft>
                <a:spcPts val="0"/>
              </a:spcAft>
              <a:buNone/>
            </a:pPr>
            <a:r>
              <a:rPr lang="en-US" dirty="0"/>
              <a:t>Shape: more information that sparse keypoints, potentially also inertial properties. </a:t>
            </a:r>
          </a:p>
          <a:p>
            <a:pPr marL="0" lvl="0" indent="0" algn="l" rtl="0">
              <a:spcBef>
                <a:spcPts val="0"/>
              </a:spcBef>
              <a:spcAft>
                <a:spcPts val="0"/>
              </a:spcAft>
              <a:buNone/>
            </a:pPr>
            <a:r>
              <a:rPr lang="en-US" dirty="0"/>
              <a:t>BUT not necessarily more exact, more computationally intensive.</a:t>
            </a:r>
          </a:p>
          <a:p>
            <a:pPr marL="0" lvl="0" indent="0" algn="l" rtl="0">
              <a:spcBef>
                <a:spcPts val="0"/>
              </a:spcBef>
              <a:spcAft>
                <a:spcPts val="0"/>
              </a:spcAft>
              <a:buNone/>
            </a:pPr>
            <a:r>
              <a:rPr lang="en-US" dirty="0"/>
              <a:t>Would be good to create a more global dataset, that would make training on shapes + keypoints possible (and that could be augmented with new movements/keypoints/conditions with little labelling and short training)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Synthetic images. Are scenes realistic enough? </a:t>
            </a:r>
          </a:p>
          <a:p>
            <a:pPr marL="0" lvl="0" indent="0" algn="l" rtl="0">
              <a:spcBef>
                <a:spcPts val="0"/>
              </a:spcBef>
              <a:spcAft>
                <a:spcPts val="0"/>
              </a:spcAft>
              <a:buNone/>
            </a:pPr>
            <a:r>
              <a:rPr lang="en-US" dirty="0"/>
              <a:t>There are ways to quantify the properties of a dataset of images. </a:t>
            </a:r>
          </a:p>
          <a:p>
            <a:pPr marL="0" lvl="0" indent="0" algn="l" rtl="0">
              <a:spcBef>
                <a:spcPts val="0"/>
              </a:spcBef>
              <a:spcAft>
                <a:spcPts val="0"/>
              </a:spcAft>
              <a:buNone/>
            </a:pPr>
            <a:r>
              <a:rPr lang="en-US" dirty="0"/>
              <a:t>Does it covers a large space, with a large variability ? Is there a domain gap between real data &amp; synthetic data?</a:t>
            </a:r>
            <a:endParaRPr lang="fr-F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Et pourtant, </a:t>
            </a:r>
          </a:p>
          <a:p>
            <a:pPr marL="0" lvl="0" indent="0" algn="l" rtl="0">
              <a:spcBef>
                <a:spcPts val="0"/>
              </a:spcBef>
              <a:spcAft>
                <a:spcPts val="0"/>
              </a:spcAft>
              <a:buNone/>
            </a:pPr>
            <a:r>
              <a:rPr lang="fr-FR" dirty="0"/>
              <a:t>Ça peut être dangereux: vous concéderez que ce n’est pas idéal lorsqu’on veut travailler sur la prévention des blessures… </a:t>
            </a:r>
          </a:p>
          <a:p>
            <a:pPr marL="0" lvl="0" indent="0" algn="l" rtl="0">
              <a:spcBef>
                <a:spcPts val="0"/>
              </a:spcBef>
              <a:spcAft>
                <a:spcPts val="0"/>
              </a:spcAft>
              <a:buNone/>
            </a:pPr>
            <a:r>
              <a:rPr lang="fr-FR" dirty="0"/>
              <a:t>Mouvements simplifiés, dans environnement simplifié</a:t>
            </a:r>
            <a:endParaRPr dirty="0"/>
          </a:p>
        </p:txBody>
      </p:sp>
    </p:spTree>
    <p:extLst>
      <p:ext uri="{BB962C8B-B14F-4D97-AF65-F5344CB8AC3E}">
        <p14:creationId xmlns:p14="http://schemas.microsoft.com/office/powerpoint/2010/main" val="3457240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Avant de rentrer dans le vif du sujet, il existe quelques méthodes qui permettent de se rapprocher de cet objectif</a:t>
            </a:r>
          </a:p>
          <a:p>
            <a:pPr marL="0" lvl="0" indent="0" algn="l" rtl="0">
              <a:spcBef>
                <a:spcPts val="0"/>
              </a:spcBef>
              <a:spcAft>
                <a:spcPts val="0"/>
              </a:spcAft>
              <a:buNone/>
            </a:pPr>
            <a:r>
              <a:rPr lang="fr-FR" dirty="0"/>
              <a:t>Qui alimente un champ de recherche dynamique</a:t>
            </a:r>
          </a:p>
          <a:p>
            <a:pPr marL="0" lvl="0" indent="0" algn="l" rtl="0">
              <a:spcBef>
                <a:spcPts val="0"/>
              </a:spcBef>
              <a:spcAft>
                <a:spcPts val="0"/>
              </a:spcAft>
              <a:buNone/>
            </a:pPr>
            <a:r>
              <a:rPr lang="fr-FR" dirty="0"/>
              <a:t>Portée</a:t>
            </a:r>
          </a:p>
          <a:p>
            <a:pPr marL="0" lvl="0" indent="0" algn="l" rtl="0">
              <a:spcBef>
                <a:spcPts val="0"/>
              </a:spcBef>
              <a:spcAft>
                <a:spcPts val="0"/>
              </a:spcAft>
              <a:buNone/>
            </a:pPr>
            <a:r>
              <a:rPr lang="fr-FR" dirty="0"/>
              <a:t>Soustraction de fond + Reconstruction d’enveloppe convexe. Costume ou arrière-plan. En l’état, encore moins pratique que…</a:t>
            </a:r>
            <a:endParaRPr dirty="0"/>
          </a:p>
        </p:txBody>
      </p:sp>
    </p:spTree>
    <p:extLst>
      <p:ext uri="{BB962C8B-B14F-4D97-AF65-F5344CB8AC3E}">
        <p14:creationId xmlns:p14="http://schemas.microsoft.com/office/powerpoint/2010/main" val="388121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Ceci</a:t>
            </a:r>
            <a:r>
              <a:rPr lang="en-US" dirty="0"/>
              <a:t> </a:t>
            </a:r>
            <a:r>
              <a:rPr lang="en-US" dirty="0" err="1"/>
              <a:t>est</a:t>
            </a:r>
            <a:r>
              <a:rPr lang="en-US" dirty="0"/>
              <a:t> </a:t>
            </a:r>
            <a:r>
              <a:rPr lang="en-US" dirty="0" err="1"/>
              <a:t>vrai</a:t>
            </a:r>
            <a:r>
              <a:rPr lang="en-US" dirty="0"/>
              <a:t> </a:t>
            </a:r>
            <a:r>
              <a:rPr lang="en-US" dirty="0" err="1"/>
              <a:t>jusqu’en</a:t>
            </a:r>
            <a:r>
              <a:rPr lang="en-US" dirty="0"/>
              <a:t> 2015, </a:t>
            </a:r>
            <a:r>
              <a:rPr lang="en-US" dirty="0" err="1"/>
              <a:t>où</a:t>
            </a:r>
            <a:r>
              <a:rPr lang="en-US" dirty="0"/>
              <a:t> on observe </a:t>
            </a:r>
            <a:r>
              <a:rPr lang="en-US" dirty="0" err="1"/>
              <a:t>l’explosion</a:t>
            </a:r>
            <a:r>
              <a:rPr lang="en-US" dirty="0"/>
              <a:t> estimation pose par appr </a:t>
            </a:r>
            <a:r>
              <a:rPr lang="en-US" dirty="0" err="1"/>
              <a:t>profond</a:t>
            </a:r>
            <a:r>
              <a:rPr lang="en-US" dirty="0"/>
              <a:t>. </a:t>
            </a:r>
            <a:r>
              <a:rPr lang="en-US" dirty="0" err="1"/>
              <a:t>Ceci</a:t>
            </a:r>
            <a:r>
              <a:rPr lang="en-US" dirty="0"/>
              <a:t> a </a:t>
            </a:r>
            <a:r>
              <a:rPr lang="en-US" dirty="0" err="1"/>
              <a:t>été</a:t>
            </a:r>
            <a:r>
              <a:rPr lang="en-US" dirty="0"/>
              <a:t> </a:t>
            </a:r>
            <a:r>
              <a:rPr lang="en-US" dirty="0" err="1"/>
              <a:t>rendu</a:t>
            </a:r>
            <a:r>
              <a:rPr lang="en-US" dirty="0"/>
              <a:t> possible grace au </a:t>
            </a:r>
            <a:r>
              <a:rPr lang="en-US" dirty="0" err="1"/>
              <a:t>développement</a:t>
            </a:r>
            <a:r>
              <a:rPr lang="en-US" dirty="0"/>
              <a:t> de </a:t>
            </a:r>
            <a:r>
              <a:rPr lang="en-US" dirty="0" err="1"/>
              <a:t>cartes</a:t>
            </a:r>
            <a:r>
              <a:rPr lang="en-US" dirty="0"/>
              <a:t> </a:t>
            </a:r>
            <a:r>
              <a:rPr lang="en-US" dirty="0" err="1"/>
              <a:t>graphiques</a:t>
            </a:r>
            <a:r>
              <a:rPr lang="en-US" dirty="0"/>
              <a:t> </a:t>
            </a:r>
            <a:r>
              <a:rPr lang="en-US" dirty="0" err="1"/>
              <a:t>puissantes</a:t>
            </a:r>
            <a:r>
              <a:rPr lang="en-US" dirty="0"/>
              <a:t> et bon </a:t>
            </a:r>
            <a:r>
              <a:rPr lang="en-US" dirty="0" err="1"/>
              <a:t>marché</a:t>
            </a:r>
            <a:r>
              <a:rPr lang="en-US" dirty="0"/>
              <a:t>, encore </a:t>
            </a:r>
            <a:r>
              <a:rPr lang="en-US" dirty="0" err="1"/>
              <a:t>une</a:t>
            </a:r>
            <a:r>
              <a:rPr lang="en-US" dirty="0"/>
              <a:t> </a:t>
            </a:r>
            <a:r>
              <a:rPr lang="en-US" dirty="0" err="1"/>
              <a:t>fois</a:t>
            </a:r>
            <a:r>
              <a:rPr lang="en-US" dirty="0"/>
              <a:t> grâce à la pression du jeu video: les décors </a:t>
            </a:r>
            <a:r>
              <a:rPr lang="en-US" dirty="0" err="1"/>
              <a:t>étant</a:t>
            </a:r>
            <a:r>
              <a:rPr lang="en-US" dirty="0"/>
              <a:t> de plus </a:t>
            </a:r>
            <a:r>
              <a:rPr lang="en-US" dirty="0" err="1"/>
              <a:t>en</a:t>
            </a:r>
            <a:r>
              <a:rPr lang="en-US" dirty="0"/>
              <a:t> plus </a:t>
            </a:r>
            <a:r>
              <a:rPr lang="en-US" dirty="0" err="1"/>
              <a:t>réalistes</a:t>
            </a:r>
            <a:r>
              <a:rPr lang="en-US" dirty="0"/>
              <a:t>, </a:t>
            </a:r>
            <a:r>
              <a:rPr lang="en-US" dirty="0" err="1"/>
              <a:t>ils</a:t>
            </a:r>
            <a:r>
              <a:rPr lang="en-US" dirty="0"/>
              <a:t> </a:t>
            </a:r>
            <a:r>
              <a:rPr lang="en-US" dirty="0" err="1"/>
              <a:t>nécessitent</a:t>
            </a:r>
            <a:r>
              <a:rPr lang="en-US" dirty="0"/>
              <a:t> de plus </a:t>
            </a:r>
            <a:r>
              <a:rPr lang="en-US" dirty="0" err="1"/>
              <a:t>en</a:t>
            </a:r>
            <a:r>
              <a:rPr lang="en-US" dirty="0"/>
              <a:t> plus de </a:t>
            </a:r>
            <a:r>
              <a:rPr lang="en-US" dirty="0" err="1"/>
              <a:t>calculs</a:t>
            </a:r>
            <a:endParaRPr lang="en-US" dirty="0"/>
          </a:p>
          <a:p>
            <a:pPr marL="0" lvl="0" indent="0" algn="l" rtl="0">
              <a:spcBef>
                <a:spcPts val="0"/>
              </a:spcBef>
              <a:spcAft>
                <a:spcPts val="0"/>
              </a:spcAft>
              <a:buNone/>
            </a:pPr>
            <a:r>
              <a:rPr lang="en-US" dirty="0" err="1"/>
              <a:t>Croissance</a:t>
            </a:r>
            <a:r>
              <a:rPr lang="en-US" dirty="0"/>
              <a:t> </a:t>
            </a:r>
            <a:r>
              <a:rPr lang="en-US" dirty="0" err="1"/>
              <a:t>exponentielle</a:t>
            </a:r>
            <a:endParaRPr lang="en-US" dirty="0"/>
          </a:p>
          <a:p>
            <a:pPr marL="0" lvl="0" indent="0" algn="l" rtl="0">
              <a:spcBef>
                <a:spcPts val="0"/>
              </a:spcBef>
              <a:spcAft>
                <a:spcPts val="0"/>
              </a:spcAft>
              <a:buNone/>
            </a:pPr>
            <a:r>
              <a:rPr lang="en-US" dirty="0"/>
              <a:t>La question qui se pose : Est-</a:t>
            </a:r>
            <a:r>
              <a:rPr lang="en-US" dirty="0" err="1"/>
              <a:t>ce</a:t>
            </a:r>
            <a:r>
              <a:rPr lang="en-US" dirty="0"/>
              <a:t> </a:t>
            </a:r>
            <a:r>
              <a:rPr lang="en-US" dirty="0" err="1"/>
              <a:t>qu’on</a:t>
            </a:r>
            <a:r>
              <a:rPr lang="en-US" dirty="0"/>
              <a:t> </a:t>
            </a:r>
            <a:r>
              <a:rPr lang="en-US" dirty="0" err="1"/>
              <a:t>pourrait</a:t>
            </a:r>
            <a:r>
              <a:rPr lang="en-US" dirty="0"/>
              <a:t> imaginer </a:t>
            </a:r>
            <a:r>
              <a:rPr lang="en-US" dirty="0" err="1"/>
              <a:t>utiliser</a:t>
            </a:r>
            <a:r>
              <a:rPr lang="en-US" dirty="0"/>
              <a:t> </a:t>
            </a:r>
            <a:r>
              <a:rPr lang="en-US" dirty="0" err="1"/>
              <a:t>ces</a:t>
            </a:r>
            <a:r>
              <a:rPr lang="en-US" dirty="0"/>
              <a:t> </a:t>
            </a:r>
            <a:r>
              <a:rPr lang="en-US" dirty="0" err="1"/>
              <a:t>nouvelles</a:t>
            </a:r>
            <a:r>
              <a:rPr lang="en-US" dirty="0"/>
              <a:t> options pour faire de </a:t>
            </a:r>
            <a:r>
              <a:rPr lang="en-US" dirty="0" err="1"/>
              <a:t>l’analyse</a:t>
            </a:r>
            <a:r>
              <a:rPr lang="en-US" dirty="0"/>
              <a:t> sans </a:t>
            </a:r>
            <a:r>
              <a:rPr lang="en-US" dirty="0" err="1"/>
              <a:t>marqueurs</a:t>
            </a:r>
            <a:r>
              <a:rPr lang="en-US" dirty="0"/>
              <a:t> ?</a:t>
            </a:r>
            <a:endParaRPr dirty="0"/>
          </a:p>
        </p:txBody>
      </p:sp>
    </p:spTree>
    <p:extLst>
      <p:ext uri="{BB962C8B-B14F-4D97-AF65-F5344CB8AC3E}">
        <p14:creationId xmlns:p14="http://schemas.microsoft.com/office/powerpoint/2010/main" val="356228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7692bd1e7_0_2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7692bd1e7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Et </a:t>
            </a:r>
            <a:r>
              <a:rPr lang="en-US" dirty="0" err="1"/>
              <a:t>d’ailleurs</a:t>
            </a:r>
            <a:r>
              <a:rPr lang="en-US" dirty="0"/>
              <a:t>, </a:t>
            </a:r>
            <a:r>
              <a:rPr lang="en-US" dirty="0" err="1"/>
              <a:t>où</a:t>
            </a:r>
            <a:r>
              <a:rPr lang="en-US" dirty="0"/>
              <a:t> </a:t>
            </a:r>
            <a:r>
              <a:rPr lang="en-US" dirty="0" err="1"/>
              <a:t>en</a:t>
            </a:r>
            <a:r>
              <a:rPr lang="en-US" dirty="0"/>
              <a:t> </a:t>
            </a:r>
            <a:r>
              <a:rPr lang="en-US" dirty="0" err="1"/>
              <a:t>est</a:t>
            </a:r>
            <a:r>
              <a:rPr lang="en-US" dirty="0"/>
              <a:t> la recherche à </a:t>
            </a:r>
            <a:r>
              <a:rPr lang="en-US" dirty="0" err="1"/>
              <a:t>ce</a:t>
            </a:r>
            <a:r>
              <a:rPr lang="en-US" dirty="0"/>
              <a:t> </a:t>
            </a:r>
            <a:r>
              <a:rPr lang="en-US" dirty="0" err="1"/>
              <a:t>sujet</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Comme on </a:t>
            </a:r>
            <a:r>
              <a:rPr lang="en-US" dirty="0" err="1"/>
              <a:t>vient</a:t>
            </a:r>
            <a:r>
              <a:rPr lang="en-US" dirty="0"/>
              <a:t> de le </a:t>
            </a:r>
            <a:r>
              <a:rPr lang="en-US" dirty="0" err="1"/>
              <a:t>voir</a:t>
            </a:r>
            <a:r>
              <a:rPr lang="en-US" dirty="0"/>
              <a:t>, </a:t>
            </a:r>
            <a:r>
              <a:rPr lang="en-US" dirty="0" err="1"/>
              <a:t>l’utilisation</a:t>
            </a:r>
            <a:r>
              <a:rPr lang="en-US" dirty="0"/>
              <a:t> du deep learning pour </a:t>
            </a:r>
            <a:r>
              <a:rPr lang="en-US" dirty="0" err="1"/>
              <a:t>l’estimation</a:t>
            </a:r>
            <a:r>
              <a:rPr lang="en-US" dirty="0"/>
              <a:t> de pose </a:t>
            </a:r>
            <a:r>
              <a:rPr lang="en-US" dirty="0" err="1"/>
              <a:t>est</a:t>
            </a:r>
            <a:r>
              <a:rPr lang="en-US" dirty="0"/>
              <a:t> un </a:t>
            </a:r>
            <a:r>
              <a:rPr lang="en-US" dirty="0" err="1"/>
              <a:t>domaine</a:t>
            </a:r>
            <a:r>
              <a:rPr lang="en-US" dirty="0"/>
              <a:t> </a:t>
            </a:r>
            <a:r>
              <a:rPr lang="en-US" dirty="0" err="1"/>
              <a:t>extrêmement</a:t>
            </a:r>
            <a:r>
              <a:rPr lang="en-US" dirty="0"/>
              <a:t> </a:t>
            </a:r>
            <a:r>
              <a:rPr lang="en-US" dirty="0" err="1"/>
              <a:t>dynamique</a:t>
            </a:r>
            <a:r>
              <a:rPr lang="en-US" dirty="0"/>
              <a:t>, </a:t>
            </a:r>
            <a:r>
              <a:rPr lang="en-US" dirty="0" err="1"/>
              <a:t>où</a:t>
            </a:r>
            <a:r>
              <a:rPr lang="en-US" dirty="0"/>
              <a:t> </a:t>
            </a:r>
            <a:r>
              <a:rPr lang="en-US" dirty="0" err="1"/>
              <a:t>une</a:t>
            </a:r>
            <a:r>
              <a:rPr lang="en-US" dirty="0"/>
              <a:t> </a:t>
            </a:r>
            <a:r>
              <a:rPr lang="en-US" dirty="0" err="1"/>
              <a:t>méthode</a:t>
            </a:r>
            <a:r>
              <a:rPr lang="en-US" dirty="0"/>
              <a:t> </a:t>
            </a:r>
            <a:r>
              <a:rPr lang="en-US" dirty="0" err="1"/>
              <a:t>révolutionnaire</a:t>
            </a:r>
            <a:r>
              <a:rPr lang="en-US" dirty="0"/>
              <a:t> </a:t>
            </a:r>
            <a:r>
              <a:rPr lang="en-US" dirty="0" err="1"/>
              <a:t>peut</a:t>
            </a:r>
            <a:r>
              <a:rPr lang="en-US" dirty="0"/>
              <a:t> </a:t>
            </a:r>
            <a:r>
              <a:rPr lang="en-US" dirty="0" err="1"/>
              <a:t>être</a:t>
            </a:r>
            <a:r>
              <a:rPr lang="en-US" dirty="0"/>
              <a:t> </a:t>
            </a:r>
            <a:r>
              <a:rPr lang="en-US" dirty="0" err="1"/>
              <a:t>rendue</a:t>
            </a:r>
            <a:r>
              <a:rPr lang="en-US" dirty="0"/>
              <a:t> </a:t>
            </a:r>
            <a:r>
              <a:rPr lang="en-US" dirty="0" err="1"/>
              <a:t>obsolète</a:t>
            </a:r>
            <a:r>
              <a:rPr lang="en-US" dirty="0"/>
              <a:t> </a:t>
            </a:r>
            <a:r>
              <a:rPr lang="en-US" dirty="0" err="1"/>
              <a:t>en</a:t>
            </a:r>
            <a:r>
              <a:rPr lang="en-US" dirty="0"/>
              <a:t> </a:t>
            </a:r>
            <a:r>
              <a:rPr lang="en-US" dirty="0" err="1"/>
              <a:t>quelques</a:t>
            </a:r>
            <a:r>
              <a:rPr lang="en-US" dirty="0"/>
              <a:t> </a:t>
            </a:r>
            <a:r>
              <a:rPr lang="en-US" dirty="0" err="1"/>
              <a:t>mois</a:t>
            </a:r>
            <a:r>
              <a:rPr lang="en-US" dirty="0"/>
              <a:t> </a:t>
            </a:r>
            <a:r>
              <a:rPr lang="en-US" dirty="0" err="1"/>
              <a:t>seulement</a:t>
            </a:r>
            <a:r>
              <a:rPr lang="en-US" dirty="0"/>
              <a:t>. Je </a:t>
            </a:r>
            <a:r>
              <a:rPr lang="en-US" dirty="0" err="1"/>
              <a:t>vais</a:t>
            </a:r>
            <a:r>
              <a:rPr lang="en-US" dirty="0"/>
              <a:t> </a:t>
            </a:r>
            <a:r>
              <a:rPr lang="en-US" dirty="0" err="1"/>
              <a:t>donc</a:t>
            </a:r>
            <a:r>
              <a:rPr lang="en-US" dirty="0"/>
              <a:t> </a:t>
            </a:r>
            <a:r>
              <a:rPr lang="en-US" dirty="0" err="1"/>
              <a:t>présenter</a:t>
            </a:r>
            <a:r>
              <a:rPr lang="en-US" dirty="0"/>
              <a:t> </a:t>
            </a:r>
            <a:r>
              <a:rPr lang="en-US" dirty="0" err="1"/>
              <a:t>donc</a:t>
            </a:r>
            <a:r>
              <a:rPr lang="en-US" dirty="0"/>
              <a:t> un </a:t>
            </a:r>
            <a:r>
              <a:rPr lang="en-US" dirty="0" err="1"/>
              <a:t>état</a:t>
            </a:r>
            <a:r>
              <a:rPr lang="en-US" dirty="0"/>
              <a:t> de </a:t>
            </a:r>
            <a:r>
              <a:rPr lang="en-US" dirty="0" err="1"/>
              <a:t>l’art</a:t>
            </a:r>
            <a:r>
              <a:rPr lang="en-US" dirty="0"/>
              <a:t> </a:t>
            </a:r>
            <a:r>
              <a:rPr lang="en-US" dirty="0" err="1"/>
              <a:t>actuel</a:t>
            </a:r>
            <a:r>
              <a:rPr lang="en-US" dirty="0"/>
              <a:t>, </a:t>
            </a:r>
            <a:r>
              <a:rPr lang="en-US" dirty="0" err="1"/>
              <a:t>plutôt</a:t>
            </a:r>
            <a:r>
              <a:rPr lang="en-US" dirty="0"/>
              <a:t> </a:t>
            </a:r>
            <a:r>
              <a:rPr lang="en-US" dirty="0" err="1"/>
              <a:t>qu’un</a:t>
            </a:r>
            <a:r>
              <a:rPr lang="en-US" dirty="0"/>
              <a:t> </a:t>
            </a:r>
            <a:r>
              <a:rPr lang="en-US" dirty="0" err="1"/>
              <a:t>état</a:t>
            </a:r>
            <a:r>
              <a:rPr lang="en-US" dirty="0"/>
              <a:t> de </a:t>
            </a:r>
            <a:r>
              <a:rPr lang="en-US" dirty="0" err="1"/>
              <a:t>l’art</a:t>
            </a:r>
            <a:r>
              <a:rPr lang="en-US" dirty="0"/>
              <a:t> </a:t>
            </a:r>
            <a:r>
              <a:rPr lang="en-US" dirty="0" err="1"/>
              <a:t>en</a:t>
            </a:r>
            <a:r>
              <a:rPr lang="en-US" dirty="0"/>
              <a:t> début de these qui </a:t>
            </a:r>
            <a:r>
              <a:rPr lang="en-US" dirty="0" err="1"/>
              <a:t>n’aurait</a:t>
            </a:r>
            <a:r>
              <a:rPr lang="en-US" dirty="0"/>
              <a:t> pas grand </a:t>
            </a:r>
            <a:r>
              <a:rPr lang="en-US" dirty="0" err="1"/>
              <a:t>sens.</a:t>
            </a:r>
            <a:r>
              <a:rPr lang="en-US" dirty="0"/>
              <a:t> </a:t>
            </a:r>
            <a:r>
              <a:rPr lang="en-US" dirty="0" err="1"/>
              <a:t>Gardez</a:t>
            </a:r>
            <a:r>
              <a:rPr lang="en-US" dirty="0"/>
              <a:t> </a:t>
            </a:r>
            <a:r>
              <a:rPr lang="en-US" dirty="0" err="1"/>
              <a:t>simplement</a:t>
            </a:r>
            <a:r>
              <a:rPr lang="en-US" dirty="0"/>
              <a:t> à </a:t>
            </a:r>
            <a:r>
              <a:rPr lang="en-US" dirty="0" err="1"/>
              <a:t>l’esprit</a:t>
            </a:r>
            <a:r>
              <a:rPr lang="en-US" dirty="0"/>
              <a:t>, </a:t>
            </a:r>
            <a:r>
              <a:rPr lang="en-US" dirty="0" err="1"/>
              <a:t>quand</a:t>
            </a:r>
            <a:r>
              <a:rPr lang="en-US" dirty="0"/>
              <a:t> </a:t>
            </a:r>
            <a:r>
              <a:rPr lang="en-US" dirty="0" err="1"/>
              <a:t>vous</a:t>
            </a:r>
            <a:r>
              <a:rPr lang="en-US" dirty="0"/>
              <a:t> </a:t>
            </a:r>
            <a:r>
              <a:rPr lang="en-US" dirty="0" err="1"/>
              <a:t>voyez</a:t>
            </a:r>
            <a:r>
              <a:rPr lang="en-US" dirty="0"/>
              <a:t> les dates, que </a:t>
            </a:r>
            <a:r>
              <a:rPr lang="en-US" dirty="0" err="1"/>
              <a:t>j’ai</a:t>
            </a:r>
            <a:r>
              <a:rPr lang="en-US" dirty="0"/>
              <a:t> </a:t>
            </a:r>
            <a:r>
              <a:rPr lang="en-US" dirty="0" err="1"/>
              <a:t>commencé</a:t>
            </a:r>
            <a:r>
              <a:rPr lang="en-US" dirty="0"/>
              <a:t> </a:t>
            </a:r>
            <a:r>
              <a:rPr lang="en-US" dirty="0" err="1"/>
              <a:t>en</a:t>
            </a:r>
            <a:r>
              <a:rPr lang="en-US" dirty="0"/>
              <a:t> </a:t>
            </a:r>
            <a:r>
              <a:rPr lang="en-US" dirty="0" err="1"/>
              <a:t>décembre</a:t>
            </a:r>
            <a:r>
              <a:rPr lang="en-US" dirty="0"/>
              <a:t> 2019.</a:t>
            </a:r>
          </a:p>
          <a:p>
            <a:pPr marL="171450" lvl="0" indent="-171450" algn="l" rtl="0">
              <a:spcBef>
                <a:spcPts val="0"/>
              </a:spcBef>
              <a:spcAft>
                <a:spcPts val="0"/>
              </a:spcAft>
              <a:buFontTx/>
              <a:buChar char="-"/>
            </a:pPr>
            <a:r>
              <a:rPr lang="en-US" dirty="0" err="1"/>
              <a:t>Commençons</a:t>
            </a:r>
            <a:r>
              <a:rPr lang="en-US" dirty="0"/>
              <a:t> par la base, 2D: OpenPose: la plus </a:t>
            </a:r>
            <a:r>
              <a:rPr lang="en-US" dirty="0" err="1"/>
              <a:t>répandue</a:t>
            </a:r>
            <a:br>
              <a:rPr lang="en-US" dirty="0"/>
            </a:br>
            <a:r>
              <a:rPr lang="en-US" dirty="0"/>
              <a:t>La </a:t>
            </a:r>
            <a:r>
              <a:rPr lang="en-US" dirty="0" err="1"/>
              <a:t>méthode</a:t>
            </a:r>
            <a:r>
              <a:rPr lang="en-US" dirty="0"/>
              <a:t> Classique, </a:t>
            </a:r>
            <a:r>
              <a:rPr lang="en-US" dirty="0" err="1"/>
              <a:t>utilisée</a:t>
            </a:r>
            <a:r>
              <a:rPr lang="en-US" dirty="0"/>
              <a:t> par </a:t>
            </a:r>
            <a:r>
              <a:rPr lang="en-US" dirty="0" err="1"/>
              <a:t>AlphaPose</a:t>
            </a:r>
            <a:r>
              <a:rPr lang="en-US" dirty="0"/>
              <a:t>, </a:t>
            </a:r>
            <a:r>
              <a:rPr lang="en-US" dirty="0" err="1"/>
              <a:t>s’appelle</a:t>
            </a:r>
            <a:r>
              <a:rPr lang="en-US" dirty="0"/>
              <a:t> la </a:t>
            </a:r>
            <a:r>
              <a:rPr lang="en-US" dirty="0" err="1"/>
              <a:t>méthode</a:t>
            </a:r>
            <a:r>
              <a:rPr lang="en-US" dirty="0"/>
              <a:t> top-down. Elle </a:t>
            </a:r>
            <a:r>
              <a:rPr lang="en-US" dirty="0" err="1"/>
              <a:t>consiste</a:t>
            </a:r>
            <a:r>
              <a:rPr lang="en-US" dirty="0"/>
              <a:t> à </a:t>
            </a:r>
            <a:r>
              <a:rPr lang="en-US" dirty="0" err="1"/>
              <a:t>d’abord</a:t>
            </a:r>
            <a:r>
              <a:rPr lang="en-US" dirty="0"/>
              <a:t> </a:t>
            </a:r>
            <a:r>
              <a:rPr lang="en-US" dirty="0" err="1"/>
              <a:t>détecter</a:t>
            </a:r>
            <a:r>
              <a:rPr lang="en-US" dirty="0"/>
              <a:t> </a:t>
            </a:r>
            <a:r>
              <a:rPr lang="en-US" dirty="0" err="1"/>
              <a:t>toutes</a:t>
            </a:r>
            <a:r>
              <a:rPr lang="en-US" dirty="0"/>
              <a:t> les </a:t>
            </a:r>
            <a:r>
              <a:rPr lang="en-US" dirty="0" err="1"/>
              <a:t>personnes</a:t>
            </a:r>
            <a:r>
              <a:rPr lang="en-US" dirty="0"/>
              <a:t> à </a:t>
            </a:r>
            <a:r>
              <a:rPr lang="en-US" dirty="0" err="1"/>
              <a:t>l’image</a:t>
            </a:r>
            <a:r>
              <a:rPr lang="en-US" dirty="0"/>
              <a:t>, </a:t>
            </a:r>
            <a:r>
              <a:rPr lang="en-US" dirty="0" err="1"/>
              <a:t>puis</a:t>
            </a:r>
            <a:r>
              <a:rPr lang="en-US" dirty="0"/>
              <a:t> de </a:t>
            </a:r>
            <a:r>
              <a:rPr lang="en-US" dirty="0" err="1"/>
              <a:t>détecter</a:t>
            </a:r>
            <a:r>
              <a:rPr lang="en-US" dirty="0"/>
              <a:t> les articulations pour </a:t>
            </a:r>
            <a:r>
              <a:rPr lang="en-US" dirty="0" err="1"/>
              <a:t>chacune</a:t>
            </a:r>
            <a:r>
              <a:rPr lang="en-US" dirty="0"/>
              <a:t> de </a:t>
            </a:r>
            <a:r>
              <a:rPr lang="en-US" dirty="0" err="1"/>
              <a:t>ces</a:t>
            </a:r>
            <a:r>
              <a:rPr lang="en-US" dirty="0"/>
              <a:t> </a:t>
            </a:r>
            <a:r>
              <a:rPr lang="en-US" dirty="0" err="1"/>
              <a:t>personnes</a:t>
            </a:r>
            <a:r>
              <a:rPr lang="en-US" dirty="0"/>
              <a:t>. </a:t>
            </a:r>
            <a:br>
              <a:rPr lang="en-US" dirty="0"/>
            </a:br>
            <a:r>
              <a:rPr lang="en-US" dirty="0"/>
              <a:t>La </a:t>
            </a:r>
            <a:r>
              <a:rPr lang="en-US" dirty="0" err="1"/>
              <a:t>méthode</a:t>
            </a:r>
            <a:r>
              <a:rPr lang="en-US" dirty="0"/>
              <a:t> bottom-up, mise </a:t>
            </a:r>
            <a:r>
              <a:rPr lang="en-US" dirty="0" err="1"/>
              <a:t>en</a:t>
            </a:r>
            <a:r>
              <a:rPr lang="en-US" dirty="0"/>
              <a:t> place par OpenPose </a:t>
            </a:r>
            <a:r>
              <a:rPr lang="en-US" dirty="0" err="1"/>
              <a:t>consiste</a:t>
            </a:r>
            <a:r>
              <a:rPr lang="en-US" dirty="0"/>
              <a:t> à </a:t>
            </a:r>
            <a:r>
              <a:rPr lang="en-US" dirty="0" err="1"/>
              <a:t>d’abord</a:t>
            </a:r>
            <a:r>
              <a:rPr lang="en-US" dirty="0"/>
              <a:t> </a:t>
            </a:r>
            <a:r>
              <a:rPr lang="en-US" dirty="0" err="1"/>
              <a:t>détecter</a:t>
            </a:r>
            <a:r>
              <a:rPr lang="en-US" dirty="0"/>
              <a:t> </a:t>
            </a:r>
            <a:r>
              <a:rPr lang="en-US" dirty="0" err="1"/>
              <a:t>toutes</a:t>
            </a:r>
            <a:r>
              <a:rPr lang="en-US" dirty="0"/>
              <a:t> les articulations à </a:t>
            </a:r>
            <a:r>
              <a:rPr lang="en-US" dirty="0" err="1"/>
              <a:t>l’écran</a:t>
            </a:r>
            <a:r>
              <a:rPr lang="en-US" dirty="0"/>
              <a:t>, </a:t>
            </a:r>
            <a:r>
              <a:rPr lang="en-US" dirty="0" err="1"/>
              <a:t>puis</a:t>
            </a:r>
            <a:r>
              <a:rPr lang="en-US" dirty="0"/>
              <a:t> à </a:t>
            </a:r>
            <a:r>
              <a:rPr lang="en-US" dirty="0" err="1"/>
              <a:t>attribuer</a:t>
            </a:r>
            <a:r>
              <a:rPr lang="en-US" dirty="0"/>
              <a:t> les segments aux </a:t>
            </a:r>
            <a:r>
              <a:rPr lang="en-US" dirty="0" err="1"/>
              <a:t>personnes</a:t>
            </a:r>
            <a:r>
              <a:rPr lang="en-US" dirty="0"/>
              <a:t> </a:t>
            </a:r>
            <a:r>
              <a:rPr lang="en-US" dirty="0" err="1"/>
              <a:t>appropriées</a:t>
            </a:r>
            <a:r>
              <a:rPr lang="en-US" dirty="0"/>
              <a:t> (part affinity field) </a:t>
            </a:r>
            <a:br>
              <a:rPr lang="en-US" dirty="0"/>
            </a:br>
            <a:r>
              <a:rPr lang="en-US" dirty="0"/>
              <a:t>-&gt; Le temps de </a:t>
            </a:r>
            <a:r>
              <a:rPr lang="en-US" dirty="0" err="1"/>
              <a:t>calcul</a:t>
            </a:r>
            <a:r>
              <a:rPr lang="en-US" dirty="0"/>
              <a:t> </a:t>
            </a:r>
            <a:r>
              <a:rPr lang="en-US" dirty="0" err="1"/>
              <a:t>est</a:t>
            </a:r>
            <a:r>
              <a:rPr lang="en-US" dirty="0"/>
              <a:t> à </a:t>
            </a:r>
            <a:r>
              <a:rPr lang="en-US" dirty="0" err="1"/>
              <a:t>peu</a:t>
            </a:r>
            <a:r>
              <a:rPr lang="en-US" dirty="0"/>
              <a:t> </a:t>
            </a:r>
            <a:r>
              <a:rPr lang="en-US" dirty="0" err="1"/>
              <a:t>près</a:t>
            </a:r>
            <a:r>
              <a:rPr lang="en-US" dirty="0"/>
              <a:t> constant, </a:t>
            </a:r>
            <a:r>
              <a:rPr lang="en-US" dirty="0" err="1"/>
              <a:t>quel</a:t>
            </a:r>
            <a:r>
              <a:rPr lang="en-US" dirty="0"/>
              <a:t> que </a:t>
            </a:r>
            <a:r>
              <a:rPr lang="en-US" dirty="0" err="1"/>
              <a:t>soit</a:t>
            </a:r>
            <a:r>
              <a:rPr lang="en-US" dirty="0"/>
              <a:t> le </a:t>
            </a:r>
            <a:r>
              <a:rPr lang="en-US" dirty="0" err="1"/>
              <a:t>nombre</a:t>
            </a:r>
            <a:r>
              <a:rPr lang="en-US" dirty="0"/>
              <a:t> de </a:t>
            </a:r>
            <a:r>
              <a:rPr lang="en-US" dirty="0" err="1"/>
              <a:t>personnes</a:t>
            </a:r>
            <a:r>
              <a:rPr lang="en-US" dirty="0"/>
              <a:t> à </a:t>
            </a:r>
            <a:r>
              <a:rPr lang="en-US" dirty="0" err="1"/>
              <a:t>l’image</a:t>
            </a:r>
            <a:endParaRPr lang="en-US" dirty="0"/>
          </a:p>
        </p:txBody>
      </p:sp>
    </p:spTree>
    <p:extLst>
      <p:ext uri="{BB962C8B-B14F-4D97-AF65-F5344CB8AC3E}">
        <p14:creationId xmlns:p14="http://schemas.microsoft.com/office/powerpoint/2010/main" val="3524443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dpi="0" rotWithShape="1">
          <a:blip r:embed="rId2">
            <a:lum/>
          </a:blip>
          <a:srcRect/>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0150" y="2020088"/>
            <a:ext cx="8183700" cy="4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43850" y="2379913"/>
            <a:ext cx="4656300" cy="3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Josefin Slab SemiBold"/>
              <a:buNone/>
              <a:defRPr sz="1400">
                <a:latin typeface="Josefin Slab SemiBold"/>
                <a:ea typeface="Josefin Slab SemiBold"/>
                <a:cs typeface="Josefin Slab SemiBold"/>
                <a:sym typeface="Josefin Slab SemiBold"/>
              </a:defRPr>
            </a:lvl1pPr>
            <a:lvl2pPr lvl="1"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9pPr>
          </a:lstStyle>
          <a:p>
            <a:endParaRPr/>
          </a:p>
        </p:txBody>
      </p:sp>
      <p:sp>
        <p:nvSpPr>
          <p:cNvPr id="12" name="Google Shape;12;p2"/>
          <p:cNvSpPr/>
          <p:nvPr/>
        </p:nvSpPr>
        <p:spPr>
          <a:xfrm>
            <a:off x="7321790" y="-9925"/>
            <a:ext cx="1299900" cy="51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1" type="blank">
  <p:cSld name="BLANK">
    <p:spTree>
      <p:nvGrpSpPr>
        <p:cNvPr id="1" name="Shape 111"/>
        <p:cNvGrpSpPr/>
        <p:nvPr/>
      </p:nvGrpSpPr>
      <p:grpSpPr>
        <a:xfrm>
          <a:off x="0" y="0"/>
          <a:ext cx="0" cy="0"/>
          <a:chOff x="0" y="0"/>
          <a:chExt cx="0" cy="0"/>
        </a:xfrm>
      </p:grpSpPr>
      <p:sp>
        <p:nvSpPr>
          <p:cNvPr id="2" name="Footer Placeholder 2">
            <a:extLst>
              <a:ext uri="{FF2B5EF4-FFF2-40B4-BE49-F238E27FC236}">
                <a16:creationId xmlns:a16="http://schemas.microsoft.com/office/drawing/2014/main" id="{207BE0CA-88F2-8910-0B2B-91F9F4C2C50D}"/>
              </a:ext>
            </a:extLst>
          </p:cNvPr>
          <p:cNvSpPr txBox="1">
            <a:spLocks/>
          </p:cNvSpPr>
          <p:nvPr userDrawn="1"/>
        </p:nvSpPr>
        <p:spPr>
          <a:xfrm>
            <a:off x="3023032" y="4825883"/>
            <a:ext cx="3097936" cy="303783"/>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FontTx/>
            </a:pPr>
            <a:r>
              <a:rPr lang="en-US" sz="1000" dirty="0">
                <a:solidFill>
                  <a:prstClr val="black">
                    <a:tint val="75000"/>
                  </a:prstClr>
                </a:solidFill>
                <a:latin typeface="Josefin Slab SemiBold" pitchFamily="2" charset="0"/>
                <a:ea typeface="Calibri" panose="020F0502020204030204"/>
                <a:cs typeface="Calibri" panose="020F0502020204030204"/>
              </a:rPr>
              <a:t>David Pagnon – PhD defense</a:t>
            </a:r>
          </a:p>
          <a:p>
            <a:pPr>
              <a:buClrTx/>
              <a:buFontTx/>
            </a:pPr>
            <a:r>
              <a:rPr lang="fr-FR" sz="1000" dirty="0">
                <a:solidFill>
                  <a:prstClr val="black">
                    <a:tint val="75000"/>
                  </a:prstClr>
                </a:solidFill>
                <a:latin typeface="Josefin Slab SemiBold" pitchFamily="2" charset="0"/>
                <a:ea typeface="Calibri" panose="020F0502020204030204"/>
                <a:cs typeface="Calibri" panose="020F0502020204030204"/>
              </a:rPr>
              <a:t>March 10th, 2023 – Grenoble, France</a:t>
            </a:r>
            <a:endParaRPr lang="en-US" sz="1000" dirty="0">
              <a:solidFill>
                <a:prstClr val="black">
                  <a:tint val="75000"/>
                </a:prstClr>
              </a:solidFill>
              <a:latin typeface="Josefin Slab SemiBold" pitchFamily="2" charset="0"/>
              <a:ea typeface="Calibri" panose="020F0502020204030204"/>
              <a:cs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602214" y="8701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 name="Google Shape;15;p3"/>
          <p:cNvSpPr txBox="1">
            <a:spLocks noGrp="1"/>
          </p:cNvSpPr>
          <p:nvPr>
            <p:ph type="subTitle" idx="1"/>
          </p:nvPr>
        </p:nvSpPr>
        <p:spPr>
          <a:xfrm>
            <a:off x="2602213" y="12851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 name="Google Shape;16;p3"/>
          <p:cNvSpPr txBox="1">
            <a:spLocks noGrp="1"/>
          </p:cNvSpPr>
          <p:nvPr>
            <p:ph type="title" idx="2" hasCustomPrompt="1"/>
          </p:nvPr>
        </p:nvSpPr>
        <p:spPr>
          <a:xfrm>
            <a:off x="2602224" y="5206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4899589" y="8667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8" name="Google Shape;18;p3"/>
          <p:cNvSpPr txBox="1">
            <a:spLocks noGrp="1"/>
          </p:cNvSpPr>
          <p:nvPr>
            <p:ph type="subTitle" idx="4"/>
          </p:nvPr>
        </p:nvSpPr>
        <p:spPr>
          <a:xfrm>
            <a:off x="4899584" y="1279883"/>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 name="Google Shape;19;p3"/>
          <p:cNvSpPr txBox="1">
            <a:spLocks noGrp="1"/>
          </p:cNvSpPr>
          <p:nvPr>
            <p:ph type="title" idx="5" hasCustomPrompt="1"/>
          </p:nvPr>
        </p:nvSpPr>
        <p:spPr>
          <a:xfrm>
            <a:off x="4899599" y="51723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2602214"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1" name="Google Shape;21;p3"/>
          <p:cNvSpPr txBox="1">
            <a:spLocks noGrp="1"/>
          </p:cNvSpPr>
          <p:nvPr>
            <p:ph type="subTitle" idx="7"/>
          </p:nvPr>
        </p:nvSpPr>
        <p:spPr>
          <a:xfrm>
            <a:off x="2602213" y="43315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 name="Google Shape;22;p3"/>
          <p:cNvSpPr txBox="1">
            <a:spLocks noGrp="1"/>
          </p:cNvSpPr>
          <p:nvPr>
            <p:ph type="title" idx="8" hasCustomPrompt="1"/>
          </p:nvPr>
        </p:nvSpPr>
        <p:spPr>
          <a:xfrm>
            <a:off x="2602224" y="35689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a:off x="4899589"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97775"/>
              </a:buClr>
              <a:buSzPts val="1200"/>
              <a:buNone/>
              <a:defRPr sz="1200"/>
            </a:lvl1pPr>
            <a:lvl2pPr lvl="1" rtl="0">
              <a:spcBef>
                <a:spcPts val="0"/>
              </a:spcBef>
              <a:spcAft>
                <a:spcPts val="0"/>
              </a:spcAft>
              <a:buClr>
                <a:srgbClr val="297775"/>
              </a:buClr>
              <a:buSzPts val="1200"/>
              <a:buNone/>
              <a:defRPr sz="1200">
                <a:solidFill>
                  <a:srgbClr val="297775"/>
                </a:solidFill>
              </a:defRPr>
            </a:lvl2pPr>
            <a:lvl3pPr lvl="2" rtl="0">
              <a:spcBef>
                <a:spcPts val="0"/>
              </a:spcBef>
              <a:spcAft>
                <a:spcPts val="0"/>
              </a:spcAft>
              <a:buClr>
                <a:srgbClr val="297775"/>
              </a:buClr>
              <a:buSzPts val="1200"/>
              <a:buNone/>
              <a:defRPr sz="1200">
                <a:solidFill>
                  <a:srgbClr val="297775"/>
                </a:solidFill>
              </a:defRPr>
            </a:lvl3pPr>
            <a:lvl4pPr lvl="3" rtl="0">
              <a:spcBef>
                <a:spcPts val="0"/>
              </a:spcBef>
              <a:spcAft>
                <a:spcPts val="0"/>
              </a:spcAft>
              <a:buClr>
                <a:srgbClr val="297775"/>
              </a:buClr>
              <a:buSzPts val="1200"/>
              <a:buNone/>
              <a:defRPr sz="1200">
                <a:solidFill>
                  <a:srgbClr val="297775"/>
                </a:solidFill>
              </a:defRPr>
            </a:lvl4pPr>
            <a:lvl5pPr lvl="4" rtl="0">
              <a:spcBef>
                <a:spcPts val="0"/>
              </a:spcBef>
              <a:spcAft>
                <a:spcPts val="0"/>
              </a:spcAft>
              <a:buClr>
                <a:srgbClr val="297775"/>
              </a:buClr>
              <a:buSzPts val="1200"/>
              <a:buNone/>
              <a:defRPr sz="1200">
                <a:solidFill>
                  <a:srgbClr val="297775"/>
                </a:solidFill>
              </a:defRPr>
            </a:lvl5pPr>
            <a:lvl6pPr lvl="5" rtl="0">
              <a:spcBef>
                <a:spcPts val="0"/>
              </a:spcBef>
              <a:spcAft>
                <a:spcPts val="0"/>
              </a:spcAft>
              <a:buClr>
                <a:srgbClr val="297775"/>
              </a:buClr>
              <a:buSzPts val="1200"/>
              <a:buNone/>
              <a:defRPr sz="1200">
                <a:solidFill>
                  <a:srgbClr val="297775"/>
                </a:solidFill>
              </a:defRPr>
            </a:lvl6pPr>
            <a:lvl7pPr lvl="6" rtl="0">
              <a:spcBef>
                <a:spcPts val="0"/>
              </a:spcBef>
              <a:spcAft>
                <a:spcPts val="0"/>
              </a:spcAft>
              <a:buClr>
                <a:srgbClr val="297775"/>
              </a:buClr>
              <a:buSzPts val="1200"/>
              <a:buNone/>
              <a:defRPr sz="1200">
                <a:solidFill>
                  <a:srgbClr val="297775"/>
                </a:solidFill>
              </a:defRPr>
            </a:lvl7pPr>
            <a:lvl8pPr lvl="7" rtl="0">
              <a:spcBef>
                <a:spcPts val="0"/>
              </a:spcBef>
              <a:spcAft>
                <a:spcPts val="0"/>
              </a:spcAft>
              <a:buClr>
                <a:srgbClr val="297775"/>
              </a:buClr>
              <a:buSzPts val="1200"/>
              <a:buNone/>
              <a:defRPr sz="1200">
                <a:solidFill>
                  <a:srgbClr val="297775"/>
                </a:solidFill>
              </a:defRPr>
            </a:lvl8pPr>
            <a:lvl9pPr lvl="8" rtl="0">
              <a:spcBef>
                <a:spcPts val="0"/>
              </a:spcBef>
              <a:spcAft>
                <a:spcPts val="0"/>
              </a:spcAft>
              <a:buClr>
                <a:srgbClr val="297775"/>
              </a:buClr>
              <a:buSzPts val="1200"/>
              <a:buNone/>
              <a:defRPr sz="1200">
                <a:solidFill>
                  <a:srgbClr val="297775"/>
                </a:solidFill>
              </a:defRPr>
            </a:lvl9pPr>
          </a:lstStyle>
          <a:p>
            <a:endParaRPr/>
          </a:p>
        </p:txBody>
      </p:sp>
      <p:sp>
        <p:nvSpPr>
          <p:cNvPr id="24" name="Google Shape;24;p3"/>
          <p:cNvSpPr txBox="1">
            <a:spLocks noGrp="1"/>
          </p:cNvSpPr>
          <p:nvPr>
            <p:ph type="subTitle" idx="13"/>
          </p:nvPr>
        </p:nvSpPr>
        <p:spPr>
          <a:xfrm>
            <a:off x="4899588" y="43334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5" name="Google Shape;25;p3"/>
          <p:cNvSpPr txBox="1">
            <a:spLocks noGrp="1"/>
          </p:cNvSpPr>
          <p:nvPr>
            <p:ph type="title" idx="14" hasCustomPrompt="1"/>
          </p:nvPr>
        </p:nvSpPr>
        <p:spPr>
          <a:xfrm>
            <a:off x="4899599" y="35689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19000" y="1953395"/>
            <a:ext cx="8706000" cy="123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2063077"/>
            <a:ext cx="9144000" cy="99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220630" y="0"/>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ctrTitle" idx="15"/>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30" name="Google Shape;30;p3"/>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
        <p:nvSpPr>
          <p:cNvPr id="3" name="Footer Placeholder 2">
            <a:extLst>
              <a:ext uri="{FF2B5EF4-FFF2-40B4-BE49-F238E27FC236}">
                <a16:creationId xmlns:a16="http://schemas.microsoft.com/office/drawing/2014/main" id="{5BF3EE36-BE63-8617-7E89-80C4D33D9FD1}"/>
              </a:ext>
            </a:extLst>
          </p:cNvPr>
          <p:cNvSpPr txBox="1">
            <a:spLocks/>
          </p:cNvSpPr>
          <p:nvPr userDrawn="1"/>
        </p:nvSpPr>
        <p:spPr>
          <a:xfrm>
            <a:off x="3023032" y="4825883"/>
            <a:ext cx="3097936" cy="303783"/>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FontTx/>
            </a:pPr>
            <a:r>
              <a:rPr lang="en-US" sz="1000" dirty="0">
                <a:solidFill>
                  <a:prstClr val="black">
                    <a:tint val="75000"/>
                  </a:prstClr>
                </a:solidFill>
                <a:latin typeface="Josefin Slab SemiBold" pitchFamily="2" charset="0"/>
                <a:ea typeface="Calibri" panose="020F0502020204030204"/>
                <a:cs typeface="Calibri" panose="020F0502020204030204"/>
              </a:rPr>
              <a:t>David Pagnon – PhD defense</a:t>
            </a:r>
          </a:p>
          <a:p>
            <a:pPr>
              <a:buClrTx/>
              <a:buFontTx/>
            </a:pPr>
            <a:r>
              <a:rPr lang="fr-FR" sz="1000" dirty="0">
                <a:solidFill>
                  <a:prstClr val="black">
                    <a:tint val="75000"/>
                  </a:prstClr>
                </a:solidFill>
                <a:latin typeface="Josefin Slab SemiBold" pitchFamily="2" charset="0"/>
                <a:ea typeface="Calibri" panose="020F0502020204030204"/>
                <a:cs typeface="Calibri" panose="020F0502020204030204"/>
              </a:rPr>
              <a:t>March 10th, 2023 – Grenoble, France</a:t>
            </a:r>
            <a:endParaRPr lang="en-US" sz="1000" dirty="0">
              <a:solidFill>
                <a:prstClr val="black">
                  <a:tint val="75000"/>
                </a:prstClr>
              </a:solidFill>
              <a:latin typeface="Josefin Slab SemiBold" pitchFamily="2" charset="0"/>
              <a:ea typeface="Calibri" panose="020F0502020204030204"/>
              <a:cs typeface="Calibri" panose="020F0502020204030204"/>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userDrawn="1">
  <p:cSld name="CUSTOM_16">
    <p:bg>
      <p:bgPr>
        <a:blipFill dpi="0" rotWithShape="1">
          <a:blip r:embed="rId2">
            <a:alphaModFix amt="25000"/>
            <a:lum/>
          </a:blip>
          <a:srcRect/>
          <a:stretch>
            <a:fillRect l="-3000" r="-3000"/>
          </a:stretch>
        </a:blipFill>
        <a:effectLst/>
      </p:bgPr>
    </p:bg>
    <p:spTree>
      <p:nvGrpSpPr>
        <p:cNvPr id="1" name="Shape 39"/>
        <p:cNvGrpSpPr/>
        <p:nvPr/>
      </p:nvGrpSpPr>
      <p:grpSpPr>
        <a:xfrm>
          <a:off x="0" y="0"/>
          <a:ext cx="0" cy="0"/>
          <a:chOff x="0" y="0"/>
          <a:chExt cx="0" cy="0"/>
        </a:xfrm>
      </p:grpSpPr>
      <p:sp>
        <p:nvSpPr>
          <p:cNvPr id="11" name="Google Shape;40;p5">
            <a:extLst>
              <a:ext uri="{FF2B5EF4-FFF2-40B4-BE49-F238E27FC236}">
                <a16:creationId xmlns:a16="http://schemas.microsoft.com/office/drawing/2014/main" id="{14C1AD2B-D1C6-2E69-BAFF-DA1C115E080A}"/>
              </a:ext>
            </a:extLst>
          </p:cNvPr>
          <p:cNvSpPr/>
          <p:nvPr userDrawn="1"/>
        </p:nvSpPr>
        <p:spPr>
          <a:xfrm>
            <a:off x="0" y="0"/>
            <a:ext cx="9144000" cy="5143500"/>
          </a:xfrm>
          <a:prstGeom prst="rect">
            <a:avLst/>
          </a:prstGeom>
          <a:blipFill>
            <a:blip r:embed="rId2">
              <a:alphaModFix amt="25000"/>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userDrawn="1"/>
        </p:nvSpPr>
        <p:spPr>
          <a:xfrm>
            <a:off x="0" y="350519"/>
            <a:ext cx="9144000" cy="4444413"/>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userDrawn="1"/>
        </p:nvSpPr>
        <p:spPr>
          <a:xfrm>
            <a:off x="7220630" y="0"/>
            <a:ext cx="1299900" cy="811800"/>
          </a:xfrm>
          <a:prstGeom prst="rect">
            <a:avLst/>
          </a:prstGeom>
          <a:solidFill>
            <a:schemeClr val="tx2">
              <a:alpha val="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ctrTitle" idx="2"/>
          </p:nvPr>
        </p:nvSpPr>
        <p:spPr>
          <a:xfrm>
            <a:off x="5787230" y="216906"/>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dirty="0"/>
          </a:p>
        </p:txBody>
      </p:sp>
      <p:sp>
        <p:nvSpPr>
          <p:cNvPr id="48" name="Google Shape;48;p5"/>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dirty="0"/>
          </a:p>
        </p:txBody>
      </p:sp>
      <p:sp>
        <p:nvSpPr>
          <p:cNvPr id="3" name="Footer Placeholder 2">
            <a:extLst>
              <a:ext uri="{FF2B5EF4-FFF2-40B4-BE49-F238E27FC236}">
                <a16:creationId xmlns:a16="http://schemas.microsoft.com/office/drawing/2014/main" id="{49C4D16F-F61E-0604-C3AC-7B090530F283}"/>
              </a:ext>
            </a:extLst>
          </p:cNvPr>
          <p:cNvSpPr txBox="1">
            <a:spLocks/>
          </p:cNvSpPr>
          <p:nvPr userDrawn="1"/>
        </p:nvSpPr>
        <p:spPr>
          <a:xfrm>
            <a:off x="3023032" y="4825883"/>
            <a:ext cx="3097936" cy="303783"/>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FontTx/>
            </a:pPr>
            <a:r>
              <a:rPr lang="en-US" sz="1000" dirty="0">
                <a:solidFill>
                  <a:prstClr val="black">
                    <a:tint val="75000"/>
                  </a:prstClr>
                </a:solidFill>
                <a:latin typeface="Josefin Slab SemiBold" pitchFamily="2" charset="0"/>
                <a:ea typeface="Calibri" panose="020F0502020204030204"/>
                <a:cs typeface="Calibri" panose="020F0502020204030204"/>
              </a:rPr>
              <a:t>David Pagnon – PhD defense</a:t>
            </a:r>
          </a:p>
          <a:p>
            <a:pPr>
              <a:buClrTx/>
              <a:buFontTx/>
            </a:pPr>
            <a:r>
              <a:rPr lang="fr-FR" sz="1000" dirty="0">
                <a:solidFill>
                  <a:prstClr val="black">
                    <a:tint val="75000"/>
                  </a:prstClr>
                </a:solidFill>
                <a:latin typeface="Josefin Slab SemiBold" pitchFamily="2" charset="0"/>
                <a:ea typeface="Calibri" panose="020F0502020204030204"/>
                <a:cs typeface="Calibri" panose="020F0502020204030204"/>
              </a:rPr>
              <a:t>March 10th, 2023 – Grenoble, France</a:t>
            </a:r>
            <a:endParaRPr lang="en-US" sz="1000" dirty="0">
              <a:solidFill>
                <a:prstClr val="black">
                  <a:tint val="75000"/>
                </a:prstClr>
              </a:solidFill>
              <a:latin typeface="Josefin Slab SemiBold" pitchFamily="2" charset="0"/>
              <a:ea typeface="Calibri" panose="020F0502020204030204"/>
              <a:cs typeface="Calibri" panose="020F0502020204030204"/>
            </a:endParaRPr>
          </a:p>
        </p:txBody>
      </p:sp>
      <p:sp>
        <p:nvSpPr>
          <p:cNvPr id="4" name="Google Shape;32;p4">
            <a:extLst>
              <a:ext uri="{FF2B5EF4-FFF2-40B4-BE49-F238E27FC236}">
                <a16:creationId xmlns:a16="http://schemas.microsoft.com/office/drawing/2014/main" id="{DF756408-D359-75D9-332B-2337EEA5ED02}"/>
              </a:ext>
            </a:extLst>
          </p:cNvPr>
          <p:cNvSpPr/>
          <p:nvPr userDrawn="1"/>
        </p:nvSpPr>
        <p:spPr>
          <a:xfrm>
            <a:off x="940550" y="904250"/>
            <a:ext cx="3867300" cy="3643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p4">
            <a:extLst>
              <a:ext uri="{FF2B5EF4-FFF2-40B4-BE49-F238E27FC236}">
                <a16:creationId xmlns:a16="http://schemas.microsoft.com/office/drawing/2014/main" id="{CB07C48D-A333-B67E-3DAD-9CBC78FE2A32}"/>
              </a:ext>
            </a:extLst>
          </p:cNvPr>
          <p:cNvSpPr/>
          <p:nvPr userDrawn="1"/>
        </p:nvSpPr>
        <p:spPr>
          <a:xfrm>
            <a:off x="1080500" y="770750"/>
            <a:ext cx="3597000" cy="3906900"/>
          </a:xfrm>
          <a:prstGeom prst="rect">
            <a:avLst/>
          </a:prstGeom>
          <a:solidFill>
            <a:schemeClr val="lt2">
              <a:alpha val="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ONLY_2_1">
    <p:spTree>
      <p:nvGrpSpPr>
        <p:cNvPr id="1" name="Shape 49"/>
        <p:cNvGrpSpPr/>
        <p:nvPr/>
      </p:nvGrpSpPr>
      <p:grpSpPr>
        <a:xfrm>
          <a:off x="0" y="0"/>
          <a:ext cx="0" cy="0"/>
          <a:chOff x="0" y="0"/>
          <a:chExt cx="0" cy="0"/>
        </a:xfrm>
      </p:grpSpPr>
      <p:sp>
        <p:nvSpPr>
          <p:cNvPr id="3" name="Google Shape;40;p5">
            <a:extLst>
              <a:ext uri="{FF2B5EF4-FFF2-40B4-BE49-F238E27FC236}">
                <a16:creationId xmlns:a16="http://schemas.microsoft.com/office/drawing/2014/main" id="{9F9F72D8-C0F9-D43A-215E-524A8FB5F862}"/>
              </a:ext>
            </a:extLst>
          </p:cNvPr>
          <p:cNvSpPr/>
          <p:nvPr userDrawn="1"/>
        </p:nvSpPr>
        <p:spPr>
          <a:xfrm>
            <a:off x="0" y="0"/>
            <a:ext cx="9144000" cy="5143500"/>
          </a:xfrm>
          <a:prstGeom prst="rect">
            <a:avLst/>
          </a:prstGeom>
          <a:blipFill>
            <a:blip r:embed="rId2">
              <a:alphaModFix amt="25000"/>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0;p5">
            <a:extLst>
              <a:ext uri="{FF2B5EF4-FFF2-40B4-BE49-F238E27FC236}">
                <a16:creationId xmlns:a16="http://schemas.microsoft.com/office/drawing/2014/main" id="{4607B0F7-559C-0628-7A30-866CB3165B6C}"/>
              </a:ext>
            </a:extLst>
          </p:cNvPr>
          <p:cNvSpPr/>
          <p:nvPr userDrawn="1"/>
        </p:nvSpPr>
        <p:spPr>
          <a:xfrm>
            <a:off x="0" y="350519"/>
            <a:ext cx="9144000" cy="4444413"/>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6101583" y="1133150"/>
            <a:ext cx="1407000" cy="3581462"/>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764800" y="1133149"/>
            <a:ext cx="1407000" cy="3581463"/>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3704725" y="522950"/>
            <a:ext cx="1734600" cy="4031121"/>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ubTitle" idx="1"/>
          </p:nvPr>
        </p:nvSpPr>
        <p:spPr>
          <a:xfrm>
            <a:off x="649092"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57" name="Google Shape;57;p6"/>
          <p:cNvSpPr txBox="1">
            <a:spLocks noGrp="1"/>
          </p:cNvSpPr>
          <p:nvPr>
            <p:ph type="ctrTitle"/>
          </p:nvPr>
        </p:nvSpPr>
        <p:spPr>
          <a:xfrm>
            <a:off x="248442"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dirty="0"/>
          </a:p>
        </p:txBody>
      </p:sp>
      <p:sp>
        <p:nvSpPr>
          <p:cNvPr id="58" name="Google Shape;58;p6"/>
          <p:cNvSpPr txBox="1">
            <a:spLocks noGrp="1"/>
          </p:cNvSpPr>
          <p:nvPr>
            <p:ph type="subTitle" idx="2"/>
          </p:nvPr>
        </p:nvSpPr>
        <p:spPr>
          <a:xfrm>
            <a:off x="6677568"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59" name="Google Shape;59;p6"/>
          <p:cNvSpPr txBox="1">
            <a:spLocks noGrp="1"/>
          </p:cNvSpPr>
          <p:nvPr>
            <p:ph type="ctrTitle" idx="3"/>
          </p:nvPr>
        </p:nvSpPr>
        <p:spPr>
          <a:xfrm>
            <a:off x="6276918"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60" name="Google Shape;60;p6"/>
          <p:cNvSpPr txBox="1">
            <a:spLocks noGrp="1"/>
          </p:cNvSpPr>
          <p:nvPr>
            <p:ph type="subTitle" idx="4"/>
          </p:nvPr>
        </p:nvSpPr>
        <p:spPr>
          <a:xfrm>
            <a:off x="3666842"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dirty="0"/>
          </a:p>
        </p:txBody>
      </p:sp>
      <p:sp>
        <p:nvSpPr>
          <p:cNvPr id="61" name="Google Shape;61;p6"/>
          <p:cNvSpPr txBox="1">
            <a:spLocks noGrp="1"/>
          </p:cNvSpPr>
          <p:nvPr>
            <p:ph type="ctrTitle" idx="5"/>
          </p:nvPr>
        </p:nvSpPr>
        <p:spPr>
          <a:xfrm>
            <a:off x="3266192"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62" name="Google Shape;62;p6"/>
          <p:cNvSpPr/>
          <p:nvPr/>
        </p:nvSpPr>
        <p:spPr>
          <a:xfrm>
            <a:off x="7220630" y="0"/>
            <a:ext cx="1299900" cy="811800"/>
          </a:xfrm>
          <a:prstGeom prst="rect">
            <a:avLst/>
          </a:prstGeom>
          <a:solidFill>
            <a:schemeClr val="tx2">
              <a:alpha val="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ctrTitle" idx="6"/>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64" name="Google Shape;64;p6"/>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
        <p:nvSpPr>
          <p:cNvPr id="2" name="Footer Placeholder 2">
            <a:extLst>
              <a:ext uri="{FF2B5EF4-FFF2-40B4-BE49-F238E27FC236}">
                <a16:creationId xmlns:a16="http://schemas.microsoft.com/office/drawing/2014/main" id="{48A8275B-BD5C-DCFA-58EA-4105739B7821}"/>
              </a:ext>
            </a:extLst>
          </p:cNvPr>
          <p:cNvSpPr txBox="1">
            <a:spLocks/>
          </p:cNvSpPr>
          <p:nvPr userDrawn="1"/>
        </p:nvSpPr>
        <p:spPr>
          <a:xfrm>
            <a:off x="3023032" y="4825883"/>
            <a:ext cx="3097936" cy="303783"/>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FontTx/>
            </a:pPr>
            <a:r>
              <a:rPr lang="en-US" sz="1000" dirty="0">
                <a:solidFill>
                  <a:prstClr val="black">
                    <a:tint val="75000"/>
                  </a:prstClr>
                </a:solidFill>
                <a:latin typeface="Josefin Slab SemiBold" pitchFamily="2" charset="0"/>
                <a:ea typeface="Calibri" panose="020F0502020204030204"/>
                <a:cs typeface="Calibri" panose="020F0502020204030204"/>
              </a:rPr>
              <a:t>David Pagnon – PhD defense</a:t>
            </a:r>
          </a:p>
          <a:p>
            <a:pPr>
              <a:buClrTx/>
              <a:buFontTx/>
            </a:pPr>
            <a:r>
              <a:rPr lang="fr-FR" sz="1000" dirty="0">
                <a:solidFill>
                  <a:prstClr val="black">
                    <a:tint val="75000"/>
                  </a:prstClr>
                </a:solidFill>
                <a:latin typeface="Josefin Slab SemiBold" pitchFamily="2" charset="0"/>
                <a:ea typeface="Calibri" panose="020F0502020204030204"/>
                <a:cs typeface="Calibri" panose="020F0502020204030204"/>
              </a:rPr>
              <a:t>March 10th, 2023 – Grenoble, France</a:t>
            </a:r>
            <a:endParaRPr lang="en-US" sz="1000" dirty="0">
              <a:solidFill>
                <a:prstClr val="black">
                  <a:tint val="75000"/>
                </a:prstClr>
              </a:solidFill>
              <a:latin typeface="Josefin Slab SemiBold" pitchFamily="2" charset="0"/>
              <a:ea typeface="Calibri" panose="020F0502020204030204"/>
              <a:cs typeface="Calibri" panose="020F0502020204030204"/>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5" name="Google Shape;40;p5">
            <a:extLst>
              <a:ext uri="{FF2B5EF4-FFF2-40B4-BE49-F238E27FC236}">
                <a16:creationId xmlns:a16="http://schemas.microsoft.com/office/drawing/2014/main" id="{C29CCCE9-EBCF-6F27-5525-EA728CFD0351}"/>
              </a:ext>
            </a:extLst>
          </p:cNvPr>
          <p:cNvSpPr/>
          <p:nvPr userDrawn="1"/>
        </p:nvSpPr>
        <p:spPr>
          <a:xfrm>
            <a:off x="-1909" y="0"/>
            <a:ext cx="9144000" cy="5143500"/>
          </a:xfrm>
          <a:prstGeom prst="rect">
            <a:avLst/>
          </a:prstGeom>
          <a:blipFill>
            <a:blip r:embed="rId2">
              <a:alphaModFix amt="25000"/>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subTitle" idx="1"/>
          </p:nvPr>
        </p:nvSpPr>
        <p:spPr>
          <a:xfrm>
            <a:off x="3496225" y="1777412"/>
            <a:ext cx="42396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38987"/>
              </a:buClr>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6" name="Google Shape;36;p5"/>
          <p:cNvSpPr txBox="1">
            <a:spLocks noGrp="1"/>
          </p:cNvSpPr>
          <p:nvPr>
            <p:ph type="ctrTitle"/>
          </p:nvPr>
        </p:nvSpPr>
        <p:spPr>
          <a:xfrm>
            <a:off x="2166692" y="2133255"/>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338987"/>
              </a:buClr>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7" name="Google Shape;37;p5"/>
          <p:cNvSpPr txBox="1">
            <a:spLocks noGrp="1"/>
          </p:cNvSpPr>
          <p:nvPr>
            <p:ph type="subTitle" idx="2"/>
          </p:nvPr>
        </p:nvSpPr>
        <p:spPr>
          <a:xfrm>
            <a:off x="1614200" y="3472738"/>
            <a:ext cx="4031700" cy="63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338987"/>
              </a:buClr>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8" name="Google Shape;38;p5"/>
          <p:cNvSpPr txBox="1">
            <a:spLocks noGrp="1"/>
          </p:cNvSpPr>
          <p:nvPr>
            <p:ph type="ctrTitle" idx="3"/>
          </p:nvPr>
        </p:nvSpPr>
        <p:spPr>
          <a:xfrm>
            <a:off x="5124663" y="3758315"/>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338987"/>
              </a:buClr>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 name="Google Shape;40;p5"/>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41" name="Google Shape;41;p5"/>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2">
            <a:extLst>
              <a:ext uri="{FF2B5EF4-FFF2-40B4-BE49-F238E27FC236}">
                <a16:creationId xmlns:a16="http://schemas.microsoft.com/office/drawing/2014/main" id="{77396527-A429-1F78-D6D4-F6885C6F6A4B}"/>
              </a:ext>
            </a:extLst>
          </p:cNvPr>
          <p:cNvSpPr txBox="1">
            <a:spLocks/>
          </p:cNvSpPr>
          <p:nvPr userDrawn="1"/>
        </p:nvSpPr>
        <p:spPr>
          <a:xfrm>
            <a:off x="3023032" y="4825883"/>
            <a:ext cx="3097936" cy="303783"/>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FontTx/>
            </a:pPr>
            <a:r>
              <a:rPr lang="en-US" sz="1000" dirty="0">
                <a:solidFill>
                  <a:prstClr val="black">
                    <a:tint val="75000"/>
                  </a:prstClr>
                </a:solidFill>
                <a:latin typeface="Josefin Slab SemiBold" pitchFamily="2" charset="0"/>
                <a:ea typeface="Calibri" panose="020F0502020204030204"/>
                <a:cs typeface="Calibri" panose="020F0502020204030204"/>
              </a:rPr>
              <a:t>David Pagnon – PhD defense</a:t>
            </a:r>
          </a:p>
          <a:p>
            <a:pPr>
              <a:buClrTx/>
              <a:buFontTx/>
            </a:pPr>
            <a:r>
              <a:rPr lang="fr-FR" sz="1000" dirty="0">
                <a:solidFill>
                  <a:prstClr val="black">
                    <a:tint val="75000"/>
                  </a:prstClr>
                </a:solidFill>
                <a:latin typeface="Josefin Slab SemiBold" pitchFamily="2" charset="0"/>
                <a:ea typeface="Calibri" panose="020F0502020204030204"/>
                <a:cs typeface="Calibri" panose="020F0502020204030204"/>
              </a:rPr>
              <a:t>March 10th, 2023 – Grenoble, France</a:t>
            </a:r>
            <a:endParaRPr lang="en-US" sz="1000" dirty="0">
              <a:solidFill>
                <a:prstClr val="black">
                  <a:tint val="75000"/>
                </a:prstClr>
              </a:solidFill>
              <a:latin typeface="Josefin Slab SemiBold" pitchFamily="2" charset="0"/>
              <a:ea typeface="Calibri" panose="020F0502020204030204"/>
              <a:cs typeface="Calibri" panose="020F0502020204030204"/>
            </a:endParaRPr>
          </a:p>
        </p:txBody>
      </p:sp>
      <p:sp>
        <p:nvSpPr>
          <p:cNvPr id="39" name="Google Shape;39;p5"/>
          <p:cNvSpPr/>
          <p:nvPr userDrawn="1"/>
        </p:nvSpPr>
        <p:spPr>
          <a:xfrm>
            <a:off x="7220630" y="0"/>
            <a:ext cx="1299900" cy="811800"/>
          </a:xfrm>
          <a:prstGeom prst="rect">
            <a:avLst/>
          </a:prstGeom>
          <a:solidFill>
            <a:schemeClr val="tx2">
              <a:alpha val="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p5">
            <a:extLst>
              <a:ext uri="{FF2B5EF4-FFF2-40B4-BE49-F238E27FC236}">
                <a16:creationId xmlns:a16="http://schemas.microsoft.com/office/drawing/2014/main" id="{12E0BEFD-C552-343A-04E7-23B78A63EFD1}"/>
              </a:ext>
            </a:extLst>
          </p:cNvPr>
          <p:cNvSpPr/>
          <p:nvPr userDrawn="1"/>
        </p:nvSpPr>
        <p:spPr>
          <a:xfrm>
            <a:off x="0" y="350519"/>
            <a:ext cx="9144000" cy="4444413"/>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4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1_Title and two columns">
    <p:spTree>
      <p:nvGrpSpPr>
        <p:cNvPr id="1" name="Shape 31"/>
        <p:cNvGrpSpPr/>
        <p:nvPr/>
      </p:nvGrpSpPr>
      <p:grpSpPr>
        <a:xfrm>
          <a:off x="0" y="0"/>
          <a:ext cx="0" cy="0"/>
          <a:chOff x="0" y="0"/>
          <a:chExt cx="0" cy="0"/>
        </a:xfrm>
      </p:grpSpPr>
      <p:sp>
        <p:nvSpPr>
          <p:cNvPr id="40" name="Google Shape;40;p5"/>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41" name="Google Shape;41;p5"/>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n"/>
              <a:t>‹#›</a:t>
            </a:fld>
            <a:endParaRPr/>
          </a:p>
        </p:txBody>
      </p:sp>
      <p:sp>
        <p:nvSpPr>
          <p:cNvPr id="2" name="Footer Placeholder 2">
            <a:extLst>
              <a:ext uri="{FF2B5EF4-FFF2-40B4-BE49-F238E27FC236}">
                <a16:creationId xmlns:a16="http://schemas.microsoft.com/office/drawing/2014/main" id="{77396527-A429-1F78-D6D4-F6885C6F6A4B}"/>
              </a:ext>
            </a:extLst>
          </p:cNvPr>
          <p:cNvSpPr txBox="1">
            <a:spLocks/>
          </p:cNvSpPr>
          <p:nvPr userDrawn="1"/>
        </p:nvSpPr>
        <p:spPr>
          <a:xfrm>
            <a:off x="3023032" y="4825883"/>
            <a:ext cx="3097936" cy="303783"/>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FontTx/>
            </a:pPr>
            <a:r>
              <a:rPr lang="en-US" sz="1000" dirty="0">
                <a:solidFill>
                  <a:prstClr val="black">
                    <a:tint val="75000"/>
                  </a:prstClr>
                </a:solidFill>
                <a:latin typeface="Josefin Slab SemiBold" pitchFamily="2" charset="0"/>
                <a:ea typeface="Calibri" panose="020F0502020204030204"/>
                <a:cs typeface="Calibri" panose="020F0502020204030204"/>
              </a:rPr>
              <a:t>David Pagnon – PhD defense</a:t>
            </a:r>
          </a:p>
          <a:p>
            <a:pPr>
              <a:buClrTx/>
              <a:buFontTx/>
            </a:pPr>
            <a:r>
              <a:rPr lang="fr-FR" sz="1000" dirty="0">
                <a:solidFill>
                  <a:prstClr val="black">
                    <a:tint val="75000"/>
                  </a:prstClr>
                </a:solidFill>
                <a:latin typeface="Josefin Slab SemiBold" pitchFamily="2" charset="0"/>
                <a:ea typeface="Calibri" panose="020F0502020204030204"/>
                <a:cs typeface="Calibri" panose="020F0502020204030204"/>
              </a:rPr>
              <a:t>March 10th, 2023 – Grenoble, France</a:t>
            </a:r>
            <a:endParaRPr lang="en-US" sz="1000" dirty="0">
              <a:solidFill>
                <a:prstClr val="black">
                  <a:tint val="75000"/>
                </a:prstClr>
              </a:solidFill>
              <a:latin typeface="Josefin Slab SemiBold" pitchFamily="2" charset="0"/>
              <a:ea typeface="Calibri" panose="020F0502020204030204"/>
              <a:cs typeface="Calibri" panose="020F0502020204030204"/>
            </a:endParaRPr>
          </a:p>
        </p:txBody>
      </p:sp>
      <p:sp>
        <p:nvSpPr>
          <p:cNvPr id="39" name="Google Shape;39;p5"/>
          <p:cNvSpPr/>
          <p:nvPr userDrawn="1"/>
        </p:nvSpPr>
        <p:spPr>
          <a:xfrm>
            <a:off x="7220630" y="0"/>
            <a:ext cx="1299900" cy="811800"/>
          </a:xfrm>
          <a:prstGeom prst="rect">
            <a:avLst/>
          </a:prstGeom>
          <a:solidFill>
            <a:schemeClr val="tx2">
              <a:alpha val="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7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reserve="1">
  <p:cSld name="1_Quote">
    <p:spTree>
      <p:nvGrpSpPr>
        <p:cNvPr id="1" name="Shape 39"/>
        <p:cNvGrpSpPr/>
        <p:nvPr/>
      </p:nvGrpSpPr>
      <p:grpSpPr>
        <a:xfrm>
          <a:off x="0" y="0"/>
          <a:ext cx="0" cy="0"/>
          <a:chOff x="0" y="0"/>
          <a:chExt cx="0" cy="0"/>
        </a:xfrm>
      </p:grpSpPr>
      <p:sp>
        <p:nvSpPr>
          <p:cNvPr id="40" name="Google Shape;40;p5"/>
          <p:cNvSpPr/>
          <p:nvPr userDrawn="1"/>
        </p:nvSpPr>
        <p:spPr>
          <a:xfrm>
            <a:off x="0" y="350519"/>
            <a:ext cx="9144000" cy="4475363"/>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829350" y="1479089"/>
            <a:ext cx="7485300" cy="0"/>
          </a:xfrm>
          <a:prstGeom prst="straightConnector1">
            <a:avLst/>
          </a:prstGeom>
          <a:noFill/>
          <a:ln w="19050" cap="flat" cmpd="sng">
            <a:solidFill>
              <a:schemeClr val="lt1"/>
            </a:solidFill>
            <a:prstDash val="solid"/>
            <a:round/>
            <a:headEnd type="none" w="med" len="med"/>
            <a:tailEnd type="none" w="med" len="med"/>
          </a:ln>
        </p:spPr>
      </p:cxnSp>
      <p:cxnSp>
        <p:nvCxnSpPr>
          <p:cNvPr id="43" name="Google Shape;43;p5"/>
          <p:cNvCxnSpPr/>
          <p:nvPr/>
        </p:nvCxnSpPr>
        <p:spPr>
          <a:xfrm>
            <a:off x="829350" y="3650700"/>
            <a:ext cx="7485300" cy="0"/>
          </a:xfrm>
          <a:prstGeom prst="straightConnector1">
            <a:avLst/>
          </a:prstGeom>
          <a:noFill/>
          <a:ln w="19050" cap="flat" cmpd="sng">
            <a:solidFill>
              <a:schemeClr val="lt1"/>
            </a:solidFill>
            <a:prstDash val="solid"/>
            <a:round/>
            <a:headEnd type="none" w="med" len="med"/>
            <a:tailEnd type="none" w="med" len="med"/>
          </a:ln>
        </p:spPr>
      </p:cxnSp>
      <p:sp>
        <p:nvSpPr>
          <p:cNvPr id="44" name="Google Shape;44;p5"/>
          <p:cNvSpPr txBox="1">
            <a:spLocks noGrp="1"/>
          </p:cNvSpPr>
          <p:nvPr>
            <p:ph type="ctrTitle"/>
          </p:nvPr>
        </p:nvSpPr>
        <p:spPr>
          <a:xfrm>
            <a:off x="4785150" y="2783311"/>
            <a:ext cx="1623000" cy="702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5" name="Google Shape;45;p5"/>
          <p:cNvSpPr txBox="1">
            <a:spLocks noGrp="1"/>
          </p:cNvSpPr>
          <p:nvPr>
            <p:ph type="subTitle" idx="1"/>
          </p:nvPr>
        </p:nvSpPr>
        <p:spPr>
          <a:xfrm>
            <a:off x="2396925" y="2334500"/>
            <a:ext cx="42249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Josefin Slab SemiBold"/>
              <a:buNone/>
              <a:defRPr sz="1400">
                <a:latin typeface="Josefin Slab SemiBold"/>
                <a:ea typeface="Josefin Slab SemiBold"/>
                <a:cs typeface="Josefin Slab SemiBold"/>
                <a:sym typeface="Josefin Slab SemiBold"/>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p:nvPr/>
        </p:nvSpPr>
        <p:spPr>
          <a:xfrm>
            <a:off x="7220630" y="0"/>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ctrTitle" idx="2"/>
          </p:nvPr>
        </p:nvSpPr>
        <p:spPr>
          <a:xfrm>
            <a:off x="5787230" y="216906"/>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dirty="0"/>
          </a:p>
        </p:txBody>
      </p:sp>
      <p:sp>
        <p:nvSpPr>
          <p:cNvPr id="48" name="Google Shape;48;p5"/>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dirty="0"/>
          </a:p>
        </p:txBody>
      </p:sp>
      <p:sp>
        <p:nvSpPr>
          <p:cNvPr id="3" name="Footer Placeholder 2">
            <a:extLst>
              <a:ext uri="{FF2B5EF4-FFF2-40B4-BE49-F238E27FC236}">
                <a16:creationId xmlns:a16="http://schemas.microsoft.com/office/drawing/2014/main" id="{49C4D16F-F61E-0604-C3AC-7B090530F283}"/>
              </a:ext>
            </a:extLst>
          </p:cNvPr>
          <p:cNvSpPr txBox="1">
            <a:spLocks/>
          </p:cNvSpPr>
          <p:nvPr userDrawn="1"/>
        </p:nvSpPr>
        <p:spPr>
          <a:xfrm>
            <a:off x="3023032" y="4825883"/>
            <a:ext cx="3097936" cy="303783"/>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FontTx/>
            </a:pPr>
            <a:r>
              <a:rPr lang="en-US" sz="1000" dirty="0">
                <a:solidFill>
                  <a:prstClr val="black">
                    <a:tint val="75000"/>
                  </a:prstClr>
                </a:solidFill>
                <a:latin typeface="Josefin Slab SemiBold" pitchFamily="2" charset="0"/>
                <a:ea typeface="Calibri" panose="020F0502020204030204"/>
                <a:cs typeface="Calibri" panose="020F0502020204030204"/>
              </a:rPr>
              <a:t>David Pagnon – PhD defense</a:t>
            </a:r>
          </a:p>
          <a:p>
            <a:pPr>
              <a:buClrTx/>
              <a:buFontTx/>
            </a:pPr>
            <a:r>
              <a:rPr lang="fr-FR" sz="1000" dirty="0">
                <a:solidFill>
                  <a:prstClr val="black">
                    <a:tint val="75000"/>
                  </a:prstClr>
                </a:solidFill>
                <a:latin typeface="Josefin Slab SemiBold" pitchFamily="2" charset="0"/>
                <a:ea typeface="Calibri" panose="020F0502020204030204"/>
                <a:cs typeface="Calibri" panose="020F0502020204030204"/>
              </a:rPr>
              <a:t>March 10th, 2023 – Grenoble, France</a:t>
            </a:r>
            <a:endParaRPr lang="en-US" sz="1000" dirty="0">
              <a:solidFill>
                <a:prstClr val="black">
                  <a:tint val="75000"/>
                </a:prstClr>
              </a:solidFill>
              <a:latin typeface="Josefin Slab SemiBold" pitchFamily="2" charset="0"/>
              <a:ea typeface="Calibri" panose="020F0502020204030204"/>
              <a:cs typeface="Calibri" panose="020F0502020204030204"/>
            </a:endParaRPr>
          </a:p>
        </p:txBody>
      </p:sp>
    </p:spTree>
    <p:extLst>
      <p:ext uri="{BB962C8B-B14F-4D97-AF65-F5344CB8AC3E}">
        <p14:creationId xmlns:p14="http://schemas.microsoft.com/office/powerpoint/2010/main" val="419195893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1">
  <p:cSld name="CUSTOM_11_1_2_1">
    <p:bg>
      <p:bgPr>
        <a:blipFill>
          <a:blip r:embed="rId2"/>
          <a:stretch>
            <a:fillRect/>
          </a:stretch>
        </a:blipFill>
        <a:effectLst/>
      </p:bgPr>
    </p:bg>
    <p:spTree>
      <p:nvGrpSpPr>
        <p:cNvPr id="1" name="Shape 96"/>
        <p:cNvGrpSpPr/>
        <p:nvPr/>
      </p:nvGrpSpPr>
      <p:grpSpPr>
        <a:xfrm>
          <a:off x="0" y="0"/>
          <a:ext cx="0" cy="0"/>
          <a:chOff x="0" y="0"/>
          <a:chExt cx="0" cy="0"/>
        </a:xfrm>
      </p:grpSpPr>
      <p:sp>
        <p:nvSpPr>
          <p:cNvPr id="97" name="Google Shape;97;p11"/>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0" y="3204672"/>
            <a:ext cx="4017300" cy="1930247"/>
          </a:xfrm>
          <a:prstGeom prst="rect">
            <a:avLst/>
          </a:prstGeom>
          <a:solidFill>
            <a:schemeClr val="tx1">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99" name="Google Shape;99;p11"/>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dirty="0"/>
          </a:p>
        </p:txBody>
      </p:sp>
      <p:sp>
        <p:nvSpPr>
          <p:cNvPr id="100" name="Google Shape;100;p11"/>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nSpc>
                <a:spcPct val="100000"/>
              </a:lnSpc>
              <a:spcBef>
                <a:spcPts val="0"/>
              </a:spcBef>
              <a:spcAft>
                <a:spcPts val="0"/>
              </a:spcAft>
              <a:buClr>
                <a:schemeClr val="dk1"/>
              </a:buClr>
              <a:buSzPts val="1200"/>
              <a:buNone/>
              <a:defRPr>
                <a:solidFill>
                  <a:schemeClr val="dk1"/>
                </a:solidFill>
              </a:defRPr>
            </a:lvl2pPr>
            <a:lvl3pPr lvl="2" rtl="0">
              <a:lnSpc>
                <a:spcPct val="100000"/>
              </a:lnSpc>
              <a:spcBef>
                <a:spcPts val="0"/>
              </a:spcBef>
              <a:spcAft>
                <a:spcPts val="0"/>
              </a:spcAft>
              <a:buClr>
                <a:schemeClr val="dk1"/>
              </a:buClr>
              <a:buSzPts val="1200"/>
              <a:buNone/>
              <a:defRPr>
                <a:solidFill>
                  <a:schemeClr val="dk1"/>
                </a:solidFill>
              </a:defRPr>
            </a:lvl3pPr>
            <a:lvl4pPr lvl="3" rtl="0">
              <a:lnSpc>
                <a:spcPct val="100000"/>
              </a:lnSpc>
              <a:spcBef>
                <a:spcPts val="0"/>
              </a:spcBef>
              <a:spcAft>
                <a:spcPts val="0"/>
              </a:spcAft>
              <a:buClr>
                <a:schemeClr val="dk1"/>
              </a:buClr>
              <a:buSzPts val="1200"/>
              <a:buNone/>
              <a:defRPr>
                <a:solidFill>
                  <a:schemeClr val="dk1"/>
                </a:solidFill>
              </a:defRPr>
            </a:lvl4pPr>
            <a:lvl5pPr lvl="4" rtl="0">
              <a:lnSpc>
                <a:spcPct val="100000"/>
              </a:lnSpc>
              <a:spcBef>
                <a:spcPts val="0"/>
              </a:spcBef>
              <a:spcAft>
                <a:spcPts val="0"/>
              </a:spcAft>
              <a:buClr>
                <a:schemeClr val="dk1"/>
              </a:buClr>
              <a:buSzPts val="1200"/>
              <a:buNone/>
              <a:defRPr>
                <a:solidFill>
                  <a:schemeClr val="dk1"/>
                </a:solidFill>
              </a:defRPr>
            </a:lvl5pPr>
            <a:lvl6pPr lvl="5" rtl="0">
              <a:lnSpc>
                <a:spcPct val="100000"/>
              </a:lnSpc>
              <a:spcBef>
                <a:spcPts val="0"/>
              </a:spcBef>
              <a:spcAft>
                <a:spcPts val="0"/>
              </a:spcAft>
              <a:buClr>
                <a:schemeClr val="dk1"/>
              </a:buClr>
              <a:buSzPts val="1200"/>
              <a:buNone/>
              <a:defRPr>
                <a:solidFill>
                  <a:schemeClr val="dk1"/>
                </a:solidFill>
              </a:defRPr>
            </a:lvl6pPr>
            <a:lvl7pPr lvl="6" rtl="0">
              <a:lnSpc>
                <a:spcPct val="100000"/>
              </a:lnSpc>
              <a:spcBef>
                <a:spcPts val="0"/>
              </a:spcBef>
              <a:spcAft>
                <a:spcPts val="0"/>
              </a:spcAft>
              <a:buClr>
                <a:schemeClr val="dk1"/>
              </a:buClr>
              <a:buSzPts val="1200"/>
              <a:buNone/>
              <a:defRPr>
                <a:solidFill>
                  <a:schemeClr val="dk1"/>
                </a:solidFill>
              </a:defRPr>
            </a:lvl7pPr>
            <a:lvl8pPr lvl="7" rtl="0">
              <a:lnSpc>
                <a:spcPct val="100000"/>
              </a:lnSpc>
              <a:spcBef>
                <a:spcPts val="0"/>
              </a:spcBef>
              <a:spcAft>
                <a:spcPts val="0"/>
              </a:spcAft>
              <a:buClr>
                <a:schemeClr val="dk1"/>
              </a:buClr>
              <a:buSzPts val="1200"/>
              <a:buNone/>
              <a:defRPr>
                <a:solidFill>
                  <a:schemeClr val="dk1"/>
                </a:solidFill>
              </a:defRPr>
            </a:lvl8pPr>
            <a:lvl9pPr lvl="8" rtl="0">
              <a:lnSpc>
                <a:spcPct val="100000"/>
              </a:lnSpc>
              <a:spcBef>
                <a:spcPts val="0"/>
              </a:spcBef>
              <a:spcAft>
                <a:spcPts val="0"/>
              </a:spcAft>
              <a:buClr>
                <a:schemeClr val="dk1"/>
              </a:buClr>
              <a:buSzPts val="1200"/>
              <a:buNone/>
              <a:defRPr>
                <a:solidFill>
                  <a:schemeClr val="dk1"/>
                </a:solidFill>
              </a:defRPr>
            </a:lvl9pPr>
          </a:lstStyle>
          <a:p>
            <a:endParaRPr dirty="0"/>
          </a:p>
        </p:txBody>
      </p:sp>
      <p:sp>
        <p:nvSpPr>
          <p:cNvPr id="101" name="Google Shape;101;p11"/>
          <p:cNvSpPr/>
          <p:nvPr/>
        </p:nvSpPr>
        <p:spPr>
          <a:xfrm>
            <a:off x="7220630" y="0"/>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03" name="Google Shape;103;p11"/>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
        <p:nvSpPr>
          <p:cNvPr id="2" name="Footer Placeholder 2">
            <a:extLst>
              <a:ext uri="{FF2B5EF4-FFF2-40B4-BE49-F238E27FC236}">
                <a16:creationId xmlns:a16="http://schemas.microsoft.com/office/drawing/2014/main" id="{04D9AEF6-2954-47CB-78B7-D1CF88F54449}"/>
              </a:ext>
            </a:extLst>
          </p:cNvPr>
          <p:cNvSpPr txBox="1">
            <a:spLocks/>
          </p:cNvSpPr>
          <p:nvPr userDrawn="1"/>
        </p:nvSpPr>
        <p:spPr>
          <a:xfrm>
            <a:off x="6629260" y="4846743"/>
            <a:ext cx="2516708" cy="303783"/>
          </a:xfrm>
          <a:prstGeom prst="rect">
            <a:avLst/>
          </a:prstGeom>
          <a:solidFill>
            <a:schemeClr val="dk1">
              <a:alpha val="50000"/>
            </a:schemeClr>
          </a:solidFill>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FontTx/>
            </a:pPr>
            <a:r>
              <a:rPr lang="en-US" sz="1000" dirty="0">
                <a:solidFill>
                  <a:prstClr val="black">
                    <a:tint val="75000"/>
                  </a:prstClr>
                </a:solidFill>
                <a:latin typeface="Josefin Slab SemiBold" pitchFamily="2" charset="0"/>
                <a:ea typeface="Calibri" panose="020F0502020204030204"/>
                <a:cs typeface="Calibri" panose="020F0502020204030204"/>
              </a:rPr>
              <a:t>David Pagnon – PhD defense</a:t>
            </a:r>
          </a:p>
          <a:p>
            <a:pPr>
              <a:buClrTx/>
              <a:buFontTx/>
            </a:pPr>
            <a:r>
              <a:rPr lang="fr-FR" sz="1000" dirty="0">
                <a:solidFill>
                  <a:prstClr val="black">
                    <a:tint val="75000"/>
                  </a:prstClr>
                </a:solidFill>
                <a:latin typeface="Josefin Slab SemiBold" pitchFamily="2" charset="0"/>
                <a:ea typeface="Calibri" panose="020F0502020204030204"/>
                <a:cs typeface="Calibri" panose="020F0502020204030204"/>
              </a:rPr>
              <a:t>March 10th, 2023 – Grenoble, France</a:t>
            </a:r>
            <a:endParaRPr lang="en-US" sz="1000" dirty="0">
              <a:solidFill>
                <a:prstClr val="black">
                  <a:tint val="75000"/>
                </a:prstClr>
              </a:solidFill>
              <a:latin typeface="Josefin Slab SemiBold" pitchFamily="2" charset="0"/>
              <a:ea typeface="Calibri" panose="020F0502020204030204"/>
              <a:cs typeface="Calibri" panose="020F0502020204030204"/>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2">
  <p:cSld name="CUSTOM_11_1_2_1_1">
    <p:spTree>
      <p:nvGrpSpPr>
        <p:cNvPr id="1" name="Shape 104"/>
        <p:cNvGrpSpPr/>
        <p:nvPr/>
      </p:nvGrpSpPr>
      <p:grpSpPr>
        <a:xfrm>
          <a:off x="0" y="0"/>
          <a:ext cx="0" cy="0"/>
          <a:chOff x="0" y="0"/>
          <a:chExt cx="0" cy="0"/>
        </a:xfrm>
      </p:grpSpPr>
      <p:sp>
        <p:nvSpPr>
          <p:cNvPr id="105" name="Google Shape;105;p12"/>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2"/>
          <p:cNvSpPr txBox="1">
            <a:spLocks noGrp="1"/>
          </p:cNvSpPr>
          <p:nvPr>
            <p:ph type="subTitle" idx="1"/>
          </p:nvPr>
        </p:nvSpPr>
        <p:spPr>
          <a:xfrm>
            <a:off x="3731150" y="1983150"/>
            <a:ext cx="5031000" cy="17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nSpc>
                <a:spcPct val="100000"/>
              </a:lnSpc>
              <a:spcBef>
                <a:spcPts val="0"/>
              </a:spcBef>
              <a:spcAft>
                <a:spcPts val="0"/>
              </a:spcAft>
              <a:buClr>
                <a:schemeClr val="dk1"/>
              </a:buClr>
              <a:buSzPts val="1200"/>
              <a:buNone/>
              <a:defRPr>
                <a:solidFill>
                  <a:schemeClr val="dk1"/>
                </a:solidFill>
              </a:defRPr>
            </a:lvl2pPr>
            <a:lvl3pPr lvl="2" rtl="0">
              <a:lnSpc>
                <a:spcPct val="100000"/>
              </a:lnSpc>
              <a:spcBef>
                <a:spcPts val="0"/>
              </a:spcBef>
              <a:spcAft>
                <a:spcPts val="0"/>
              </a:spcAft>
              <a:buClr>
                <a:schemeClr val="dk1"/>
              </a:buClr>
              <a:buSzPts val="1200"/>
              <a:buNone/>
              <a:defRPr>
                <a:solidFill>
                  <a:schemeClr val="dk1"/>
                </a:solidFill>
              </a:defRPr>
            </a:lvl3pPr>
            <a:lvl4pPr lvl="3" rtl="0">
              <a:lnSpc>
                <a:spcPct val="100000"/>
              </a:lnSpc>
              <a:spcBef>
                <a:spcPts val="0"/>
              </a:spcBef>
              <a:spcAft>
                <a:spcPts val="0"/>
              </a:spcAft>
              <a:buClr>
                <a:schemeClr val="dk1"/>
              </a:buClr>
              <a:buSzPts val="1200"/>
              <a:buNone/>
              <a:defRPr>
                <a:solidFill>
                  <a:schemeClr val="dk1"/>
                </a:solidFill>
              </a:defRPr>
            </a:lvl4pPr>
            <a:lvl5pPr lvl="4" rtl="0">
              <a:lnSpc>
                <a:spcPct val="100000"/>
              </a:lnSpc>
              <a:spcBef>
                <a:spcPts val="0"/>
              </a:spcBef>
              <a:spcAft>
                <a:spcPts val="0"/>
              </a:spcAft>
              <a:buClr>
                <a:schemeClr val="dk1"/>
              </a:buClr>
              <a:buSzPts val="1200"/>
              <a:buNone/>
              <a:defRPr>
                <a:solidFill>
                  <a:schemeClr val="dk1"/>
                </a:solidFill>
              </a:defRPr>
            </a:lvl5pPr>
            <a:lvl6pPr lvl="5" rtl="0">
              <a:lnSpc>
                <a:spcPct val="100000"/>
              </a:lnSpc>
              <a:spcBef>
                <a:spcPts val="0"/>
              </a:spcBef>
              <a:spcAft>
                <a:spcPts val="0"/>
              </a:spcAft>
              <a:buClr>
                <a:schemeClr val="dk1"/>
              </a:buClr>
              <a:buSzPts val="1200"/>
              <a:buNone/>
              <a:defRPr>
                <a:solidFill>
                  <a:schemeClr val="dk1"/>
                </a:solidFill>
              </a:defRPr>
            </a:lvl6pPr>
            <a:lvl7pPr lvl="6" rtl="0">
              <a:lnSpc>
                <a:spcPct val="100000"/>
              </a:lnSpc>
              <a:spcBef>
                <a:spcPts val="0"/>
              </a:spcBef>
              <a:spcAft>
                <a:spcPts val="0"/>
              </a:spcAft>
              <a:buClr>
                <a:schemeClr val="dk1"/>
              </a:buClr>
              <a:buSzPts val="1200"/>
              <a:buNone/>
              <a:defRPr>
                <a:solidFill>
                  <a:schemeClr val="dk1"/>
                </a:solidFill>
              </a:defRPr>
            </a:lvl7pPr>
            <a:lvl8pPr lvl="7" rtl="0">
              <a:lnSpc>
                <a:spcPct val="100000"/>
              </a:lnSpc>
              <a:spcBef>
                <a:spcPts val="0"/>
              </a:spcBef>
              <a:spcAft>
                <a:spcPts val="0"/>
              </a:spcAft>
              <a:buClr>
                <a:schemeClr val="dk1"/>
              </a:buClr>
              <a:buSzPts val="1200"/>
              <a:buNone/>
              <a:defRPr>
                <a:solidFill>
                  <a:schemeClr val="dk1"/>
                </a:solidFill>
              </a:defRPr>
            </a:lvl8pPr>
            <a:lvl9pPr lvl="8"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08" name="Google Shape;108;p12"/>
          <p:cNvSpPr/>
          <p:nvPr/>
        </p:nvSpPr>
        <p:spPr>
          <a:xfrm>
            <a:off x="7220630" y="0"/>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10" name="Google Shape;110;p12"/>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
        <p:nvSpPr>
          <p:cNvPr id="2" name="Footer Placeholder 2">
            <a:extLst>
              <a:ext uri="{FF2B5EF4-FFF2-40B4-BE49-F238E27FC236}">
                <a16:creationId xmlns:a16="http://schemas.microsoft.com/office/drawing/2014/main" id="{EC656D20-FCFA-D55B-64F8-E8E3797CAC8E}"/>
              </a:ext>
            </a:extLst>
          </p:cNvPr>
          <p:cNvSpPr txBox="1">
            <a:spLocks/>
          </p:cNvSpPr>
          <p:nvPr userDrawn="1"/>
        </p:nvSpPr>
        <p:spPr>
          <a:xfrm>
            <a:off x="3023032" y="4825883"/>
            <a:ext cx="3097936" cy="303783"/>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FontTx/>
            </a:pPr>
            <a:r>
              <a:rPr lang="en-US" sz="1000" dirty="0">
                <a:solidFill>
                  <a:prstClr val="black">
                    <a:tint val="75000"/>
                  </a:prstClr>
                </a:solidFill>
                <a:latin typeface="Josefin Slab SemiBold" pitchFamily="2" charset="0"/>
                <a:ea typeface="Calibri" panose="020F0502020204030204"/>
                <a:cs typeface="Calibri" panose="020F0502020204030204"/>
              </a:rPr>
              <a:t>David Pagnon – PhD defense</a:t>
            </a:r>
          </a:p>
          <a:p>
            <a:pPr>
              <a:buClrTx/>
              <a:buFontTx/>
            </a:pPr>
            <a:r>
              <a:rPr lang="fr-FR" sz="1000" dirty="0">
                <a:solidFill>
                  <a:prstClr val="black">
                    <a:tint val="75000"/>
                  </a:prstClr>
                </a:solidFill>
                <a:latin typeface="Josefin Slab SemiBold" pitchFamily="2" charset="0"/>
                <a:ea typeface="Calibri" panose="020F0502020204030204"/>
                <a:cs typeface="Calibri" panose="020F0502020204030204"/>
              </a:rPr>
              <a:t>March 10th, 2023 – Grenoble, France</a:t>
            </a:r>
            <a:endParaRPr lang="en-US" sz="1000" dirty="0">
              <a:solidFill>
                <a:prstClr val="black">
                  <a:tint val="75000"/>
                </a:prstClr>
              </a:solidFill>
              <a:latin typeface="Josefin Slab SemiBold" pitchFamily="2" charset="0"/>
              <a:ea typeface="Calibri" panose="020F0502020204030204"/>
              <a:cs typeface="Calibri" panose="020F0502020204030204"/>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2pPr>
            <a:lvl3pPr lvl="2"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3pPr>
            <a:lvl4pPr lvl="3"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4pPr>
            <a:lvl5pPr lvl="4"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5pPr>
            <a:lvl6pPr lvl="5"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6pPr>
            <a:lvl7pPr lvl="6"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7pPr>
            <a:lvl8pPr lvl="7"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8pPr>
            <a:lvl9pPr lvl="8"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1pPr>
            <a:lvl2pPr marL="914400" lvl="1"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2pPr>
            <a:lvl3pPr marL="1371600" lvl="2"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3pPr>
            <a:lvl4pPr marL="1828800" lvl="3"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4pPr>
            <a:lvl5pPr marL="2286000" lvl="4"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5pPr>
            <a:lvl6pPr marL="2743200" lvl="5"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6pPr>
            <a:lvl7pPr marL="3200400" lvl="6"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7pPr>
            <a:lvl8pPr marL="3657600" lvl="7"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8pPr>
            <a:lvl9pPr marL="4114800" lvl="8" indent="-304800" rtl="0">
              <a:lnSpc>
                <a:spcPct val="115000"/>
              </a:lnSpc>
              <a:spcBef>
                <a:spcPts val="1600"/>
              </a:spcBef>
              <a:spcAft>
                <a:spcPts val="160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66" r:id="rId5"/>
    <p:sldLayoutId id="2147483667" r:id="rId6"/>
    <p:sldLayoutId id="2147483665"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4.png"/><Relationship Id="rId5" Type="http://schemas.microsoft.com/office/2007/relationships/hdphoto" Target="../media/hdphoto5.wdp"/><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microsoft.com/office/2007/relationships/hdphoto" Target="../media/hdphoto5.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8.png"/><Relationship Id="rId5" Type="http://schemas.microsoft.com/office/2007/relationships/hdphoto" Target="../media/hdphoto5.wdp"/><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8.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3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image" Target="../media/image44.png"/><Relationship Id="rId9"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4.png"/><Relationship Id="rId5" Type="http://schemas.openxmlformats.org/officeDocument/2006/relationships/image" Target="../media/image50.jpeg"/><Relationship Id="rId10"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19.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png"/><Relationship Id="rId5" Type="http://schemas.openxmlformats.org/officeDocument/2006/relationships/image" Target="../media/image61.png"/><Relationship Id="rId10" Type="http://schemas.openxmlformats.org/officeDocument/2006/relationships/image" Target="../media/image560.png"/><Relationship Id="rId4" Type="http://schemas.openxmlformats.org/officeDocument/2006/relationships/notesSlide" Target="../notesSlides/notesSlide24.xml"/><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5.xml"/><Relationship Id="rId7" Type="http://schemas.microsoft.com/office/2007/relationships/hdphoto" Target="../media/hdphoto7.wdp"/><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Layout" Target="../slideLayouts/slideLayout5.xml"/><Relationship Id="rId7" Type="http://schemas.microsoft.com/office/2007/relationships/hdphoto" Target="../media/hdphoto8.wdp"/><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82.jpe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5.xml"/><Relationship Id="rId7" Type="http://schemas.openxmlformats.org/officeDocument/2006/relationships/image" Target="../media/image92.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notesSlide" Target="../notesSlides/notesSlide40.xml"/><Relationship Id="rId9" Type="http://schemas.openxmlformats.org/officeDocument/2006/relationships/image" Target="../media/image9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102.png"/><Relationship Id="rId4" Type="http://schemas.openxmlformats.org/officeDocument/2006/relationships/image" Target="../media/image920.png"/></Relationships>
</file>

<file path=ppt/slides/_rels/slide51.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jfi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18"/>
          <p:cNvSpPr txBox="1">
            <a:spLocks noGrp="1"/>
          </p:cNvSpPr>
          <p:nvPr>
            <p:ph type="ctrTitle"/>
          </p:nvPr>
        </p:nvSpPr>
        <p:spPr>
          <a:xfrm>
            <a:off x="561266" y="0"/>
            <a:ext cx="8183700" cy="1908401"/>
          </a:xfrm>
          <a:prstGeom prst="rect">
            <a:avLst/>
          </a:prstGeom>
          <a:solidFill>
            <a:schemeClr val="tx2">
              <a:alpha val="30000"/>
            </a:schemeClr>
          </a:solidFill>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Design and evaluation </a:t>
            </a:r>
            <a:br>
              <a:rPr lang="en-US" sz="2800" dirty="0"/>
            </a:br>
            <a:r>
              <a:rPr lang="en-US" sz="2800" dirty="0"/>
              <a:t>of a biomechanically consistent method </a:t>
            </a:r>
            <a:br>
              <a:rPr lang="en-US" sz="2800" dirty="0"/>
            </a:br>
            <a:r>
              <a:rPr lang="en-US" sz="2800" dirty="0"/>
              <a:t>for markerless kinematic analysis </a:t>
            </a:r>
            <a:br>
              <a:rPr lang="en-US" sz="2800" dirty="0"/>
            </a:br>
            <a:r>
              <a:rPr lang="en-US" sz="2800" dirty="0"/>
              <a:t>of sports motion</a:t>
            </a:r>
            <a:endParaRPr sz="2800" dirty="0">
              <a:solidFill>
                <a:srgbClr val="FFFFFF"/>
              </a:solidFill>
            </a:endParaRPr>
          </a:p>
        </p:txBody>
      </p:sp>
      <p:sp>
        <p:nvSpPr>
          <p:cNvPr id="9" name="TextBox 8">
            <a:extLst>
              <a:ext uri="{FF2B5EF4-FFF2-40B4-BE49-F238E27FC236}">
                <a16:creationId xmlns:a16="http://schemas.microsoft.com/office/drawing/2014/main" id="{4431AE74-BAD1-542C-3AF3-389506D84688}"/>
              </a:ext>
            </a:extLst>
          </p:cNvPr>
          <p:cNvSpPr txBox="1"/>
          <p:nvPr/>
        </p:nvSpPr>
        <p:spPr>
          <a:xfrm>
            <a:off x="2013857" y="4835723"/>
            <a:ext cx="5116286" cy="307777"/>
          </a:xfrm>
          <a:prstGeom prst="rect">
            <a:avLst/>
          </a:prstGeom>
          <a:solidFill>
            <a:schemeClr val="tx1">
              <a:alpha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5B0F00"/>
              </a:buClr>
              <a:buSzPts val="1400"/>
              <a:buFont typeface="Josefin Slab SemiBold"/>
              <a:buNone/>
              <a:tabLst/>
              <a:defRPr/>
            </a:pPr>
            <a:r>
              <a:rPr kumimoji="0" lang="en-US" sz="1400" b="0" i="0" u="none" strike="noStrike" kern="0" cap="none" spc="0" normalizeH="0" baseline="0" noProof="0" dirty="0">
                <a:ln>
                  <a:noFill/>
                </a:ln>
                <a:solidFill>
                  <a:srgbClr val="5B0F00"/>
                </a:solidFill>
                <a:effectLst/>
                <a:uLnTx/>
                <a:uFillTx/>
                <a:latin typeface="Josefin Slab SemiBold"/>
                <a:sym typeface="Josefin Slab SemiBold"/>
              </a:rPr>
              <a:t>David Pagnon PhD Defense, March 10</a:t>
            </a:r>
            <a:r>
              <a:rPr kumimoji="0" lang="en-US" sz="1400" b="0" i="0" u="none" strike="noStrike" kern="0" cap="none" spc="0" normalizeH="0" baseline="30000" noProof="0" dirty="0">
                <a:ln>
                  <a:noFill/>
                </a:ln>
                <a:solidFill>
                  <a:srgbClr val="5B0F00"/>
                </a:solidFill>
                <a:effectLst/>
                <a:uLnTx/>
                <a:uFillTx/>
                <a:latin typeface="Josefin Slab SemiBold"/>
                <a:sym typeface="Josefin Slab SemiBold"/>
              </a:rPr>
              <a:t>th</a:t>
            </a:r>
            <a:r>
              <a:rPr kumimoji="0" lang="en-US" sz="1400" b="0" i="0" u="none" strike="noStrike" kern="0" cap="none" spc="0" normalizeH="0" baseline="0" noProof="0" dirty="0">
                <a:ln>
                  <a:noFill/>
                </a:ln>
                <a:solidFill>
                  <a:srgbClr val="5B0F00"/>
                </a:solidFill>
                <a:effectLst/>
                <a:uLnTx/>
                <a:uFillTx/>
                <a:latin typeface="Josefin Slab SemiBold"/>
                <a:sym typeface="Josefin Slab SemiBold"/>
              </a:rPr>
              <a:t>, 2023, Grenoble (France) </a:t>
            </a:r>
          </a:p>
        </p:txBody>
      </p:sp>
      <p:sp>
        <p:nvSpPr>
          <p:cNvPr id="13" name="TextBox 12">
            <a:extLst>
              <a:ext uri="{FF2B5EF4-FFF2-40B4-BE49-F238E27FC236}">
                <a16:creationId xmlns:a16="http://schemas.microsoft.com/office/drawing/2014/main" id="{66977B4C-1B9A-3F92-08A3-D61A98FC1153}"/>
              </a:ext>
            </a:extLst>
          </p:cNvPr>
          <p:cNvSpPr txBox="1"/>
          <p:nvPr/>
        </p:nvSpPr>
        <p:spPr>
          <a:xfrm>
            <a:off x="4948083" y="2812919"/>
            <a:ext cx="4195917" cy="1615827"/>
          </a:xfrm>
          <a:prstGeom prst="rect">
            <a:avLst/>
          </a:prstGeom>
          <a:solidFill>
            <a:schemeClr val="tx1">
              <a:alpha val="50000"/>
            </a:schemeClr>
          </a:solidFill>
        </p:spPr>
        <p:txBody>
          <a:bodyPr wrap="square">
            <a:spAutoFit/>
          </a:bodyPr>
          <a:lstStyle/>
          <a:p>
            <a:r>
              <a:rPr lang="en-US" sz="1100" b="1" u="sng" dirty="0">
                <a:solidFill>
                  <a:srgbClr val="5B0F00"/>
                </a:solidFill>
                <a:latin typeface="Josefin Sans SemiBold" pitchFamily="2" charset="0"/>
              </a:rPr>
              <a:t>Jury members: </a:t>
            </a:r>
          </a:p>
          <a:p>
            <a:r>
              <a:rPr lang="en-US" sz="1100" dirty="0" err="1">
                <a:solidFill>
                  <a:srgbClr val="5B0F00"/>
                </a:solidFill>
                <a:latin typeface="Josefin Sans" panose="020B0604020202020204" pitchFamily="2" charset="0"/>
              </a:rPr>
              <a:t>Valérier</a:t>
            </a:r>
            <a:r>
              <a:rPr lang="en-US" sz="1100" dirty="0">
                <a:solidFill>
                  <a:srgbClr val="5B0F00"/>
                </a:solidFill>
                <a:latin typeface="Josefin Sans" panose="020B0604020202020204" pitchFamily="2" charset="0"/>
              </a:rPr>
              <a:t> PERRIER:</a:t>
            </a:r>
            <a:r>
              <a:rPr lang="en-US" sz="1100" dirty="0">
                <a:solidFill>
                  <a:srgbClr val="5B0F00"/>
                </a:solidFill>
                <a:latin typeface="Josefin Slab SemiBold"/>
              </a:rPr>
              <a:t> Chairperson (LJK, Grenoble INP)</a:t>
            </a:r>
          </a:p>
          <a:p>
            <a:r>
              <a:rPr lang="en-US" sz="1100" dirty="0">
                <a:solidFill>
                  <a:srgbClr val="5B0F00"/>
                </a:solidFill>
                <a:latin typeface="Josefin Sans" panose="020B0604020202020204" pitchFamily="2" charset="0"/>
              </a:rPr>
              <a:t>Steffi COLYER: </a:t>
            </a:r>
            <a:r>
              <a:rPr lang="en-US" sz="1100" dirty="0">
                <a:solidFill>
                  <a:srgbClr val="5B0F00"/>
                </a:solidFill>
                <a:latin typeface="Josefin Slab SemiBold"/>
              </a:rPr>
              <a:t>Main examiner (University of Bath, England)</a:t>
            </a:r>
          </a:p>
          <a:p>
            <a:r>
              <a:rPr lang="en-US" sz="1100" dirty="0">
                <a:solidFill>
                  <a:srgbClr val="5B0F00"/>
                </a:solidFill>
                <a:latin typeface="Josefin Sans" panose="020B0604020202020204" pitchFamily="2" charset="0"/>
              </a:rPr>
              <a:t>Richard KULPA: </a:t>
            </a:r>
            <a:r>
              <a:rPr lang="en-US" sz="1100" dirty="0">
                <a:solidFill>
                  <a:srgbClr val="5B0F00"/>
                </a:solidFill>
                <a:latin typeface="Josefin Slab SemiBold"/>
              </a:rPr>
              <a:t>Main examiner (Université Rennes 2)</a:t>
            </a:r>
          </a:p>
          <a:p>
            <a:r>
              <a:rPr lang="en-US" sz="1100" dirty="0" err="1">
                <a:solidFill>
                  <a:srgbClr val="5B0F00"/>
                </a:solidFill>
                <a:latin typeface="Josefin Sans" panose="020B0604020202020204" pitchFamily="2" charset="0"/>
              </a:rPr>
              <a:t>Mickaël</a:t>
            </a:r>
            <a:r>
              <a:rPr lang="en-US" sz="1100" dirty="0">
                <a:solidFill>
                  <a:srgbClr val="5B0F00"/>
                </a:solidFill>
                <a:latin typeface="Josefin Sans" panose="020B0604020202020204" pitchFamily="2" charset="0"/>
              </a:rPr>
              <a:t> BEGON</a:t>
            </a:r>
            <a:r>
              <a:rPr lang="en-US" sz="1100" dirty="0">
                <a:solidFill>
                  <a:srgbClr val="5B0F00"/>
                </a:solidFill>
                <a:latin typeface="Josefin Slab SemiBold"/>
              </a:rPr>
              <a:t>: Examiner (Université de Montréal, Canada) </a:t>
            </a:r>
          </a:p>
          <a:p>
            <a:r>
              <a:rPr lang="en-US" sz="1100" dirty="0">
                <a:solidFill>
                  <a:srgbClr val="5B0F00"/>
                </a:solidFill>
                <a:latin typeface="Josefin Sans" panose="020B0604020202020204" pitchFamily="2" charset="0"/>
              </a:rPr>
              <a:t>Bruno WATIER</a:t>
            </a:r>
            <a:r>
              <a:rPr lang="en-US" sz="1100" dirty="0">
                <a:solidFill>
                  <a:srgbClr val="5B0F00"/>
                </a:solidFill>
                <a:latin typeface="Josefin Slab SemiBold"/>
              </a:rPr>
              <a:t>: Examiner (Université Toulouse III - Paul Sabatier)</a:t>
            </a:r>
          </a:p>
          <a:p>
            <a:r>
              <a:rPr lang="en-US" sz="1100" dirty="0">
                <a:solidFill>
                  <a:srgbClr val="5B0F00"/>
                </a:solidFill>
                <a:latin typeface="Josefin Sans" panose="020B0604020202020204" pitchFamily="2" charset="0"/>
              </a:rPr>
              <a:t>François BRÉMOND:</a:t>
            </a:r>
            <a:r>
              <a:rPr lang="en-US" sz="1100" dirty="0">
                <a:solidFill>
                  <a:srgbClr val="5B0F00"/>
                </a:solidFill>
                <a:latin typeface="Josefin Slab SemiBold"/>
              </a:rPr>
              <a:t> Examiner (INRIA </a:t>
            </a:r>
            <a:r>
              <a:rPr lang="en-US" sz="1100" dirty="0" err="1">
                <a:solidFill>
                  <a:srgbClr val="5B0F00"/>
                </a:solidFill>
                <a:latin typeface="Josefin Slab SemiBold"/>
              </a:rPr>
              <a:t>Méditerranée</a:t>
            </a:r>
            <a:r>
              <a:rPr lang="en-US" sz="1100" dirty="0">
                <a:solidFill>
                  <a:srgbClr val="5B0F00"/>
                </a:solidFill>
                <a:latin typeface="Josefin Slab SemiBold"/>
              </a:rPr>
              <a:t>)</a:t>
            </a:r>
          </a:p>
          <a:p>
            <a:r>
              <a:rPr lang="en-US" sz="1100" dirty="0">
                <a:solidFill>
                  <a:srgbClr val="5B0F00"/>
                </a:solidFill>
                <a:latin typeface="Josefin Sans" panose="020B0604020202020204" pitchFamily="2" charset="0"/>
              </a:rPr>
              <a:t>Lionel REVERET</a:t>
            </a:r>
            <a:r>
              <a:rPr lang="en-US" sz="1100" dirty="0">
                <a:solidFill>
                  <a:srgbClr val="5B0F00"/>
                </a:solidFill>
                <a:latin typeface="Josefin Slab SemiBold"/>
              </a:rPr>
              <a:t>: Supervisor (</a:t>
            </a:r>
            <a:r>
              <a:rPr lang="en-US" sz="1100" dirty="0" err="1">
                <a:solidFill>
                  <a:srgbClr val="5B0F00"/>
                </a:solidFill>
                <a:latin typeface="Josefin Slab SemiBold"/>
              </a:rPr>
              <a:t>Inria</a:t>
            </a:r>
            <a:r>
              <a:rPr lang="en-US" sz="1100" dirty="0">
                <a:solidFill>
                  <a:srgbClr val="5B0F00"/>
                </a:solidFill>
                <a:latin typeface="Josefin Slab SemiBold"/>
              </a:rPr>
              <a:t> Rhône-Alpes)</a:t>
            </a:r>
          </a:p>
          <a:p>
            <a:r>
              <a:rPr lang="en-US" sz="1100" dirty="0">
                <a:solidFill>
                  <a:srgbClr val="5B0F00"/>
                </a:solidFill>
                <a:latin typeface="Josefin Sans" panose="020B0604020202020204" pitchFamily="2" charset="0"/>
              </a:rPr>
              <a:t>Mathieu DOMALAIN</a:t>
            </a:r>
            <a:r>
              <a:rPr lang="en-US" sz="1100" dirty="0">
                <a:solidFill>
                  <a:srgbClr val="5B0F00"/>
                </a:solidFill>
                <a:latin typeface="Josefin Slab SemiBold"/>
              </a:rPr>
              <a:t>: Co-supervisor (Université de Poitiers)</a:t>
            </a:r>
          </a:p>
        </p:txBody>
      </p:sp>
      <p:pic>
        <p:nvPicPr>
          <p:cNvPr id="1026" name="Picture 2">
            <a:extLst>
              <a:ext uri="{FF2B5EF4-FFF2-40B4-BE49-F238E27FC236}">
                <a16:creationId xmlns:a16="http://schemas.microsoft.com/office/drawing/2014/main" id="{7832469C-5037-0BE1-643E-2315F48CB2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6913"/>
                    </a14:imgEffect>
                    <a14:imgEffect>
                      <a14:saturation sat="400000"/>
                    </a14:imgEffect>
                    <a14:imgEffect>
                      <a14:brightnessContrast bright="45000" contrast="-40000"/>
                    </a14:imgEffect>
                  </a14:imgLayer>
                </a14:imgProps>
              </a:ext>
              <a:ext uri="{28A0092B-C50C-407E-A947-70E740481C1C}">
                <a14:useLocalDpi xmlns:a14="http://schemas.microsoft.com/office/drawing/2010/main" val="0"/>
              </a:ext>
            </a:extLst>
          </a:blip>
          <a:srcRect/>
          <a:stretch>
            <a:fillRect/>
          </a:stretch>
        </p:blipFill>
        <p:spPr bwMode="auto">
          <a:xfrm>
            <a:off x="60540" y="4786765"/>
            <a:ext cx="285750" cy="3333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2675C3D-4E5B-538D-AF57-6D799CA405B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31966" y="4805814"/>
            <a:ext cx="352425"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0719BC5-2F22-08A2-F786-765DA06E70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334" y="4651473"/>
            <a:ext cx="676275" cy="676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208B0AF-B1CC-6D7E-E36C-112578B7EF38}"/>
              </a:ext>
            </a:extLst>
          </p:cNvPr>
          <p:cNvSpPr txBox="1"/>
          <p:nvPr/>
        </p:nvSpPr>
        <p:spPr>
          <a:xfrm>
            <a:off x="0" y="3066834"/>
            <a:ext cx="3730171" cy="1107996"/>
          </a:xfrm>
          <a:prstGeom prst="rect">
            <a:avLst/>
          </a:prstGeom>
          <a:solidFill>
            <a:schemeClr val="tx1">
              <a:alpha val="50000"/>
            </a:schemeClr>
          </a:solidFill>
        </p:spPr>
        <p:txBody>
          <a:bodyPr wrap="square">
            <a:spAutoFit/>
          </a:bodyPr>
          <a:lstStyle/>
          <a:p>
            <a:r>
              <a:rPr lang="en-US" sz="1100" b="1" u="sng" dirty="0">
                <a:solidFill>
                  <a:srgbClr val="5B0F00"/>
                </a:solidFill>
                <a:latin typeface="Josefin Sans SemiBold" pitchFamily="2" charset="0"/>
              </a:rPr>
              <a:t>Doctoral school:</a:t>
            </a:r>
            <a:r>
              <a:rPr lang="en-US" sz="1100" b="1" dirty="0">
                <a:solidFill>
                  <a:srgbClr val="5B0F00"/>
                </a:solidFill>
                <a:latin typeface="Josefin Sans SemiBold" pitchFamily="2" charset="0"/>
              </a:rPr>
              <a:t> </a:t>
            </a:r>
            <a:r>
              <a:rPr lang="en-US" sz="1100" dirty="0">
                <a:solidFill>
                  <a:srgbClr val="5B0F00"/>
                </a:solidFill>
                <a:latin typeface="Josefin Slab SemiBold" pitchFamily="2" charset="0"/>
              </a:rPr>
              <a:t>Mathematics, Information Sciences and Technologies, and Computer Science</a:t>
            </a:r>
          </a:p>
          <a:p>
            <a:r>
              <a:rPr lang="en-US" sz="1100" b="1" u="sng" dirty="0">
                <a:solidFill>
                  <a:srgbClr val="5B0F00"/>
                </a:solidFill>
                <a:latin typeface="Josefin Sans SemiBold" pitchFamily="2" charset="0"/>
              </a:rPr>
              <a:t>Specialty:</a:t>
            </a:r>
            <a:r>
              <a:rPr lang="en-US" sz="1100" b="1" dirty="0">
                <a:solidFill>
                  <a:srgbClr val="5B0F00"/>
                </a:solidFill>
                <a:latin typeface="Josefin Sans SemiBold" pitchFamily="2" charset="0"/>
              </a:rPr>
              <a:t> </a:t>
            </a:r>
            <a:r>
              <a:rPr lang="en-US" sz="1100" dirty="0">
                <a:solidFill>
                  <a:srgbClr val="5B0F00"/>
                </a:solidFill>
                <a:latin typeface="Josefin Slab SemiBold" pitchFamily="2" charset="0"/>
              </a:rPr>
              <a:t>Computer sciences</a:t>
            </a:r>
          </a:p>
          <a:p>
            <a:r>
              <a:rPr lang="en-US" sz="1100" b="1" u="sng" dirty="0">
                <a:solidFill>
                  <a:srgbClr val="5B0F00"/>
                </a:solidFill>
                <a:latin typeface="Josefin Sans SemiBold" pitchFamily="2" charset="0"/>
              </a:rPr>
              <a:t>University:</a:t>
            </a:r>
            <a:r>
              <a:rPr lang="en-US" sz="1100" b="1" dirty="0">
                <a:solidFill>
                  <a:srgbClr val="5B0F00"/>
                </a:solidFill>
                <a:latin typeface="Josefin Sans SemiBold" pitchFamily="2" charset="0"/>
              </a:rPr>
              <a:t> </a:t>
            </a:r>
            <a:r>
              <a:rPr lang="en-US" sz="1100" dirty="0">
                <a:solidFill>
                  <a:srgbClr val="5B0F00"/>
                </a:solidFill>
                <a:latin typeface="Josefin Slab SemiBold" pitchFamily="2" charset="0"/>
              </a:rPr>
              <a:t>Université Grenoble Alpes (UGA)</a:t>
            </a:r>
          </a:p>
          <a:p>
            <a:r>
              <a:rPr lang="en-US" sz="1100" b="1" u="sng" dirty="0">
                <a:solidFill>
                  <a:srgbClr val="5B0F00"/>
                </a:solidFill>
                <a:latin typeface="Josefin Sans SemiBold" pitchFamily="2" charset="0"/>
              </a:rPr>
              <a:t>Laboratories:</a:t>
            </a:r>
            <a:r>
              <a:rPr lang="en-US" sz="1100" b="1" dirty="0">
                <a:solidFill>
                  <a:srgbClr val="5B0F00"/>
                </a:solidFill>
                <a:latin typeface="Josefin Sans SemiBold" pitchFamily="2" charset="0"/>
              </a:rPr>
              <a:t> </a:t>
            </a:r>
            <a:r>
              <a:rPr lang="en-US" sz="1100" dirty="0" err="1">
                <a:solidFill>
                  <a:srgbClr val="5B0F00"/>
                </a:solidFill>
                <a:latin typeface="Josefin Slab SemiBold" pitchFamily="2" charset="0"/>
              </a:rPr>
              <a:t>Laboratoire</a:t>
            </a:r>
            <a:r>
              <a:rPr lang="en-US" sz="1100" dirty="0">
                <a:solidFill>
                  <a:srgbClr val="5B0F00"/>
                </a:solidFill>
                <a:latin typeface="Josefin Slab SemiBold" pitchFamily="2" charset="0"/>
              </a:rPr>
              <a:t> Jean </a:t>
            </a:r>
            <a:r>
              <a:rPr lang="en-US" sz="1100" dirty="0" err="1">
                <a:solidFill>
                  <a:srgbClr val="5B0F00"/>
                </a:solidFill>
                <a:latin typeface="Josefin Slab SemiBold" pitchFamily="2" charset="0"/>
              </a:rPr>
              <a:t>Kuntzmann</a:t>
            </a:r>
            <a:r>
              <a:rPr lang="en-US" sz="1100" dirty="0">
                <a:solidFill>
                  <a:srgbClr val="5B0F00"/>
                </a:solidFill>
                <a:latin typeface="Josefin Slab SemiBold" pitchFamily="2" charset="0"/>
              </a:rPr>
              <a:t> (Grenoble), </a:t>
            </a:r>
            <a:r>
              <a:rPr lang="en-US" sz="1100" dirty="0" err="1">
                <a:solidFill>
                  <a:srgbClr val="5B0F00"/>
                </a:solidFill>
                <a:latin typeface="Josefin Slab SemiBold" pitchFamily="2" charset="0"/>
              </a:rPr>
              <a:t>Laboratoire</a:t>
            </a:r>
            <a:r>
              <a:rPr lang="en-US" sz="1100" dirty="0">
                <a:solidFill>
                  <a:srgbClr val="5B0F00"/>
                </a:solidFill>
                <a:latin typeface="Josefin Slab SemiBold" pitchFamily="2" charset="0"/>
              </a:rPr>
              <a:t> </a:t>
            </a:r>
            <a:r>
              <a:rPr lang="en-US" sz="1100" dirty="0" err="1">
                <a:solidFill>
                  <a:srgbClr val="5B0F00"/>
                </a:solidFill>
                <a:latin typeface="Josefin Slab SemiBold" pitchFamily="2" charset="0"/>
              </a:rPr>
              <a:t>Pprime</a:t>
            </a:r>
            <a:r>
              <a:rPr lang="en-US" sz="1100" dirty="0">
                <a:solidFill>
                  <a:srgbClr val="5B0F00"/>
                </a:solidFill>
                <a:latin typeface="Josefin Slab SemiBold" pitchFamily="2" charset="0"/>
              </a:rPr>
              <a:t> (Poitiers)</a:t>
            </a:r>
          </a:p>
        </p:txBody>
      </p:sp>
      <p:sp>
        <p:nvSpPr>
          <p:cNvPr id="2" name="TextBox 1">
            <a:extLst>
              <a:ext uri="{FF2B5EF4-FFF2-40B4-BE49-F238E27FC236}">
                <a16:creationId xmlns:a16="http://schemas.microsoft.com/office/drawing/2014/main" id="{50DBD154-7A09-CC8E-E348-C034A682BC9F}"/>
              </a:ext>
            </a:extLst>
          </p:cNvPr>
          <p:cNvSpPr txBox="1"/>
          <p:nvPr/>
        </p:nvSpPr>
        <p:spPr>
          <a:xfrm>
            <a:off x="5733738" y="1908401"/>
            <a:ext cx="3011228" cy="261610"/>
          </a:xfrm>
          <a:prstGeom prst="rect">
            <a:avLst/>
          </a:prstGeom>
          <a:solidFill>
            <a:schemeClr val="tx1">
              <a:alpha val="50000"/>
            </a:schemeClr>
          </a:solidFill>
        </p:spPr>
        <p:txBody>
          <a:bodyPr wrap="square">
            <a:spAutoFit/>
          </a:bodyPr>
          <a:lstStyle/>
          <a:p>
            <a:r>
              <a:rPr lang="en-US" sz="1100" b="1" u="sng" dirty="0">
                <a:solidFill>
                  <a:srgbClr val="C00000"/>
                </a:solidFill>
                <a:latin typeface="Josefin Sans SemiBold" pitchFamily="2" charset="0"/>
              </a:rPr>
              <a:t>N.B</a:t>
            </a:r>
            <a:r>
              <a:rPr lang="en-US" sz="1100" dirty="0">
                <a:solidFill>
                  <a:srgbClr val="C00000"/>
                </a:solidFill>
                <a:latin typeface="Josefin Slab SemiBold" pitchFamily="2" charset="0"/>
              </a:rPr>
              <a:t>.: </a:t>
            </a:r>
            <a:r>
              <a:rPr lang="en-US" sz="1100" dirty="0">
                <a:solidFill>
                  <a:srgbClr val="C00000"/>
                </a:solidFill>
                <a:latin typeface="Josefin Sans Light" pitchFamily="2" charset="0"/>
              </a:rPr>
              <a:t>Introduction in French, the rest in English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485" name="Google Shape;153;p20">
            <a:extLst>
              <a:ext uri="{FF2B5EF4-FFF2-40B4-BE49-F238E27FC236}">
                <a16:creationId xmlns:a16="http://schemas.microsoft.com/office/drawing/2014/main" id="{D940255B-724D-9E32-7BDD-C842D6E90D9E}"/>
              </a:ext>
            </a:extLst>
          </p:cNvPr>
          <p:cNvSpPr txBox="1">
            <a:spLocks/>
          </p:cNvSpPr>
          <p:nvPr/>
        </p:nvSpPr>
        <p:spPr>
          <a:xfrm>
            <a:off x="0" y="166914"/>
            <a:ext cx="4990454" cy="1156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Current state of the art</a:t>
            </a:r>
          </a:p>
          <a:p>
            <a:pPr marL="0" indent="0" algn="r">
              <a:buNone/>
            </a:pPr>
            <a:r>
              <a:rPr lang="es" sz="1600" dirty="0">
                <a:latin typeface="Josefin Sans" pitchFamily="2" charset="0"/>
              </a:rPr>
              <a:t>of markerless biomechanics</a:t>
            </a:r>
          </a:p>
        </p:txBody>
      </p:sp>
      <p:sp>
        <p:nvSpPr>
          <p:cNvPr id="2" name="Google Shape;490;p52">
            <a:extLst>
              <a:ext uri="{FF2B5EF4-FFF2-40B4-BE49-F238E27FC236}">
                <a16:creationId xmlns:a16="http://schemas.microsoft.com/office/drawing/2014/main" id="{BBEE387A-DFE5-0486-5163-2CBFCBA47A84}"/>
              </a:ext>
            </a:extLst>
          </p:cNvPr>
          <p:cNvSpPr txBox="1">
            <a:spLocks noGrp="1"/>
          </p:cNvSpPr>
          <p:nvPr>
            <p:ph type="subTitle" idx="1"/>
          </p:nvPr>
        </p:nvSpPr>
        <p:spPr>
          <a:xfrm>
            <a:off x="720629" y="1570318"/>
            <a:ext cx="5396412" cy="31989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pPr>
            <a:r>
              <a:rPr lang="en" b="1" dirty="0">
                <a:solidFill>
                  <a:srgbClr val="5B0F00"/>
                </a:solidFill>
                <a:latin typeface="Josefin Sans" pitchFamily="2" charset="0"/>
              </a:rPr>
              <a:t>2D pose estimation</a:t>
            </a:r>
          </a:p>
          <a:p>
            <a:pPr marL="0" lvl="0" indent="0" algn="l" rtl="0">
              <a:spcBef>
                <a:spcPts val="0"/>
              </a:spcBef>
              <a:spcAft>
                <a:spcPts val="0"/>
              </a:spcAft>
              <a:buClr>
                <a:schemeClr val="accent6"/>
              </a:buClr>
            </a:pPr>
            <a:r>
              <a:rPr lang="en" i="1" dirty="0">
                <a:solidFill>
                  <a:schemeClr val="accent4"/>
                </a:solidFill>
                <a:latin typeface="Josefin Sans" pitchFamily="2" charset="0"/>
              </a:rPr>
              <a:t>The foundation</a:t>
            </a:r>
          </a:p>
          <a:p>
            <a:pPr marL="171450" indent="-171450">
              <a:buClr>
                <a:schemeClr val="accent6"/>
              </a:buClr>
              <a:buFont typeface="Arial" panose="020B0604020202020204" pitchFamily="34" charset="0"/>
              <a:buChar char="•"/>
            </a:pPr>
            <a:r>
              <a:rPr lang="en" dirty="0">
                <a:solidFill>
                  <a:srgbClr val="5B0F00"/>
                </a:solidFill>
                <a:latin typeface="Josefin Sans" pitchFamily="2" charset="0"/>
              </a:rPr>
              <a:t>OpenPose: </a:t>
            </a:r>
            <a:r>
              <a:rPr lang="en" sz="800" dirty="0">
                <a:solidFill>
                  <a:srgbClr val="5B0F00"/>
                </a:solidFill>
                <a:latin typeface="Josefin Sans Light" pitchFamily="2" charset="0"/>
              </a:rPr>
              <a:t> [Cao 2019]</a:t>
            </a:r>
          </a:p>
          <a:p>
            <a:pPr marL="177800" indent="0">
              <a:buClr>
                <a:schemeClr val="accent6"/>
              </a:buClr>
            </a:pPr>
            <a:r>
              <a:rPr lang="en" sz="1000" dirty="0">
                <a:solidFill>
                  <a:srgbClr val="5B0F00"/>
                </a:solidFill>
                <a:latin typeface="Josefin Slab SemiBold" pitchFamily="2" charset="0"/>
              </a:rPr>
              <a:t>The most widespread one. Extremely robust, reasonably accurate and fast.</a:t>
            </a:r>
            <a:br>
              <a:rPr lang="en" sz="500" dirty="0">
                <a:solidFill>
                  <a:srgbClr val="5B0F00"/>
                </a:solidFill>
                <a:latin typeface="Josefin Slab SemiBold" pitchFamily="2" charset="0"/>
              </a:rPr>
            </a:br>
            <a:r>
              <a:rPr lang="en" sz="1000" dirty="0">
                <a:solidFill>
                  <a:srgbClr val="5B0F00"/>
                </a:solidFill>
                <a:latin typeface="Josefin Slab SemiBold" pitchFamily="2" charset="0"/>
              </a:rPr>
              <a:t>Bottom-up method: </a:t>
            </a:r>
            <a:r>
              <a:rPr lang="en-US" sz="1000" b="1" dirty="0">
                <a:latin typeface="Josefin Slab SemiBold" pitchFamily="2" charset="0"/>
              </a:rPr>
              <a:t>↗ </a:t>
            </a:r>
            <a:r>
              <a:rPr lang="en" sz="1000" dirty="0">
                <a:solidFill>
                  <a:srgbClr val="5B0F00"/>
                </a:solidFill>
                <a:latin typeface="Josefin Slab SemiBold" pitchFamily="2" charset="0"/>
              </a:rPr>
              <a:t>number of people </a:t>
            </a:r>
            <a:r>
              <a:rPr lang="en-US" sz="1000" dirty="0">
                <a:latin typeface="Josefin Slab SemiBold" pitchFamily="2" charset="0"/>
              </a:rPr>
              <a:t>⇏ </a:t>
            </a:r>
            <a:r>
              <a:rPr lang="en-US" sz="1000" b="1" dirty="0">
                <a:latin typeface="Josefin Slab SemiBold" pitchFamily="2" charset="0"/>
              </a:rPr>
              <a:t>↗ </a:t>
            </a:r>
            <a:r>
              <a:rPr lang="en-US" sz="1000" dirty="0">
                <a:latin typeface="Josefin Slab SemiBold" pitchFamily="2" charset="0"/>
              </a:rPr>
              <a:t>c</a:t>
            </a:r>
            <a:r>
              <a:rPr lang="en" sz="1000" dirty="0">
                <a:solidFill>
                  <a:srgbClr val="5B0F00"/>
                </a:solidFill>
                <a:latin typeface="Josefin Slab SemiBold" pitchFamily="2" charset="0"/>
              </a:rPr>
              <a:t>omputing time.</a:t>
            </a:r>
          </a:p>
          <a:p>
            <a:pPr marL="171450" lvl="0" indent="-171450">
              <a:buClr>
                <a:schemeClr val="accent6"/>
              </a:buClr>
              <a:buFont typeface="Arial" panose="020B0604020202020204" pitchFamily="34" charset="0"/>
              <a:buChar char="•"/>
            </a:pPr>
            <a:r>
              <a:rPr lang="en" dirty="0">
                <a:solidFill>
                  <a:srgbClr val="5B0F00"/>
                </a:solidFill>
                <a:latin typeface="Josefin Sans" pitchFamily="2" charset="0"/>
              </a:rPr>
              <a:t>BlazePose</a:t>
            </a:r>
            <a:r>
              <a:rPr lang="en" sz="1000" dirty="0">
                <a:solidFill>
                  <a:srgbClr val="5B0F00"/>
                </a:solidFill>
                <a:latin typeface="Josefin Sans" pitchFamily="2" charset="0"/>
              </a:rPr>
              <a:t> (Mediapipe)</a:t>
            </a:r>
            <a:r>
              <a:rPr lang="en" dirty="0">
                <a:solidFill>
                  <a:srgbClr val="5B0F00"/>
                </a:solidFill>
                <a:latin typeface="Josefin Sans" pitchFamily="2" charset="0"/>
              </a:rPr>
              <a:t> </a:t>
            </a:r>
            <a:r>
              <a:rPr lang="en" sz="800" dirty="0">
                <a:solidFill>
                  <a:srgbClr val="5B0F00"/>
                </a:solidFill>
                <a:latin typeface="Josefin Sans Light" pitchFamily="2" charset="0"/>
              </a:rPr>
              <a:t>[Bazarevsky 2020]</a:t>
            </a:r>
            <a:r>
              <a:rPr lang="en" dirty="0">
                <a:solidFill>
                  <a:srgbClr val="5B0F00"/>
                </a:solidFill>
              </a:rPr>
              <a:t> </a:t>
            </a:r>
            <a:br>
              <a:rPr lang="en" dirty="0">
                <a:solidFill>
                  <a:srgbClr val="5B0F00"/>
                </a:solidFill>
              </a:rPr>
            </a:br>
            <a:r>
              <a:rPr lang="en" dirty="0">
                <a:solidFill>
                  <a:srgbClr val="5B0F00"/>
                </a:solidFill>
                <a:latin typeface="Josefin Slab SemiBold" pitchFamily="2" charset="0"/>
              </a:rPr>
              <a:t>Extremely </a:t>
            </a:r>
            <a:r>
              <a:rPr lang="en" dirty="0">
                <a:solidFill>
                  <a:srgbClr val="5B0F00"/>
                </a:solidFill>
              </a:rPr>
              <a:t>fast but less robust and accurate, and only single person detection.</a:t>
            </a:r>
            <a:br>
              <a:rPr lang="en" sz="800" dirty="0">
                <a:solidFill>
                  <a:srgbClr val="5B0F00"/>
                </a:solidFill>
                <a:latin typeface="Josefin Sans Light" pitchFamily="2" charset="0"/>
              </a:rPr>
            </a:br>
            <a:r>
              <a:rPr lang="en" dirty="0">
                <a:solidFill>
                  <a:srgbClr val="5B0F00"/>
                </a:solidFill>
                <a:latin typeface="Josefin Slab SemiBold" pitchFamily="2" charset="0"/>
              </a:rPr>
              <a:t>Detects a person on a frame, then tracks them until they are lost.</a:t>
            </a:r>
          </a:p>
          <a:p>
            <a:pPr marL="171450" lvl="0" indent="-171450">
              <a:buClr>
                <a:srgbClr val="5B0F00"/>
              </a:buClr>
              <a:buFont typeface="Arial" panose="020B0604020202020204" pitchFamily="34" charset="0"/>
              <a:buChar char="•"/>
            </a:pPr>
            <a:endParaRPr lang="en" dirty="0">
              <a:solidFill>
                <a:srgbClr val="5B0F00"/>
              </a:solidFill>
              <a:latin typeface="Josefin Sans Light" pitchFamily="2" charset="0"/>
            </a:endParaRPr>
          </a:p>
          <a:p>
            <a:pPr marL="171450" lvl="0" indent="-171450">
              <a:buClr>
                <a:srgbClr val="5B0F00"/>
              </a:buClr>
              <a:buFont typeface="Arial" panose="020B0604020202020204" pitchFamily="34" charset="0"/>
              <a:buChar char="•"/>
            </a:pPr>
            <a:r>
              <a:rPr lang="en" dirty="0">
                <a:solidFill>
                  <a:srgbClr val="5B0F00"/>
                </a:solidFill>
                <a:latin typeface="Josefin Sans" pitchFamily="2" charset="0"/>
              </a:rPr>
              <a:t>DeepLabCut</a:t>
            </a:r>
            <a:r>
              <a:rPr lang="en" dirty="0">
                <a:solidFill>
                  <a:srgbClr val="5B0F00"/>
                </a:solidFill>
              </a:rPr>
              <a:t>: </a:t>
            </a:r>
            <a:r>
              <a:rPr lang="en" sz="800" dirty="0">
                <a:solidFill>
                  <a:srgbClr val="5B0F00"/>
                </a:solidFill>
                <a:latin typeface="Josefin Sans Light" pitchFamily="2" charset="0"/>
              </a:rPr>
              <a:t>[Mathis 2018]</a:t>
            </a:r>
            <a:br>
              <a:rPr lang="en" dirty="0">
                <a:solidFill>
                  <a:srgbClr val="5B0F00"/>
                </a:solidFill>
              </a:rPr>
            </a:br>
            <a:r>
              <a:rPr lang="en" dirty="0">
                <a:solidFill>
                  <a:srgbClr val="5B0F00"/>
                </a:solidFill>
              </a:rPr>
              <a:t>Train model with your own keypoints.</a:t>
            </a:r>
            <a:br>
              <a:rPr lang="en" sz="800" dirty="0">
                <a:solidFill>
                  <a:srgbClr val="5B0F00"/>
                </a:solidFill>
                <a:latin typeface="Josefin Sans Light" pitchFamily="2" charset="0"/>
              </a:rPr>
            </a:br>
            <a:r>
              <a:rPr lang="en" dirty="0">
                <a:solidFill>
                  <a:srgbClr val="5B0F00"/>
                </a:solidFill>
                <a:latin typeface="Josefin Slab SemiBold" pitchFamily="2" charset="0"/>
              </a:rPr>
              <a:t>Choose architecture and parameters of the neural network.</a:t>
            </a:r>
            <a:br>
              <a:rPr lang="en" sz="800" dirty="0">
                <a:solidFill>
                  <a:srgbClr val="5B0F00"/>
                </a:solidFill>
                <a:latin typeface="Josefin Sans Light" pitchFamily="2" charset="0"/>
              </a:rPr>
            </a:br>
            <a:endParaRPr lang="en" sz="800" dirty="0">
              <a:solidFill>
                <a:srgbClr val="5B0F00"/>
              </a:solidFill>
              <a:latin typeface="Josefin Sans Light" pitchFamily="2" charset="0"/>
            </a:endParaRPr>
          </a:p>
          <a:p>
            <a:pPr marL="171450" lvl="0" indent="-171450">
              <a:buClr>
                <a:schemeClr val="accent6"/>
              </a:buClr>
              <a:buFont typeface="Arial" panose="020B0604020202020204" pitchFamily="34" charset="0"/>
              <a:buChar char="•"/>
            </a:pPr>
            <a:endParaRPr lang="en" dirty="0">
              <a:solidFill>
                <a:srgbClr val="5B0F00"/>
              </a:solidFill>
              <a:latin typeface="Josefin Sans" pitchFamily="2" charset="0"/>
            </a:endParaRPr>
          </a:p>
          <a:p>
            <a:pPr marL="171450" lvl="0" indent="-171450">
              <a:buClr>
                <a:schemeClr val="accent6"/>
              </a:buClr>
              <a:buFont typeface="Arial" panose="020B0604020202020204" pitchFamily="34" charset="0"/>
              <a:buChar char="•"/>
            </a:pPr>
            <a:endParaRPr lang="en" dirty="0">
              <a:solidFill>
                <a:srgbClr val="5B0F00"/>
              </a:solidFill>
              <a:latin typeface="Josefin Sans" pitchFamily="2" charset="0"/>
            </a:endParaRPr>
          </a:p>
          <a:p>
            <a:pPr marL="171450" lvl="0" indent="-171450">
              <a:buClr>
                <a:schemeClr val="accent6"/>
              </a:buClr>
              <a:buFont typeface="Arial" panose="020B0604020202020204" pitchFamily="34" charset="0"/>
              <a:buChar char="•"/>
            </a:pPr>
            <a:endParaRPr lang="en" sz="800" dirty="0">
              <a:solidFill>
                <a:srgbClr val="5B0F00"/>
              </a:solidFill>
              <a:latin typeface="Josefin Sans Light" pitchFamily="2" charset="0"/>
            </a:endParaRPr>
          </a:p>
          <a:p>
            <a:pPr marL="171450" lvl="0" indent="-171450">
              <a:buClr>
                <a:schemeClr val="accent6"/>
              </a:buClr>
              <a:buFont typeface="Arial" panose="020B0604020202020204" pitchFamily="34" charset="0"/>
              <a:buChar char="•"/>
            </a:pPr>
            <a:endParaRPr lang="en" sz="800" dirty="0">
              <a:solidFill>
                <a:srgbClr val="5B0F00"/>
              </a:solidFill>
              <a:latin typeface="Josefin Sans Light" pitchFamily="2" charset="0"/>
            </a:endParaRPr>
          </a:p>
        </p:txBody>
      </p:sp>
      <p:sp>
        <p:nvSpPr>
          <p:cNvPr id="16" name="Google Shape;51;p6">
            <a:extLst>
              <a:ext uri="{FF2B5EF4-FFF2-40B4-BE49-F238E27FC236}">
                <a16:creationId xmlns:a16="http://schemas.microsoft.com/office/drawing/2014/main" id="{E8D3CD2B-634A-ADB4-7236-FCBE5B5D5F55}"/>
              </a:ext>
            </a:extLst>
          </p:cNvPr>
          <p:cNvSpPr/>
          <p:nvPr/>
        </p:nvSpPr>
        <p:spPr>
          <a:xfrm>
            <a:off x="167950" y="1536303"/>
            <a:ext cx="5879070" cy="319899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FB24DDF9-2E53-D8B0-E448-A86020A99089}"/>
              </a:ext>
            </a:extLst>
          </p:cNvPr>
          <p:cNvGrpSpPr/>
          <p:nvPr/>
        </p:nvGrpSpPr>
        <p:grpSpPr>
          <a:xfrm>
            <a:off x="6373031" y="2621254"/>
            <a:ext cx="2888655" cy="1077218"/>
            <a:chOff x="6357867" y="2580140"/>
            <a:chExt cx="2896154" cy="1077218"/>
          </a:xfrm>
        </p:grpSpPr>
        <p:grpSp>
          <p:nvGrpSpPr>
            <p:cNvPr id="493" name="Group 492">
              <a:extLst>
                <a:ext uri="{FF2B5EF4-FFF2-40B4-BE49-F238E27FC236}">
                  <a16:creationId xmlns:a16="http://schemas.microsoft.com/office/drawing/2014/main" id="{557384BE-7BB2-17F7-B155-745A1116917D}"/>
                </a:ext>
              </a:extLst>
            </p:cNvPr>
            <p:cNvGrpSpPr/>
            <p:nvPr/>
          </p:nvGrpSpPr>
          <p:grpSpPr>
            <a:xfrm>
              <a:off x="6357867" y="2620851"/>
              <a:ext cx="1102602" cy="419533"/>
              <a:chOff x="278430" y="3974717"/>
              <a:chExt cx="905533" cy="457199"/>
            </a:xfrm>
          </p:grpSpPr>
          <p:cxnSp>
            <p:nvCxnSpPr>
              <p:cNvPr id="487" name="Straight Connector 486">
                <a:extLst>
                  <a:ext uri="{FF2B5EF4-FFF2-40B4-BE49-F238E27FC236}">
                    <a16:creationId xmlns:a16="http://schemas.microsoft.com/office/drawing/2014/main" id="{3E76351E-328F-3143-9890-7ADAE59302CA}"/>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488" name="Straight Connector 487">
                <a:extLst>
                  <a:ext uri="{FF2B5EF4-FFF2-40B4-BE49-F238E27FC236}">
                    <a16:creationId xmlns:a16="http://schemas.microsoft.com/office/drawing/2014/main" id="{52A4B0C6-ABFF-D3EB-112C-F2E6F6FD245A}"/>
                  </a:ext>
                </a:extLst>
              </p:cNvPr>
              <p:cNvCxnSpPr>
                <a:cxnSpLocks/>
                <a:stCxn id="490"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489" name="Picture 4">
                <a:extLst>
                  <a:ext uri="{FF2B5EF4-FFF2-40B4-BE49-F238E27FC236}">
                    <a16:creationId xmlns:a16="http://schemas.microsoft.com/office/drawing/2014/main" id="{CEAA7F9D-97ED-E5E6-917A-026A23F4B7B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4">
                <a:extLst>
                  <a:ext uri="{FF2B5EF4-FFF2-40B4-BE49-F238E27FC236}">
                    <a16:creationId xmlns:a16="http://schemas.microsoft.com/office/drawing/2014/main" id="{13ADF0D2-BDE5-B214-32D5-3C74115BDDE2}"/>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491" name="Rectangle: Rounded Corners 490">
                <a:extLst>
                  <a:ext uri="{FF2B5EF4-FFF2-40B4-BE49-F238E27FC236}">
                    <a16:creationId xmlns:a16="http://schemas.microsoft.com/office/drawing/2014/main" id="{525544B5-C708-E2CC-436B-D941940F2AE1}"/>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492" name="Google Shape;495;p52">
                <a:extLst>
                  <a:ext uri="{FF2B5EF4-FFF2-40B4-BE49-F238E27FC236}">
                    <a16:creationId xmlns:a16="http://schemas.microsoft.com/office/drawing/2014/main" id="{73445F19-65D4-37D2-ACF0-88C80F5D4E11}"/>
                  </a:ext>
                </a:extLst>
              </p:cNvPr>
              <p:cNvSpPr txBox="1">
                <a:spLocks/>
              </p:cNvSpPr>
              <p:nvPr/>
            </p:nvSpPr>
            <p:spPr>
              <a:xfrm>
                <a:off x="330051" y="4172387"/>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sp>
          <p:nvSpPr>
            <p:cNvPr id="5130" name="Google Shape;51;p6">
              <a:extLst>
                <a:ext uri="{FF2B5EF4-FFF2-40B4-BE49-F238E27FC236}">
                  <a16:creationId xmlns:a16="http://schemas.microsoft.com/office/drawing/2014/main" id="{B0EEAD38-5243-338F-65F4-C3C72DB91EF1}"/>
                </a:ext>
              </a:extLst>
            </p:cNvPr>
            <p:cNvSpPr/>
            <p:nvPr/>
          </p:nvSpPr>
          <p:spPr>
            <a:xfrm flipH="1">
              <a:off x="6372865" y="2609904"/>
              <a:ext cx="2596643" cy="100429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TextBox 5131">
              <a:extLst>
                <a:ext uri="{FF2B5EF4-FFF2-40B4-BE49-F238E27FC236}">
                  <a16:creationId xmlns:a16="http://schemas.microsoft.com/office/drawing/2014/main" id="{C7DA4039-30DA-34CE-0003-628F53781984}"/>
                </a:ext>
              </a:extLst>
            </p:cNvPr>
            <p:cNvSpPr txBox="1"/>
            <p:nvPr/>
          </p:nvSpPr>
          <p:spPr>
            <a:xfrm>
              <a:off x="7449337" y="2580140"/>
              <a:ext cx="1804684" cy="1077218"/>
            </a:xfrm>
            <a:prstGeom prst="rect">
              <a:avLst/>
            </a:prstGeom>
            <a:noFill/>
          </p:spPr>
          <p:txBody>
            <a:bodyPr wrap="square">
              <a:spAutoFit/>
            </a:bodyPr>
            <a:lstStyle/>
            <a:p>
              <a:pPr marL="0" indent="0">
                <a:buClr>
                  <a:schemeClr val="accent6"/>
                </a:buClr>
              </a:pPr>
              <a:r>
                <a:rPr lang="en-US" sz="1200" b="1" dirty="0">
                  <a:solidFill>
                    <a:srgbClr val="5B0F00"/>
                  </a:solidFill>
                  <a:latin typeface="Josefin Sans" pitchFamily="2" charset="0"/>
                </a:rPr>
                <a:t>Multi-view </a:t>
              </a:r>
            </a:p>
            <a:p>
              <a:pPr marL="0" indent="0">
                <a:buClr>
                  <a:schemeClr val="accent6"/>
                </a:buClr>
              </a:pPr>
              <a:r>
                <a:rPr lang="en-US" sz="1200" b="1" dirty="0">
                  <a:solidFill>
                    <a:srgbClr val="5B0F00"/>
                  </a:solidFill>
                  <a:latin typeface="Josefin Sans" pitchFamily="2" charset="0"/>
                </a:rPr>
                <a:t>3D pose estimation</a:t>
              </a:r>
            </a:p>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1000" b="0" i="1" u="none" strike="noStrike" kern="0" cap="none" spc="0" normalizeH="0" baseline="0" noProof="0" dirty="0">
                  <a:ln>
                    <a:noFill/>
                  </a:ln>
                  <a:solidFill>
                    <a:schemeClr val="accent4"/>
                  </a:solidFill>
                  <a:effectLst/>
                  <a:uLnTx/>
                  <a:uFillTx/>
                  <a:latin typeface="Josefin Sans" pitchFamily="2" charset="0"/>
                  <a:sym typeface="Josefin Slab SemiBold"/>
                </a:rPr>
                <a:t>Occlusions: exist!</a:t>
              </a:r>
            </a:p>
            <a:p>
              <a:pPr marL="171450" indent="-171450">
                <a:buClr>
                  <a:srgbClr val="5B0F00"/>
                </a:buClr>
                <a:buSzPts val="1200"/>
                <a:buFont typeface="Arial" panose="020B0604020202020204" pitchFamily="34" charset="0"/>
                <a:buChar char="•"/>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FreeMocap</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EasyMocap</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AniPose</a:t>
              </a:r>
              <a:endParaRPr lang="en-US" sz="1000" dirty="0">
                <a:solidFill>
                  <a:srgbClr val="5B0F00"/>
                </a:solidFill>
                <a:latin typeface="Josefin Sans" pitchFamily="2" charset="0"/>
              </a:endParaRPr>
            </a:p>
          </p:txBody>
        </p:sp>
      </p:grpSp>
      <p:grpSp>
        <p:nvGrpSpPr>
          <p:cNvPr id="3" name="Group 2">
            <a:extLst>
              <a:ext uri="{FF2B5EF4-FFF2-40B4-BE49-F238E27FC236}">
                <a16:creationId xmlns:a16="http://schemas.microsoft.com/office/drawing/2014/main" id="{029EFB71-9A86-E58E-8FCF-2D660CEC465F}"/>
              </a:ext>
            </a:extLst>
          </p:cNvPr>
          <p:cNvGrpSpPr/>
          <p:nvPr/>
        </p:nvGrpSpPr>
        <p:grpSpPr>
          <a:xfrm>
            <a:off x="6373032" y="3698235"/>
            <a:ext cx="3130126" cy="1077218"/>
            <a:chOff x="6373032" y="3698235"/>
            <a:chExt cx="3130126" cy="1077218"/>
          </a:xfrm>
        </p:grpSpPr>
        <p:grpSp>
          <p:nvGrpSpPr>
            <p:cNvPr id="504" name="Group 503">
              <a:extLst>
                <a:ext uri="{FF2B5EF4-FFF2-40B4-BE49-F238E27FC236}">
                  <a16:creationId xmlns:a16="http://schemas.microsoft.com/office/drawing/2014/main" id="{E5356880-590C-DF3B-9BB4-B8D832A2D45F}"/>
                </a:ext>
              </a:extLst>
            </p:cNvPr>
            <p:cNvGrpSpPr/>
            <p:nvPr/>
          </p:nvGrpSpPr>
          <p:grpSpPr>
            <a:xfrm>
              <a:off x="6373032" y="3737978"/>
              <a:ext cx="1057737" cy="430401"/>
              <a:chOff x="182341" y="4127488"/>
              <a:chExt cx="800187" cy="325602"/>
            </a:xfrm>
          </p:grpSpPr>
          <p:pic>
            <p:nvPicPr>
              <p:cNvPr id="495" name="Picture 494">
                <a:extLst>
                  <a:ext uri="{FF2B5EF4-FFF2-40B4-BE49-F238E27FC236}">
                    <a16:creationId xmlns:a16="http://schemas.microsoft.com/office/drawing/2014/main" id="{542A027D-D01E-DC24-77A9-63BE86D24D8F}"/>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5">
                        <a14:imgEffect>
                          <a14:artisticPhotocopy trans="0" detail="10"/>
                        </a14:imgEffect>
                      </a14:imgLayer>
                    </a14:imgProps>
                  </a:ext>
                </a:extLst>
              </a:blip>
              <a:stretch>
                <a:fillRect/>
              </a:stretch>
            </p:blipFill>
            <p:spPr>
              <a:xfrm rot="17216814">
                <a:off x="740697" y="4211259"/>
                <a:ext cx="209390" cy="274272"/>
              </a:xfrm>
              <a:prstGeom prst="rect">
                <a:avLst/>
              </a:prstGeom>
              <a:ln>
                <a:noFill/>
              </a:ln>
              <a:effectLst>
                <a:softEdge rad="0"/>
              </a:effectLst>
            </p:spPr>
          </p:pic>
          <p:grpSp>
            <p:nvGrpSpPr>
              <p:cNvPr id="496" name="Group 495">
                <a:extLst>
                  <a:ext uri="{FF2B5EF4-FFF2-40B4-BE49-F238E27FC236}">
                    <a16:creationId xmlns:a16="http://schemas.microsoft.com/office/drawing/2014/main" id="{D06008E8-6A4A-64D6-BDE2-0F26081A593F}"/>
                  </a:ext>
                </a:extLst>
              </p:cNvPr>
              <p:cNvGrpSpPr/>
              <p:nvPr/>
            </p:nvGrpSpPr>
            <p:grpSpPr>
              <a:xfrm>
                <a:off x="182341" y="4127488"/>
                <a:ext cx="769320" cy="292722"/>
                <a:chOff x="278430" y="3974717"/>
                <a:chExt cx="905533" cy="457199"/>
              </a:xfrm>
            </p:grpSpPr>
            <p:cxnSp>
              <p:nvCxnSpPr>
                <p:cNvPr id="498" name="Straight Connector 497">
                  <a:extLst>
                    <a:ext uri="{FF2B5EF4-FFF2-40B4-BE49-F238E27FC236}">
                      <a16:creationId xmlns:a16="http://schemas.microsoft.com/office/drawing/2014/main" id="{8D9B8806-2DBA-A7EF-E0FB-459C85A2A3D0}"/>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499" name="Straight Connector 498">
                  <a:extLst>
                    <a:ext uri="{FF2B5EF4-FFF2-40B4-BE49-F238E27FC236}">
                      <a16:creationId xmlns:a16="http://schemas.microsoft.com/office/drawing/2014/main" id="{DAE3E681-9733-06A5-04B1-305B56D0A21C}"/>
                    </a:ext>
                  </a:extLst>
                </p:cNvPr>
                <p:cNvCxnSpPr>
                  <a:cxnSpLocks/>
                  <a:stCxn id="501"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500" name="Picture 4">
                  <a:extLst>
                    <a:ext uri="{FF2B5EF4-FFF2-40B4-BE49-F238E27FC236}">
                      <a16:creationId xmlns:a16="http://schemas.microsoft.com/office/drawing/2014/main" id="{A6FD39B1-4309-03F2-925B-F113BF23CA9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4">
                  <a:extLst>
                    <a:ext uri="{FF2B5EF4-FFF2-40B4-BE49-F238E27FC236}">
                      <a16:creationId xmlns:a16="http://schemas.microsoft.com/office/drawing/2014/main" id="{3876FEA6-BB76-F9A4-3440-2C8BCD89354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502" name="Rectangle: Rounded Corners 501">
                  <a:extLst>
                    <a:ext uri="{FF2B5EF4-FFF2-40B4-BE49-F238E27FC236}">
                      <a16:creationId xmlns:a16="http://schemas.microsoft.com/office/drawing/2014/main" id="{6476C7C3-452C-01BC-EEF3-53BEA6E36A6A}"/>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03" name="Google Shape;495;p52">
                  <a:extLst>
                    <a:ext uri="{FF2B5EF4-FFF2-40B4-BE49-F238E27FC236}">
                      <a16:creationId xmlns:a16="http://schemas.microsoft.com/office/drawing/2014/main" id="{2FBD7F38-C5C9-F4A4-49F7-BB00EBA2A4D8}"/>
                    </a:ext>
                  </a:extLst>
                </p:cNvPr>
                <p:cNvSpPr txBox="1">
                  <a:spLocks/>
                </p:cNvSpPr>
                <p:nvPr/>
              </p:nvSpPr>
              <p:spPr>
                <a:xfrm>
                  <a:off x="325379" y="4180018"/>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sp>
          <p:nvSpPr>
            <p:cNvPr id="5133" name="Google Shape;51;p6">
              <a:extLst>
                <a:ext uri="{FF2B5EF4-FFF2-40B4-BE49-F238E27FC236}">
                  <a16:creationId xmlns:a16="http://schemas.microsoft.com/office/drawing/2014/main" id="{38E5F8F7-F13E-C482-5BC7-B09238F0DF8A}"/>
                </a:ext>
              </a:extLst>
            </p:cNvPr>
            <p:cNvSpPr/>
            <p:nvPr/>
          </p:nvSpPr>
          <p:spPr>
            <a:xfrm flipH="1">
              <a:off x="6373032" y="3730998"/>
              <a:ext cx="2611643" cy="100429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TextBox 5133">
              <a:extLst>
                <a:ext uri="{FF2B5EF4-FFF2-40B4-BE49-F238E27FC236}">
                  <a16:creationId xmlns:a16="http://schemas.microsoft.com/office/drawing/2014/main" id="{2C8F81B0-41C2-D736-7E81-4A9146460C0F}"/>
                </a:ext>
              </a:extLst>
            </p:cNvPr>
            <p:cNvSpPr txBox="1"/>
            <p:nvPr/>
          </p:nvSpPr>
          <p:spPr>
            <a:xfrm>
              <a:off x="7460469" y="3698235"/>
              <a:ext cx="2042689" cy="1077218"/>
            </a:xfrm>
            <a:prstGeom prst="rect">
              <a:avLst/>
            </a:prstGeom>
            <a:noFill/>
          </p:spPr>
          <p:txBody>
            <a:bodyPr wrap="square">
              <a:spAutoFit/>
            </a:bodyPr>
            <a:lstStyle/>
            <a:p>
              <a:pPr marL="0" indent="0">
                <a:buClr>
                  <a:schemeClr val="accent6"/>
                </a:buClr>
              </a:pPr>
              <a:r>
                <a:rPr lang="en-US" sz="1200" b="1" dirty="0">
                  <a:solidFill>
                    <a:srgbClr val="5B0F00"/>
                  </a:solidFill>
                  <a:latin typeface="Josefin Sans" pitchFamily="2" charset="0"/>
                </a:rPr>
                <a:t>Multi-view </a:t>
              </a:r>
            </a:p>
            <a:p>
              <a:pPr marL="0" indent="0">
                <a:buClr>
                  <a:schemeClr val="accent6"/>
                </a:buClr>
              </a:pPr>
              <a:r>
                <a:rPr lang="en-US" sz="1200" b="1" dirty="0">
                  <a:solidFill>
                    <a:srgbClr val="5B0F00"/>
                  </a:solidFill>
                  <a:latin typeface="Josefin Sans" pitchFamily="2" charset="0"/>
                </a:rPr>
                <a:t>3D joint angles</a:t>
              </a:r>
            </a:p>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1000" b="0" i="1" u="none" strike="noStrike" kern="0" cap="none" spc="0" normalizeH="0" baseline="0" noProof="0" dirty="0">
                  <a:ln>
                    <a:noFill/>
                  </a:ln>
                  <a:solidFill>
                    <a:schemeClr val="accent4"/>
                  </a:solidFill>
                  <a:effectLst/>
                  <a:uLnTx/>
                  <a:uFillTx/>
                  <a:latin typeface="Josefin Sans" pitchFamily="2" charset="0"/>
                  <a:sym typeface="Josefin Slab SemiBold"/>
                </a:rPr>
                <a:t>Skeleton: exists! </a:t>
              </a:r>
              <a:endParaRPr kumimoji="0" lang="en" sz="1000" b="0" i="0" u="none" strike="noStrike" kern="0" cap="none" spc="0" normalizeH="0" baseline="0" noProof="0" dirty="0">
                <a:ln>
                  <a:noFill/>
                </a:ln>
                <a:solidFill>
                  <a:srgbClr val="5B0F00"/>
                </a:solidFill>
                <a:effectLst/>
                <a:uLnTx/>
                <a:uFillTx/>
                <a:latin typeface="Josefin Slab SemiBold"/>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Theia</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Pose2Sim</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OpenCap</a:t>
              </a:r>
              <a:endParaRPr lang="en-US" sz="1200" dirty="0">
                <a:solidFill>
                  <a:srgbClr val="5B0F00"/>
                </a:solidFill>
                <a:latin typeface="Josefin Sans" pitchFamily="2" charset="0"/>
              </a:endParaRPr>
            </a:p>
          </p:txBody>
        </p:sp>
      </p:grpSp>
      <p:grpSp>
        <p:nvGrpSpPr>
          <p:cNvPr id="5137" name="Group 5136">
            <a:extLst>
              <a:ext uri="{FF2B5EF4-FFF2-40B4-BE49-F238E27FC236}">
                <a16:creationId xmlns:a16="http://schemas.microsoft.com/office/drawing/2014/main" id="{5DE52AEC-1D2E-423F-5BD1-F38FE7B3E0E1}"/>
              </a:ext>
            </a:extLst>
          </p:cNvPr>
          <p:cNvGrpSpPr/>
          <p:nvPr/>
        </p:nvGrpSpPr>
        <p:grpSpPr>
          <a:xfrm>
            <a:off x="166449" y="1529626"/>
            <a:ext cx="591550" cy="433536"/>
            <a:chOff x="272781" y="2134681"/>
            <a:chExt cx="591550" cy="433536"/>
          </a:xfrm>
        </p:grpSpPr>
        <p:pic>
          <p:nvPicPr>
            <p:cNvPr id="509" name="Picture 4">
              <a:extLst>
                <a:ext uri="{FF2B5EF4-FFF2-40B4-BE49-F238E27FC236}">
                  <a16:creationId xmlns:a16="http://schemas.microsoft.com/office/drawing/2014/main" id="{1C113B7C-7EB7-D8C1-2E77-7E049BBBAEB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Rounded Corners 5134">
              <a:extLst>
                <a:ext uri="{FF2B5EF4-FFF2-40B4-BE49-F238E27FC236}">
                  <a16:creationId xmlns:a16="http://schemas.microsoft.com/office/drawing/2014/main" id="{9367D525-88B1-F5AD-B373-17A13EF3ECBC}"/>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10" name="Google Shape;495;p52">
              <a:extLst>
                <a:ext uri="{FF2B5EF4-FFF2-40B4-BE49-F238E27FC236}">
                  <a16:creationId xmlns:a16="http://schemas.microsoft.com/office/drawing/2014/main" id="{D3240C2B-D54E-A0FB-6062-DEEC6E75A850}"/>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2D</a:t>
              </a:r>
            </a:p>
          </p:txBody>
        </p:sp>
      </p:grpSp>
      <p:grpSp>
        <p:nvGrpSpPr>
          <p:cNvPr id="7" name="Group 6">
            <a:extLst>
              <a:ext uri="{FF2B5EF4-FFF2-40B4-BE49-F238E27FC236}">
                <a16:creationId xmlns:a16="http://schemas.microsoft.com/office/drawing/2014/main" id="{444FED2D-D16E-6DE0-5469-5A30F974BD5B}"/>
              </a:ext>
            </a:extLst>
          </p:cNvPr>
          <p:cNvGrpSpPr/>
          <p:nvPr/>
        </p:nvGrpSpPr>
        <p:grpSpPr>
          <a:xfrm>
            <a:off x="6373032" y="1526145"/>
            <a:ext cx="3170289" cy="1038800"/>
            <a:chOff x="6365533" y="1463920"/>
            <a:chExt cx="3170289" cy="1038800"/>
          </a:xfrm>
        </p:grpSpPr>
        <p:sp>
          <p:nvSpPr>
            <p:cNvPr id="5120" name="Google Shape;490;p52">
              <a:extLst>
                <a:ext uri="{FF2B5EF4-FFF2-40B4-BE49-F238E27FC236}">
                  <a16:creationId xmlns:a16="http://schemas.microsoft.com/office/drawing/2014/main" id="{3463DB93-C955-33F6-A03A-52379F0FD44A}"/>
                </a:ext>
              </a:extLst>
            </p:cNvPr>
            <p:cNvSpPr txBox="1">
              <a:spLocks/>
            </p:cNvSpPr>
            <p:nvPr/>
          </p:nvSpPr>
          <p:spPr>
            <a:xfrm>
              <a:off x="7448828" y="1563548"/>
              <a:ext cx="2086994" cy="86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b="1" i="0" u="none" strike="noStrike" kern="0" cap="none" spc="0" normalizeH="0" baseline="0" noProof="0" dirty="0">
                  <a:ln>
                    <a:noFill/>
                  </a:ln>
                  <a:solidFill>
                    <a:srgbClr val="5B0F00"/>
                  </a:solidFill>
                  <a:effectLst/>
                  <a:uLnTx/>
                  <a:uFillTx/>
                  <a:latin typeface="Josefin Sans" pitchFamily="2" charset="0"/>
                  <a:cs typeface="Arial"/>
                  <a:sym typeface="Arial"/>
                </a:rPr>
                <a:t>Monocular </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b="1" i="0" u="none" strike="noStrike" kern="0" cap="none" spc="0" normalizeH="0" baseline="0" noProof="0" dirty="0">
                  <a:ln>
                    <a:noFill/>
                  </a:ln>
                  <a:solidFill>
                    <a:srgbClr val="5B0F00"/>
                  </a:solidFill>
                  <a:effectLst/>
                  <a:uLnTx/>
                  <a:uFillTx/>
                  <a:latin typeface="Josefin Sans" pitchFamily="2" charset="0"/>
                  <a:cs typeface="Arial"/>
                  <a:sym typeface="Arial"/>
                </a:rPr>
                <a:t>3D pose estimation</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1000" b="0" i="1" u="none" strike="noStrike" kern="0" cap="none" spc="0" normalizeH="0" baseline="0" noProof="0" dirty="0">
                  <a:ln>
                    <a:noFill/>
                  </a:ln>
                  <a:solidFill>
                    <a:srgbClr val="A46659"/>
                  </a:solidFill>
                  <a:effectLst/>
                  <a:uLnTx/>
                  <a:uFillTx/>
                  <a:latin typeface="Josefin Sans" pitchFamily="2" charset="0"/>
                  <a:cs typeface="Arial"/>
                  <a:sym typeface="Arial"/>
                </a:rPr>
                <a:t>3D: exists!</a:t>
              </a: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r>
                <a:rPr kumimoji="0" lang="en-US" sz="1000" b="0" i="0" u="none" strike="noStrike" kern="0" cap="none" spc="0" normalizeH="0" baseline="0" noProof="0" dirty="0" err="1">
                  <a:ln>
                    <a:noFill/>
                  </a:ln>
                  <a:solidFill>
                    <a:srgbClr val="5B0F00"/>
                  </a:solidFill>
                  <a:effectLst/>
                  <a:uLnTx/>
                  <a:uFillTx/>
                  <a:latin typeface="Josefin Sans" pitchFamily="2" charset="0"/>
                  <a:cs typeface="Arial"/>
                  <a:sym typeface="Arial"/>
                </a:rPr>
                <a:t>BlazePose</a:t>
              </a:r>
              <a:endParaRPr kumimoji="0" lang="en-US" sz="1000" b="0" i="0" u="none" strike="noStrike" kern="0" cap="none" spc="0" normalizeH="0" baseline="0" noProof="0" dirty="0">
                <a:ln>
                  <a:noFill/>
                </a:ln>
                <a:solidFill>
                  <a:srgbClr val="5B0F00"/>
                </a:solidFill>
                <a:effectLst/>
                <a:uLnTx/>
                <a:uFillTx/>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r>
                <a:rPr kumimoji="0" lang="en-US" sz="1000" b="0" i="0" u="none" strike="noStrike" kern="0" cap="none" spc="0" normalizeH="0" baseline="0" noProof="0" dirty="0">
                  <a:ln>
                    <a:noFill/>
                  </a:ln>
                  <a:solidFill>
                    <a:srgbClr val="5B0F00"/>
                  </a:solidFill>
                  <a:effectLst/>
                  <a:uLnTx/>
                  <a:uFillTx/>
                  <a:latin typeface="Josefin Sans" pitchFamily="2" charset="0"/>
                  <a:cs typeface="Arial"/>
                  <a:sym typeface="Arial"/>
                </a:rPr>
                <a:t>SMPL suite</a:t>
              </a:r>
            </a:p>
            <a:p>
              <a:pPr marL="171450" indent="-171450">
                <a:buClr>
                  <a:schemeClr val="accent6"/>
                </a:buClr>
                <a:buFont typeface="Arial" panose="020B0604020202020204" pitchFamily="34" charset="0"/>
                <a:buChar char="•"/>
              </a:pPr>
              <a:endParaRPr lang="en-US" dirty="0">
                <a:solidFill>
                  <a:srgbClr val="5B0F00"/>
                </a:solidFill>
                <a:latin typeface="Josefin Sans" pitchFamily="2" charset="0"/>
              </a:endParaRPr>
            </a:p>
          </p:txBody>
        </p:sp>
        <p:sp>
          <p:nvSpPr>
            <p:cNvPr id="5129" name="Google Shape;51;p6">
              <a:extLst>
                <a:ext uri="{FF2B5EF4-FFF2-40B4-BE49-F238E27FC236}">
                  <a16:creationId xmlns:a16="http://schemas.microsoft.com/office/drawing/2014/main" id="{E505364A-A104-EEB6-92E4-1DA56B9889E6}"/>
                </a:ext>
              </a:extLst>
            </p:cNvPr>
            <p:cNvSpPr/>
            <p:nvPr/>
          </p:nvSpPr>
          <p:spPr>
            <a:xfrm>
              <a:off x="6373033" y="1474776"/>
              <a:ext cx="2589994" cy="102794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8" name="Group 5137">
              <a:extLst>
                <a:ext uri="{FF2B5EF4-FFF2-40B4-BE49-F238E27FC236}">
                  <a16:creationId xmlns:a16="http://schemas.microsoft.com/office/drawing/2014/main" id="{502867C5-AC33-4F2D-0AC8-0243459CEAC7}"/>
                </a:ext>
              </a:extLst>
            </p:cNvPr>
            <p:cNvGrpSpPr/>
            <p:nvPr/>
          </p:nvGrpSpPr>
          <p:grpSpPr>
            <a:xfrm>
              <a:off x="6365533" y="1463920"/>
              <a:ext cx="591550" cy="433536"/>
              <a:chOff x="272781" y="2134681"/>
              <a:chExt cx="591550" cy="433536"/>
            </a:xfrm>
          </p:grpSpPr>
          <p:pic>
            <p:nvPicPr>
              <p:cNvPr id="5139" name="Picture 4">
                <a:extLst>
                  <a:ext uri="{FF2B5EF4-FFF2-40B4-BE49-F238E27FC236}">
                    <a16:creationId xmlns:a16="http://schemas.microsoft.com/office/drawing/2014/main" id="{4CEB5B1D-496A-47C4-25A3-ED41469163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5140" name="Rectangle: Rounded Corners 5139">
                <a:extLst>
                  <a:ext uri="{FF2B5EF4-FFF2-40B4-BE49-F238E27FC236}">
                    <a16:creationId xmlns:a16="http://schemas.microsoft.com/office/drawing/2014/main" id="{09E3B9AA-6AF9-7E9F-0BC3-A97019C0C788}"/>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141" name="Google Shape;495;p52">
                <a:extLst>
                  <a:ext uri="{FF2B5EF4-FFF2-40B4-BE49-F238E27FC236}">
                    <a16:creationId xmlns:a16="http://schemas.microsoft.com/office/drawing/2014/main" id="{230CA7A4-4744-988D-3EBA-F2D3CD5EBC27}"/>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pic>
        <p:nvPicPr>
          <p:cNvPr id="14" name="Picture 13">
            <a:extLst>
              <a:ext uri="{FF2B5EF4-FFF2-40B4-BE49-F238E27FC236}">
                <a16:creationId xmlns:a16="http://schemas.microsoft.com/office/drawing/2014/main" id="{0B0486B8-9790-C708-2E53-EBC89EE7FFB0}"/>
              </a:ext>
            </a:extLst>
          </p:cNvPr>
          <p:cNvPicPr>
            <a:picLocks noChangeAspect="1"/>
          </p:cNvPicPr>
          <p:nvPr/>
        </p:nvPicPr>
        <p:blipFill rotWithShape="1">
          <a:blip r:embed="rId6"/>
          <a:srcRect b="18437"/>
          <a:stretch/>
        </p:blipFill>
        <p:spPr>
          <a:xfrm>
            <a:off x="970807" y="3593006"/>
            <a:ext cx="4968335" cy="970759"/>
          </a:xfrm>
          <a:prstGeom prst="rect">
            <a:avLst/>
          </a:prstGeom>
        </p:spPr>
      </p:pic>
      <p:sp>
        <p:nvSpPr>
          <p:cNvPr id="18" name="TextBox 17">
            <a:extLst>
              <a:ext uri="{FF2B5EF4-FFF2-40B4-BE49-F238E27FC236}">
                <a16:creationId xmlns:a16="http://schemas.microsoft.com/office/drawing/2014/main" id="{AA27B13E-CD53-53D1-B42A-1CEB33FF468F}"/>
              </a:ext>
            </a:extLst>
          </p:cNvPr>
          <p:cNvSpPr txBox="1"/>
          <p:nvPr/>
        </p:nvSpPr>
        <p:spPr>
          <a:xfrm>
            <a:off x="705844" y="4545498"/>
            <a:ext cx="442113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B0F00"/>
              </a:buClr>
              <a:buSzPts val="1200"/>
              <a:buFont typeface="Josefin Slab SemiBold"/>
              <a:buNone/>
              <a:tabLst/>
              <a:defRPr/>
            </a:pPr>
            <a:r>
              <a:rPr kumimoji="0" lang="en-US" sz="800" b="0" i="0" u="none" strike="noStrike" kern="0" cap="none" spc="0" normalizeH="0" baseline="0" noProof="0" dirty="0">
                <a:ln>
                  <a:noFill/>
                </a:ln>
                <a:solidFill>
                  <a:srgbClr val="5B0F00"/>
                </a:solidFill>
                <a:effectLst/>
                <a:uLnTx/>
                <a:uFillTx/>
                <a:latin typeface="Josefin Sans Light" pitchFamily="2" charset="0"/>
                <a:sym typeface="Josefin Slab SemiBold"/>
              </a:rPr>
              <a:t>+ YOLO-pose [Wang 2022], SLEAP [Pereira 2022], … </a:t>
            </a:r>
            <a:endParaRPr kumimoji="0" lang="en-US" sz="1200" b="0" i="0" u="none" strike="noStrike" kern="0" cap="none" spc="0" normalizeH="0" baseline="0" noProof="0" dirty="0">
              <a:ln>
                <a:noFill/>
              </a:ln>
              <a:solidFill>
                <a:srgbClr val="5B0F00"/>
              </a:solidFill>
              <a:effectLst/>
              <a:uLnTx/>
              <a:uFillTx/>
              <a:latin typeface="Josefin Slab SemiBold"/>
              <a:sym typeface="Josefin Slab SemiBold"/>
            </a:endParaRPr>
          </a:p>
        </p:txBody>
      </p:sp>
      <p:grpSp>
        <p:nvGrpSpPr>
          <p:cNvPr id="19" name="Group 18">
            <a:extLst>
              <a:ext uri="{FF2B5EF4-FFF2-40B4-BE49-F238E27FC236}">
                <a16:creationId xmlns:a16="http://schemas.microsoft.com/office/drawing/2014/main" id="{50D6AE43-BDA8-B5A2-868E-D8CC162E515C}"/>
              </a:ext>
            </a:extLst>
          </p:cNvPr>
          <p:cNvGrpSpPr/>
          <p:nvPr/>
        </p:nvGrpSpPr>
        <p:grpSpPr>
          <a:xfrm>
            <a:off x="992238" y="2609678"/>
            <a:ext cx="2412571" cy="978629"/>
            <a:chOff x="988913" y="2571750"/>
            <a:chExt cx="2412571" cy="978629"/>
          </a:xfrm>
        </p:grpSpPr>
        <p:grpSp>
          <p:nvGrpSpPr>
            <p:cNvPr id="20" name="Group 19">
              <a:extLst>
                <a:ext uri="{FF2B5EF4-FFF2-40B4-BE49-F238E27FC236}">
                  <a16:creationId xmlns:a16="http://schemas.microsoft.com/office/drawing/2014/main" id="{546A1204-83A1-B69F-3276-DC7F429B5612}"/>
                </a:ext>
              </a:extLst>
            </p:cNvPr>
            <p:cNvGrpSpPr/>
            <p:nvPr/>
          </p:nvGrpSpPr>
          <p:grpSpPr>
            <a:xfrm>
              <a:off x="988913" y="2571750"/>
              <a:ext cx="2412571" cy="978629"/>
              <a:chOff x="-3406955" y="1763260"/>
              <a:chExt cx="3608167" cy="1463607"/>
            </a:xfrm>
          </p:grpSpPr>
          <p:pic>
            <p:nvPicPr>
              <p:cNvPr id="29" name="Picture 28">
                <a:extLst>
                  <a:ext uri="{FF2B5EF4-FFF2-40B4-BE49-F238E27FC236}">
                    <a16:creationId xmlns:a16="http://schemas.microsoft.com/office/drawing/2014/main" id="{B05897C8-D046-301C-5FE3-A75C14E5EB06}"/>
                  </a:ext>
                </a:extLst>
              </p:cNvPr>
              <p:cNvPicPr>
                <a:picLocks noChangeAspect="1"/>
              </p:cNvPicPr>
              <p:nvPr/>
            </p:nvPicPr>
            <p:blipFill rotWithShape="1">
              <a:blip r:embed="rId7"/>
              <a:srcRect t="12391"/>
              <a:stretch/>
            </p:blipFill>
            <p:spPr>
              <a:xfrm>
                <a:off x="-1564973" y="1763260"/>
                <a:ext cx="1766185" cy="1463607"/>
              </a:xfrm>
              <a:prstGeom prst="rect">
                <a:avLst/>
              </a:prstGeom>
            </p:spPr>
          </p:pic>
          <p:grpSp>
            <p:nvGrpSpPr>
              <p:cNvPr id="30" name="Group 29">
                <a:extLst>
                  <a:ext uri="{FF2B5EF4-FFF2-40B4-BE49-F238E27FC236}">
                    <a16:creationId xmlns:a16="http://schemas.microsoft.com/office/drawing/2014/main" id="{4EC85CFD-E7B3-1B9E-6355-C698CDB9C15E}"/>
                  </a:ext>
                </a:extLst>
              </p:cNvPr>
              <p:cNvGrpSpPr/>
              <p:nvPr/>
            </p:nvGrpSpPr>
            <p:grpSpPr>
              <a:xfrm>
                <a:off x="-3406955" y="1763260"/>
                <a:ext cx="1816890" cy="1450592"/>
                <a:chOff x="-3406955" y="1763260"/>
                <a:chExt cx="1816890" cy="1450592"/>
              </a:xfrm>
            </p:grpSpPr>
            <p:pic>
              <p:nvPicPr>
                <p:cNvPr id="31" name="Picture 30">
                  <a:extLst>
                    <a:ext uri="{FF2B5EF4-FFF2-40B4-BE49-F238E27FC236}">
                      <a16:creationId xmlns:a16="http://schemas.microsoft.com/office/drawing/2014/main" id="{69BB8C71-16B5-D7BB-D028-385AA95FBEA2}"/>
                    </a:ext>
                  </a:extLst>
                </p:cNvPr>
                <p:cNvPicPr>
                  <a:picLocks noChangeAspect="1"/>
                </p:cNvPicPr>
                <p:nvPr/>
              </p:nvPicPr>
              <p:blipFill rotWithShape="1">
                <a:blip r:embed="rId8"/>
                <a:srcRect t="14049"/>
                <a:stretch/>
              </p:blipFill>
              <p:spPr>
                <a:xfrm>
                  <a:off x="-3406955" y="1763260"/>
                  <a:ext cx="1816890" cy="1450592"/>
                </a:xfrm>
                <a:prstGeom prst="rect">
                  <a:avLst/>
                </a:prstGeom>
              </p:spPr>
            </p:pic>
            <p:sp>
              <p:nvSpPr>
                <p:cNvPr id="483" name="Rectangle 482">
                  <a:extLst>
                    <a:ext uri="{FF2B5EF4-FFF2-40B4-BE49-F238E27FC236}">
                      <a16:creationId xmlns:a16="http://schemas.microsoft.com/office/drawing/2014/main" id="{3F98B5FE-CB82-6467-0119-4D0E00410DDA}"/>
                    </a:ext>
                  </a:extLst>
                </p:cNvPr>
                <p:cNvSpPr/>
                <p:nvPr/>
              </p:nvSpPr>
              <p:spPr>
                <a:xfrm>
                  <a:off x="-3397430" y="1950155"/>
                  <a:ext cx="463730" cy="1231195"/>
                </a:xfrm>
                <a:prstGeom prst="rect">
                  <a:avLst/>
                </a:prstGeom>
                <a:noFill/>
                <a:ln w="38100">
                  <a:solidFill>
                    <a:srgbClr val="63C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759C32D8-F3F9-9759-07F4-33A1795449B4}"/>
                    </a:ext>
                  </a:extLst>
                </p:cNvPr>
                <p:cNvSpPr/>
                <p:nvPr/>
              </p:nvSpPr>
              <p:spPr>
                <a:xfrm>
                  <a:off x="-2498510" y="1776325"/>
                  <a:ext cx="867354" cy="1425622"/>
                </a:xfrm>
                <a:prstGeom prst="rect">
                  <a:avLst/>
                </a:prstGeom>
                <a:noFill/>
                <a:ln w="38100">
                  <a:solidFill>
                    <a:srgbClr val="63C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TextBox 21">
              <a:extLst>
                <a:ext uri="{FF2B5EF4-FFF2-40B4-BE49-F238E27FC236}">
                  <a16:creationId xmlns:a16="http://schemas.microsoft.com/office/drawing/2014/main" id="{88C9F85D-A584-E2F7-E92A-19455121F28A}"/>
                </a:ext>
              </a:extLst>
            </p:cNvPr>
            <p:cNvSpPr txBox="1"/>
            <p:nvPr/>
          </p:nvSpPr>
          <p:spPr>
            <a:xfrm>
              <a:off x="2353225" y="3418566"/>
              <a:ext cx="1048259" cy="123111"/>
            </a:xfrm>
            <a:prstGeom prst="rect">
              <a:avLst/>
            </a:prstGeom>
            <a:solidFill>
              <a:schemeClr val="accent4">
                <a:lumMod val="20000"/>
                <a:lumOff val="80000"/>
                <a:alpha val="42000"/>
              </a:schemeClr>
            </a:solidFill>
          </p:spPr>
          <p:txBody>
            <a:bodyPr wrap="square" lIns="0" tIns="0" rIns="0" bIns="0">
              <a:spAutoFit/>
            </a:bodyPr>
            <a:lstStyle/>
            <a:p>
              <a:r>
                <a:rPr kumimoji="0" lang="en-US" sz="800" b="0" i="0" u="none" strike="noStrike" kern="0" cap="none" spc="0" normalizeH="0" baseline="0" noProof="0" dirty="0" err="1">
                  <a:ln>
                    <a:noFill/>
                  </a:ln>
                  <a:solidFill>
                    <a:schemeClr val="bg1"/>
                  </a:solidFill>
                  <a:uLnTx/>
                  <a:uFillTx/>
                  <a:latin typeface="Josefin Sans Light" pitchFamily="2" charset="0"/>
                  <a:cs typeface="Arial"/>
                  <a:sym typeface="Josefin Slab SemiBold"/>
                </a:rPr>
                <a:t>AlphaPose</a:t>
              </a:r>
              <a:r>
                <a:rPr kumimoji="0" lang="en-US" sz="800" b="0" i="0" u="none" strike="noStrike" kern="0" cap="none" spc="0" normalizeH="0" baseline="0" noProof="0" dirty="0">
                  <a:ln>
                    <a:noFill/>
                  </a:ln>
                  <a:solidFill>
                    <a:schemeClr val="bg1"/>
                  </a:solidFill>
                  <a:uLnTx/>
                  <a:uFillTx/>
                  <a:latin typeface="Josefin Sans Light" pitchFamily="2" charset="0"/>
                  <a:sym typeface="Josefin Slab SemiBold"/>
                </a:rPr>
                <a:t> [Fang 2017] </a:t>
              </a:r>
              <a:endParaRPr lang="en-US" dirty="0">
                <a:solidFill>
                  <a:schemeClr val="bg1"/>
                </a:solidFill>
              </a:endParaRPr>
            </a:p>
          </p:txBody>
        </p:sp>
      </p:grpSp>
      <p:grpSp>
        <p:nvGrpSpPr>
          <p:cNvPr id="486" name="Group 485">
            <a:extLst>
              <a:ext uri="{FF2B5EF4-FFF2-40B4-BE49-F238E27FC236}">
                <a16:creationId xmlns:a16="http://schemas.microsoft.com/office/drawing/2014/main" id="{BF24992E-D208-3ABA-FE14-1625E4A369AB}"/>
              </a:ext>
            </a:extLst>
          </p:cNvPr>
          <p:cNvGrpSpPr/>
          <p:nvPr/>
        </p:nvGrpSpPr>
        <p:grpSpPr>
          <a:xfrm>
            <a:off x="3487498" y="2609678"/>
            <a:ext cx="2443177" cy="981926"/>
            <a:chOff x="3484173" y="2571750"/>
            <a:chExt cx="2443177" cy="981926"/>
          </a:xfrm>
        </p:grpSpPr>
        <p:grpSp>
          <p:nvGrpSpPr>
            <p:cNvPr id="505" name="Group 504">
              <a:extLst>
                <a:ext uri="{FF2B5EF4-FFF2-40B4-BE49-F238E27FC236}">
                  <a16:creationId xmlns:a16="http://schemas.microsoft.com/office/drawing/2014/main" id="{89FFF87D-4974-91EA-D31A-6A531E1BE001}"/>
                </a:ext>
              </a:extLst>
            </p:cNvPr>
            <p:cNvGrpSpPr/>
            <p:nvPr/>
          </p:nvGrpSpPr>
          <p:grpSpPr>
            <a:xfrm>
              <a:off x="3484173" y="2571750"/>
              <a:ext cx="2428393" cy="978629"/>
              <a:chOff x="-3414070" y="3274648"/>
              <a:chExt cx="3631829" cy="1463607"/>
            </a:xfrm>
          </p:grpSpPr>
          <p:pic>
            <p:nvPicPr>
              <p:cNvPr id="507" name="Picture 506">
                <a:extLst>
                  <a:ext uri="{FF2B5EF4-FFF2-40B4-BE49-F238E27FC236}">
                    <a16:creationId xmlns:a16="http://schemas.microsoft.com/office/drawing/2014/main" id="{295370B5-4ACF-BC14-B0C4-6242A667AF8C}"/>
                  </a:ext>
                </a:extLst>
              </p:cNvPr>
              <p:cNvPicPr>
                <a:picLocks noChangeAspect="1"/>
              </p:cNvPicPr>
              <p:nvPr/>
            </p:nvPicPr>
            <p:blipFill>
              <a:blip r:embed="rId9"/>
              <a:stretch>
                <a:fillRect/>
              </a:stretch>
            </p:blipFill>
            <p:spPr>
              <a:xfrm>
                <a:off x="-3414070" y="3274648"/>
                <a:ext cx="1841274" cy="1460649"/>
              </a:xfrm>
              <a:prstGeom prst="rect">
                <a:avLst/>
              </a:prstGeom>
            </p:spPr>
          </p:pic>
          <p:pic>
            <p:nvPicPr>
              <p:cNvPr id="508" name="Picture 507">
                <a:extLst>
                  <a:ext uri="{FF2B5EF4-FFF2-40B4-BE49-F238E27FC236}">
                    <a16:creationId xmlns:a16="http://schemas.microsoft.com/office/drawing/2014/main" id="{0D072D8A-06D4-4A19-353E-645FA615218A}"/>
                  </a:ext>
                </a:extLst>
              </p:cNvPr>
              <p:cNvPicPr>
                <a:picLocks noChangeAspect="1"/>
              </p:cNvPicPr>
              <p:nvPr/>
            </p:nvPicPr>
            <p:blipFill>
              <a:blip r:embed="rId10"/>
              <a:stretch>
                <a:fillRect/>
              </a:stretch>
            </p:blipFill>
            <p:spPr>
              <a:xfrm>
                <a:off x="-1538392" y="3274648"/>
                <a:ext cx="1756151" cy="1463607"/>
              </a:xfrm>
              <a:prstGeom prst="rect">
                <a:avLst/>
              </a:prstGeom>
            </p:spPr>
          </p:pic>
        </p:grpSp>
        <p:sp>
          <p:nvSpPr>
            <p:cNvPr id="506" name="TextBox 505">
              <a:extLst>
                <a:ext uri="{FF2B5EF4-FFF2-40B4-BE49-F238E27FC236}">
                  <a16:creationId xmlns:a16="http://schemas.microsoft.com/office/drawing/2014/main" id="{41593580-AB94-4BDB-0411-16B7618F9862}"/>
                </a:ext>
              </a:extLst>
            </p:cNvPr>
            <p:cNvSpPr txBox="1"/>
            <p:nvPr/>
          </p:nvSpPr>
          <p:spPr>
            <a:xfrm>
              <a:off x="4879091" y="3430565"/>
              <a:ext cx="1048259" cy="123111"/>
            </a:xfrm>
            <a:prstGeom prst="rect">
              <a:avLst/>
            </a:prstGeom>
            <a:solidFill>
              <a:schemeClr val="accent4">
                <a:lumMod val="20000"/>
                <a:lumOff val="80000"/>
                <a:alpha val="42000"/>
              </a:schemeClr>
            </a:solidFill>
          </p:spPr>
          <p:txBody>
            <a:bodyPr wrap="square" lIns="0" tIns="0" rIns="0" bIns="0">
              <a:spAutoFit/>
            </a:bodyPr>
            <a:lstStyle/>
            <a:p>
              <a:r>
                <a:rPr kumimoji="0" lang="en-US" sz="800" b="0" i="0" u="none" strike="noStrike" kern="0" cap="none" spc="0" normalizeH="0" baseline="0" noProof="0" dirty="0">
                  <a:ln>
                    <a:noFill/>
                  </a:ln>
                  <a:solidFill>
                    <a:schemeClr val="accent4">
                      <a:lumMod val="20000"/>
                      <a:lumOff val="80000"/>
                    </a:schemeClr>
                  </a:solidFill>
                  <a:uLnTx/>
                  <a:uFillTx/>
                  <a:latin typeface="Josefin Sans Light" pitchFamily="2" charset="0"/>
                  <a:cs typeface="Arial"/>
                  <a:sym typeface="Josefin Slab SemiBold"/>
                </a:rPr>
                <a:t>OpenPose</a:t>
              </a:r>
              <a:r>
                <a:rPr kumimoji="0" lang="en-US" sz="800" b="0" i="0" u="none" strike="noStrike" kern="0" cap="none" spc="0" normalizeH="0" baseline="0" noProof="0" dirty="0">
                  <a:ln>
                    <a:noFill/>
                  </a:ln>
                  <a:solidFill>
                    <a:schemeClr val="accent4">
                      <a:lumMod val="20000"/>
                      <a:lumOff val="80000"/>
                    </a:schemeClr>
                  </a:solidFill>
                  <a:uLnTx/>
                  <a:uFillTx/>
                  <a:latin typeface="Josefin Sans Light" pitchFamily="2" charset="0"/>
                  <a:sym typeface="Josefin Slab SemiBold"/>
                </a:rPr>
                <a:t> [Cao 2019] </a:t>
              </a:r>
              <a:endParaRPr lang="en-US" dirty="0">
                <a:solidFill>
                  <a:schemeClr val="accent4">
                    <a:lumMod val="20000"/>
                    <a:lumOff val="80000"/>
                  </a:schemeClr>
                </a:solidFill>
              </a:endParaRPr>
            </a:p>
          </p:txBody>
        </p:sp>
      </p:grpSp>
      <p:sp>
        <p:nvSpPr>
          <p:cNvPr id="511" name="Rectangle 510">
            <a:extLst>
              <a:ext uri="{FF2B5EF4-FFF2-40B4-BE49-F238E27FC236}">
                <a16:creationId xmlns:a16="http://schemas.microsoft.com/office/drawing/2014/main" id="{01170EF8-B3C9-CB32-57FD-A51533FE799E}"/>
              </a:ext>
            </a:extLst>
          </p:cNvPr>
          <p:cNvSpPr/>
          <p:nvPr/>
        </p:nvSpPr>
        <p:spPr>
          <a:xfrm>
            <a:off x="2381"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1</a:t>
            </a:r>
            <a:endParaRPr lang="en-US" dirty="0">
              <a:latin typeface="Josefin Sans" pitchFamily="2" charset="0"/>
            </a:endParaRPr>
          </a:p>
        </p:txBody>
      </p:sp>
      <p:sp>
        <p:nvSpPr>
          <p:cNvPr id="5121" name="Rectangle 5120">
            <a:extLst>
              <a:ext uri="{FF2B5EF4-FFF2-40B4-BE49-F238E27FC236}">
                <a16:creationId xmlns:a16="http://schemas.microsoft.com/office/drawing/2014/main" id="{F1209995-8557-69F5-1E34-9EF300BEC8BB}"/>
              </a:ext>
            </a:extLst>
          </p:cNvPr>
          <p:cNvSpPr/>
          <p:nvPr/>
        </p:nvSpPr>
        <p:spPr>
          <a:xfrm>
            <a:off x="6216018"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2</a:t>
            </a:r>
            <a:endParaRPr lang="en-US" dirty="0">
              <a:latin typeface="Josefin Sans" pitchFamily="2" charset="0"/>
            </a:endParaRPr>
          </a:p>
        </p:txBody>
      </p:sp>
      <p:sp>
        <p:nvSpPr>
          <p:cNvPr id="5122" name="Rectangle 5121">
            <a:extLst>
              <a:ext uri="{FF2B5EF4-FFF2-40B4-BE49-F238E27FC236}">
                <a16:creationId xmlns:a16="http://schemas.microsoft.com/office/drawing/2014/main" id="{83727DE8-A3D8-EDE0-BC48-E30882BD6A03}"/>
              </a:ext>
            </a:extLst>
          </p:cNvPr>
          <p:cNvSpPr/>
          <p:nvPr/>
        </p:nvSpPr>
        <p:spPr>
          <a:xfrm>
            <a:off x="6220687" y="2651847"/>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3</a:t>
            </a:r>
            <a:endParaRPr lang="en-US" dirty="0">
              <a:latin typeface="Josefin Sans" pitchFamily="2" charset="0"/>
            </a:endParaRPr>
          </a:p>
        </p:txBody>
      </p:sp>
      <p:sp>
        <p:nvSpPr>
          <p:cNvPr id="5123" name="Rectangle 5122">
            <a:extLst>
              <a:ext uri="{FF2B5EF4-FFF2-40B4-BE49-F238E27FC236}">
                <a16:creationId xmlns:a16="http://schemas.microsoft.com/office/drawing/2014/main" id="{11031CEB-C6AF-FAF5-E935-696B9FB85A97}"/>
              </a:ext>
            </a:extLst>
          </p:cNvPr>
          <p:cNvSpPr/>
          <p:nvPr/>
        </p:nvSpPr>
        <p:spPr>
          <a:xfrm>
            <a:off x="6204201" y="3730998"/>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4</a:t>
            </a:r>
            <a:endParaRPr lang="en-US" dirty="0">
              <a:latin typeface="Josefin Sans" pitchFamily="2" charset="0"/>
            </a:endParaRPr>
          </a:p>
        </p:txBody>
      </p:sp>
    </p:spTree>
    <p:extLst>
      <p:ext uri="{BB962C8B-B14F-4D97-AF65-F5344CB8AC3E}">
        <p14:creationId xmlns:p14="http://schemas.microsoft.com/office/powerpoint/2010/main" val="425459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
                                            <p:txEl>
                                              <p:pRg st="3" end="3"/>
                                            </p:txEl>
                                          </p:spTgt>
                                        </p:tgtEl>
                                      </p:cBhvr>
                                    </p:animEffect>
                                    <p:set>
                                      <p:cBhvr>
                                        <p:cTn id="7" dur="1" fill="hold">
                                          <p:stCondLst>
                                            <p:cond delay="499"/>
                                          </p:stCondLst>
                                        </p:cTn>
                                        <p:tgtEl>
                                          <p:spTgt spid="2">
                                            <p:txEl>
                                              <p:pRg st="3" end="3"/>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86"/>
                                        </p:tgtEl>
                                      </p:cBhvr>
                                    </p:animEffect>
                                    <p:set>
                                      <p:cBhvr>
                                        <p:cTn id="13" dur="1" fill="hold">
                                          <p:stCondLst>
                                            <p:cond delay="499"/>
                                          </p:stCondLst>
                                        </p:cTn>
                                        <p:tgtEl>
                                          <p:spTgt spid="48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0.00139 -0.03487 L 1.94444E-6 0.25 " pathEditMode="relative" rAng="0" ptsTypes="AA">
                                      <p:cBhvr>
                                        <p:cTn id="19" dur="500" spd="-100000" fill="hold"/>
                                        <p:tgtEl>
                                          <p:spTgt spid="2">
                                            <p:txEl>
                                              <p:pRg st="4" end="4"/>
                                            </p:txEl>
                                          </p:spTgt>
                                        </p:tgtEl>
                                        <p:attrNameLst>
                                          <p:attrName>ppt_x</p:attrName>
                                          <p:attrName>ppt_y</p:attrName>
                                        </p:attrNameLst>
                                      </p:cBhvr>
                                      <p:rCtr x="69" y="14228"/>
                                    </p:animMotion>
                                  </p:childTnLst>
                                </p:cTn>
                              </p:par>
                              <p:par>
                                <p:cTn id="20" presetID="42" presetClass="path" presetSubtype="0" accel="50000" decel="50000" fill="hold" nodeType="withEffect">
                                  <p:stCondLst>
                                    <p:cond delay="0"/>
                                  </p:stCondLst>
                                  <p:childTnLst>
                                    <p:animMotion origin="layout" path="M 0.00018 -0.03827 L -4.72222E-6 0.25 " pathEditMode="relative" rAng="0" ptsTypes="AA">
                                      <p:cBhvr>
                                        <p:cTn id="21" dur="500" spd="-100000" fill="hold"/>
                                        <p:tgtEl>
                                          <p:spTgt spid="2">
                                            <p:txEl>
                                              <p:pRg st="6" end="6"/>
                                            </p:txEl>
                                          </p:spTgt>
                                        </p:tgtEl>
                                        <p:attrNameLst>
                                          <p:attrName>ppt_x</p:attrName>
                                          <p:attrName>ppt_y</p:attrName>
                                        </p:attrNameLst>
                                      </p:cBhvr>
                                      <p:rCtr x="-17" y="14414"/>
                                    </p:animMotion>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485" name="Google Shape;153;p20">
            <a:extLst>
              <a:ext uri="{FF2B5EF4-FFF2-40B4-BE49-F238E27FC236}">
                <a16:creationId xmlns:a16="http://schemas.microsoft.com/office/drawing/2014/main" id="{D940255B-724D-9E32-7BDD-C842D6E90D9E}"/>
              </a:ext>
            </a:extLst>
          </p:cNvPr>
          <p:cNvSpPr txBox="1">
            <a:spLocks/>
          </p:cNvSpPr>
          <p:nvPr/>
        </p:nvSpPr>
        <p:spPr>
          <a:xfrm>
            <a:off x="0" y="166914"/>
            <a:ext cx="4990454" cy="1156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Current state of the art</a:t>
            </a:r>
          </a:p>
          <a:p>
            <a:pPr marL="0" indent="0" algn="r">
              <a:buNone/>
            </a:pPr>
            <a:r>
              <a:rPr lang="es" sz="1600" dirty="0">
                <a:latin typeface="Josefin Sans" pitchFamily="2" charset="0"/>
              </a:rPr>
              <a:t>of markerless biomechanics</a:t>
            </a:r>
          </a:p>
        </p:txBody>
      </p:sp>
      <p:sp>
        <p:nvSpPr>
          <p:cNvPr id="2" name="Google Shape;490;p52">
            <a:extLst>
              <a:ext uri="{FF2B5EF4-FFF2-40B4-BE49-F238E27FC236}">
                <a16:creationId xmlns:a16="http://schemas.microsoft.com/office/drawing/2014/main" id="{BBEE387A-DFE5-0486-5163-2CBFCBA47A84}"/>
              </a:ext>
            </a:extLst>
          </p:cNvPr>
          <p:cNvSpPr txBox="1">
            <a:spLocks noGrp="1"/>
          </p:cNvSpPr>
          <p:nvPr>
            <p:ph type="subTitle" idx="1"/>
          </p:nvPr>
        </p:nvSpPr>
        <p:spPr>
          <a:xfrm>
            <a:off x="720629" y="1570318"/>
            <a:ext cx="5396412" cy="3198994"/>
          </a:xfrm>
          <a:prstGeom prst="rect">
            <a:avLst/>
          </a:prstGeom>
        </p:spPr>
        <p:txBody>
          <a:bodyPr spcFirstLastPara="1" wrap="square" lIns="91425" tIns="91425" rIns="91425" bIns="91425" anchor="t" anchorCtr="0">
            <a:noAutofit/>
          </a:bodyPr>
          <a:lstStyle/>
          <a:p>
            <a:pPr marL="0" indent="0">
              <a:buClr>
                <a:schemeClr val="accent6"/>
              </a:buClr>
            </a:pPr>
            <a:r>
              <a:rPr lang="en-US" b="1" dirty="0">
                <a:solidFill>
                  <a:srgbClr val="5B0F00"/>
                </a:solidFill>
                <a:latin typeface="Josefin Sans" pitchFamily="2" charset="0"/>
              </a:rPr>
              <a:t>Monocular 3D pose estimation</a:t>
            </a:r>
          </a:p>
          <a:p>
            <a:pPr marL="0" indent="0">
              <a:buClr>
                <a:schemeClr val="accent6"/>
              </a:buClr>
            </a:pPr>
            <a:r>
              <a:rPr lang="en-US" i="1" dirty="0">
                <a:solidFill>
                  <a:schemeClr val="accent4"/>
                </a:solidFill>
                <a:latin typeface="Josefin Sans" pitchFamily="2" charset="0"/>
              </a:rPr>
              <a:t>Sports movements are 3 dimensional!</a:t>
            </a: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r>
              <a:rPr lang="en-US" dirty="0" err="1">
                <a:solidFill>
                  <a:srgbClr val="5B0F00"/>
                </a:solidFill>
                <a:latin typeface="Josefin Sans" pitchFamily="2" charset="0"/>
              </a:rPr>
              <a:t>BlazePose</a:t>
            </a:r>
            <a:r>
              <a:rPr lang="en-US" sz="1000" dirty="0">
                <a:solidFill>
                  <a:srgbClr val="5B0F00"/>
                </a:solidFill>
                <a:latin typeface="Josefin Sans" pitchFamily="2" charset="0"/>
              </a:rPr>
              <a:t> (</a:t>
            </a:r>
            <a:r>
              <a:rPr lang="en-US" sz="1000" dirty="0" err="1">
                <a:solidFill>
                  <a:srgbClr val="5B0F00"/>
                </a:solidFill>
                <a:latin typeface="Josefin Sans" pitchFamily="2" charset="0"/>
              </a:rPr>
              <a:t>MediaPipe</a:t>
            </a:r>
            <a:r>
              <a:rPr lang="en-US" sz="1000" dirty="0">
                <a:solidFill>
                  <a:srgbClr val="5B0F00"/>
                </a:solidFill>
                <a:latin typeface="Josefin Sans" pitchFamily="2" charset="0"/>
              </a:rPr>
              <a:t>)</a:t>
            </a:r>
            <a:r>
              <a:rPr lang="en-US" dirty="0">
                <a:solidFill>
                  <a:srgbClr val="5B0F00"/>
                </a:solidFill>
                <a:latin typeface="Josefin Slab SemiBold" pitchFamily="2" charset="0"/>
              </a:rPr>
              <a:t>: Also detects 3D keypoints from single camera </a:t>
            </a:r>
            <a:br>
              <a:rPr lang="en-US" dirty="0">
                <a:solidFill>
                  <a:srgbClr val="5B0F00"/>
                </a:solidFill>
                <a:latin typeface="Josefin Slab SemiBold" pitchFamily="2" charset="0"/>
              </a:rPr>
            </a:br>
            <a:r>
              <a:rPr kumimoji="0" lang="en-US" b="0" i="0" u="none" strike="noStrike" kern="0" cap="none" spc="0" normalizeH="0" baseline="0" noProof="0" dirty="0">
                <a:ln>
                  <a:noFill/>
                </a:ln>
                <a:solidFill>
                  <a:srgbClr val="5B0F00"/>
                </a:solidFill>
                <a:effectLst/>
                <a:uLnTx/>
                <a:uFillTx/>
                <a:latin typeface="Josefin Slab SemiBold" pitchFamily="2" charset="0"/>
                <a:cs typeface="Arial"/>
                <a:sym typeface="Arial"/>
              </a:rPr>
              <a:t>Probabilistic guess</a:t>
            </a:r>
            <a:r>
              <a:rPr kumimoji="0" lang="fr-FR" b="0" i="0" u="none" strike="noStrike" kern="0" cap="none" spc="0" normalizeH="0" baseline="0" noProof="0" dirty="0">
                <a:ln>
                  <a:noFill/>
                </a:ln>
                <a:solidFill>
                  <a:srgbClr val="5B0F00"/>
                </a:solidFill>
                <a:effectLst/>
                <a:uLnTx/>
                <a:uFillTx/>
                <a:latin typeface="Josefin Slab SemiBold" pitchFamily="2" charset="0"/>
                <a:cs typeface="Arial"/>
                <a:sym typeface="Arial"/>
              </a:rPr>
              <a:t>: m</a:t>
            </a:r>
            <a:r>
              <a:rPr kumimoji="0" lang="en" b="0" i="0" u="none" strike="noStrike" kern="0" cap="none" spc="0" normalizeH="0" baseline="0" noProof="0" dirty="0">
                <a:ln>
                  <a:noFill/>
                </a:ln>
                <a:solidFill>
                  <a:srgbClr val="5B0F00"/>
                </a:solidFill>
                <a:effectLst/>
                <a:uLnTx/>
                <a:uFillTx/>
                <a:latin typeface="Josefin Slab SemiBold" pitchFamily="2" charset="0"/>
                <a:cs typeface="Arial"/>
                <a:sym typeface="Arial"/>
              </a:rPr>
              <a:t>ostly interesting when accuracy is not critical.</a:t>
            </a: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endParaRPr kumimoji="0" lang="en-US" sz="800" b="0" i="0" u="none" strike="noStrike" kern="0" cap="none" spc="0" normalizeH="0" baseline="0" noProof="0" dirty="0">
              <a:ln>
                <a:noFill/>
              </a:ln>
              <a:solidFill>
                <a:srgbClr val="5B0F00"/>
              </a:solidFill>
              <a:effectLst/>
              <a:uLnTx/>
              <a:uFillTx/>
              <a:latin typeface="Josefin Sans Light" pitchFamily="2"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endParaRPr lang="en-US" sz="800" dirty="0">
              <a:solidFill>
                <a:srgbClr val="5B0F00"/>
              </a:solidFill>
              <a:latin typeface="Josefin Sans Light" pitchFamily="2"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endParaRPr kumimoji="0" lang="en-US" sz="800" b="0" i="0" u="none" strike="noStrike" kern="0" cap="none" spc="0" normalizeH="0" baseline="0" noProof="0" dirty="0">
              <a:ln>
                <a:noFill/>
              </a:ln>
              <a:solidFill>
                <a:srgbClr val="5B0F00"/>
              </a:solidFill>
              <a:effectLst/>
              <a:uLnTx/>
              <a:uFillTx/>
              <a:latin typeface="Josefin Sans Light" pitchFamily="2"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endParaRPr lang="en-US" sz="800" dirty="0">
              <a:solidFill>
                <a:srgbClr val="5B0F00"/>
              </a:solidFill>
              <a:latin typeface="Josefin Sans Light" pitchFamily="2"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endParaRPr lang="en-US" sz="800" dirty="0">
              <a:solidFill>
                <a:srgbClr val="5B0F00"/>
              </a:solidFill>
              <a:latin typeface="Josefin Sans Light" pitchFamily="2"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endParaRPr lang="en-US" sz="800" dirty="0">
              <a:solidFill>
                <a:srgbClr val="5B0F00"/>
              </a:solidFill>
              <a:latin typeface="Josefin Sans Light" pitchFamily="2"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endParaRPr kumimoji="0" lang="en-US" sz="800" b="0" i="0" u="none" strike="noStrike" kern="0" cap="none" spc="0" normalizeH="0" baseline="0" noProof="0" dirty="0">
              <a:ln>
                <a:noFill/>
              </a:ln>
              <a:solidFill>
                <a:srgbClr val="5B0F00"/>
              </a:solidFill>
              <a:effectLst/>
              <a:uLnTx/>
              <a:uFillTx/>
              <a:latin typeface="Josefin Sans Light"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5B0F00"/>
              </a:buClr>
              <a:buSzTx/>
              <a:tabLst/>
              <a:defRPr/>
            </a:pPr>
            <a:endParaRPr kumimoji="0" lang="en-US" sz="800" b="0" i="0" u="none" strike="noStrike" kern="0" cap="none" spc="0" normalizeH="0" baseline="0" noProof="0" dirty="0">
              <a:ln>
                <a:noFill/>
              </a:ln>
              <a:solidFill>
                <a:srgbClr val="5B0F00"/>
              </a:solidFill>
              <a:effectLst/>
              <a:uLnTx/>
              <a:uFillTx/>
              <a:latin typeface="Josefin Sans Light" pitchFamily="2" charset="0"/>
              <a:cs typeface="Arial"/>
              <a:sym typeface="Arial"/>
            </a:endParaRP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r>
              <a:rPr kumimoji="0" lang="en-US" b="0" i="0" u="none" strike="noStrike" kern="0" cap="none" spc="0" normalizeH="0" baseline="0" noProof="0" dirty="0" err="1">
                <a:ln>
                  <a:noFill/>
                </a:ln>
                <a:solidFill>
                  <a:srgbClr val="5B0F00"/>
                </a:solidFill>
                <a:effectLst/>
                <a:uLnTx/>
                <a:uFillTx/>
                <a:latin typeface="Josefin Sans" pitchFamily="2" charset="0"/>
                <a:cs typeface="Arial"/>
                <a:sym typeface="Arial"/>
              </a:rPr>
              <a:t>SMPLify</a:t>
            </a:r>
            <a:r>
              <a:rPr kumimoji="0" lang="en-US" b="0" i="0" u="none" strike="noStrike" kern="0" cap="none" spc="0" normalizeH="0" baseline="0" noProof="0" dirty="0">
                <a:ln>
                  <a:noFill/>
                </a:ln>
                <a:solidFill>
                  <a:srgbClr val="5B0F00"/>
                </a:solidFill>
                <a:effectLst/>
                <a:uLnTx/>
                <a:uFillTx/>
                <a:latin typeface="Josefin Sans" pitchFamily="2" charset="0"/>
                <a:cs typeface="Arial"/>
                <a:sym typeface="Arial"/>
              </a:rPr>
              <a:t> suite</a:t>
            </a:r>
            <a:r>
              <a:rPr kumimoji="0" lang="en-US" b="0" i="0" u="none" strike="noStrike" kern="0" cap="none" spc="0" normalizeH="0" baseline="0" noProof="0" dirty="0">
                <a:ln>
                  <a:noFill/>
                </a:ln>
                <a:solidFill>
                  <a:srgbClr val="5B0F00"/>
                </a:solidFill>
                <a:effectLst/>
                <a:uLnTx/>
                <a:uFillTx/>
                <a:latin typeface="Arial"/>
                <a:cs typeface="Arial"/>
                <a:sym typeface="Arial"/>
              </a:rPr>
              <a:t>: </a:t>
            </a:r>
            <a:r>
              <a:rPr kumimoji="0" lang="en-US" b="0" i="0" u="none" strike="noStrike" kern="0" cap="none" spc="0" normalizeH="0" baseline="0" noProof="0" dirty="0">
                <a:ln>
                  <a:noFill/>
                </a:ln>
                <a:solidFill>
                  <a:srgbClr val="5B0F00"/>
                </a:solidFill>
                <a:effectLst/>
                <a:uLnTx/>
                <a:uFillTx/>
                <a:latin typeface="Josefin Slab SemiBold" pitchFamily="2" charset="0"/>
                <a:cs typeface="Arial"/>
                <a:sym typeface="Arial"/>
              </a:rPr>
              <a:t>2D keypoints  </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Regressor</a:t>
            </a:r>
            <a:r>
              <a:rPr kumimoji="0" lang="en-US" b="0" i="0" u="none" strike="noStrike" kern="0" cap="none" spc="0" normalizeH="0" baseline="0" noProof="0" dirty="0">
                <a:ln>
                  <a:noFill/>
                </a:ln>
                <a:solidFill>
                  <a:srgbClr val="5B0F00"/>
                </a:solidFill>
                <a:effectLst/>
                <a:uLnTx/>
                <a:uFillTx/>
                <a:latin typeface="Josefin Slab SemiBold" pitchFamily="2" charset="0"/>
                <a:cs typeface="Arial"/>
                <a:sym typeface="Arial"/>
              </a:rPr>
              <a:t>  3D SMPL shape </a:t>
            </a:r>
            <a:r>
              <a:rPr kumimoji="0" lang="en" sz="800" b="0" i="0" u="none" strike="noStrike" kern="0" cap="none" spc="0" normalizeH="0" baseline="0" noProof="0" dirty="0">
                <a:ln>
                  <a:noFill/>
                </a:ln>
                <a:solidFill>
                  <a:srgbClr val="5B0F00"/>
                </a:solidFill>
                <a:effectLst/>
                <a:uLnTx/>
                <a:uFillTx/>
                <a:latin typeface="Josefin Sans Light" pitchFamily="2" charset="0"/>
                <a:cs typeface="Arial"/>
                <a:sym typeface="Arial"/>
              </a:rPr>
              <a:t>[Bogo 2016]</a:t>
            </a:r>
            <a:br>
              <a:rPr kumimoji="0" lang="en" sz="800" b="0" i="0" u="none" strike="noStrike" kern="0" cap="none" spc="0" normalizeH="0" baseline="0" noProof="0" dirty="0">
                <a:ln>
                  <a:noFill/>
                </a:ln>
                <a:solidFill>
                  <a:srgbClr val="5B0F00"/>
                </a:solidFill>
                <a:effectLst/>
                <a:uLnTx/>
                <a:uFillTx/>
                <a:latin typeface="Josefin Sans Light" pitchFamily="2" charset="0"/>
                <a:cs typeface="Arial"/>
                <a:sym typeface="Arial"/>
              </a:rPr>
            </a:br>
            <a:r>
              <a:rPr kumimoji="0" lang="en" b="0" i="0" u="none" strike="noStrike" kern="0" cap="none" spc="0" normalizeH="0" baseline="0" noProof="0" dirty="0">
                <a:ln>
                  <a:noFill/>
                </a:ln>
                <a:solidFill>
                  <a:srgbClr val="5B0F00"/>
                </a:solidFill>
                <a:effectLst/>
                <a:uLnTx/>
                <a:uFillTx/>
                <a:latin typeface="Josefin Slab SemiBold" pitchFamily="2" charset="0"/>
                <a:cs typeface="Arial"/>
                <a:sym typeface="Arial"/>
              </a:rPr>
              <a:t>Common issue: person leaning forward</a:t>
            </a:r>
            <a:br>
              <a:rPr kumimoji="0" lang="en" b="0" i="0" u="none" strike="noStrike" kern="0" cap="none" spc="0" normalizeH="0" baseline="0" noProof="0" dirty="0">
                <a:ln>
                  <a:noFill/>
                </a:ln>
                <a:solidFill>
                  <a:srgbClr val="5B0F00"/>
                </a:solidFill>
                <a:effectLst/>
                <a:uLnTx/>
                <a:uFillTx/>
                <a:latin typeface="Josefin Slab SemiBold" pitchFamily="2" charset="0"/>
                <a:cs typeface="Arial"/>
                <a:sym typeface="Arial"/>
              </a:rPr>
            </a:br>
            <a:r>
              <a:rPr kumimoji="0" lang="en" sz="800" b="0" i="0" u="none" strike="noStrike" kern="0" cap="none" spc="0" normalizeH="0" baseline="0" noProof="0" dirty="0">
                <a:ln>
                  <a:noFill/>
                </a:ln>
                <a:solidFill>
                  <a:srgbClr val="5B0F00"/>
                </a:solidFill>
                <a:effectLst/>
                <a:uLnTx/>
                <a:uFillTx/>
                <a:latin typeface="Josefin Sans Light" pitchFamily="2" charset="0"/>
                <a:cs typeface="Arial"/>
                <a:sym typeface="Arial"/>
              </a:rPr>
              <a:t>Newer regressor: STRAPS [Sengupta 2020]; newer shape model: STAR [Osman 2020].</a:t>
            </a:r>
            <a:endParaRPr kumimoji="0" lang="en" sz="8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a:p>
            <a:pPr marL="171450" indent="-171450">
              <a:buClr>
                <a:schemeClr val="accent6"/>
              </a:buClr>
              <a:buFont typeface="Arial" panose="020B0604020202020204" pitchFamily="34" charset="0"/>
              <a:buChar char="•"/>
            </a:pPr>
            <a:endParaRPr lang="en-US" dirty="0">
              <a:solidFill>
                <a:srgbClr val="5B0F00"/>
              </a:solidFill>
            </a:endParaRPr>
          </a:p>
        </p:txBody>
      </p:sp>
      <p:sp>
        <p:nvSpPr>
          <p:cNvPr id="16" name="Google Shape;51;p6">
            <a:extLst>
              <a:ext uri="{FF2B5EF4-FFF2-40B4-BE49-F238E27FC236}">
                <a16:creationId xmlns:a16="http://schemas.microsoft.com/office/drawing/2014/main" id="{E8D3CD2B-634A-ADB4-7236-FCBE5B5D5F55}"/>
              </a:ext>
            </a:extLst>
          </p:cNvPr>
          <p:cNvSpPr/>
          <p:nvPr/>
        </p:nvSpPr>
        <p:spPr>
          <a:xfrm>
            <a:off x="167950" y="1536303"/>
            <a:ext cx="5879070" cy="319899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FB24DDF9-2E53-D8B0-E448-A86020A99089}"/>
              </a:ext>
            </a:extLst>
          </p:cNvPr>
          <p:cNvGrpSpPr/>
          <p:nvPr/>
        </p:nvGrpSpPr>
        <p:grpSpPr>
          <a:xfrm>
            <a:off x="6365533" y="2621254"/>
            <a:ext cx="2896154" cy="1077218"/>
            <a:chOff x="6357867" y="2580140"/>
            <a:chExt cx="2896154" cy="1077218"/>
          </a:xfrm>
        </p:grpSpPr>
        <p:grpSp>
          <p:nvGrpSpPr>
            <p:cNvPr id="493" name="Group 492">
              <a:extLst>
                <a:ext uri="{FF2B5EF4-FFF2-40B4-BE49-F238E27FC236}">
                  <a16:creationId xmlns:a16="http://schemas.microsoft.com/office/drawing/2014/main" id="{557384BE-7BB2-17F7-B155-745A1116917D}"/>
                </a:ext>
              </a:extLst>
            </p:cNvPr>
            <p:cNvGrpSpPr/>
            <p:nvPr/>
          </p:nvGrpSpPr>
          <p:grpSpPr>
            <a:xfrm>
              <a:off x="6357867" y="2620851"/>
              <a:ext cx="1102602" cy="419533"/>
              <a:chOff x="278430" y="3974717"/>
              <a:chExt cx="905533" cy="457199"/>
            </a:xfrm>
          </p:grpSpPr>
          <p:cxnSp>
            <p:nvCxnSpPr>
              <p:cNvPr id="487" name="Straight Connector 486">
                <a:extLst>
                  <a:ext uri="{FF2B5EF4-FFF2-40B4-BE49-F238E27FC236}">
                    <a16:creationId xmlns:a16="http://schemas.microsoft.com/office/drawing/2014/main" id="{3E76351E-328F-3143-9890-7ADAE59302CA}"/>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488" name="Straight Connector 487">
                <a:extLst>
                  <a:ext uri="{FF2B5EF4-FFF2-40B4-BE49-F238E27FC236}">
                    <a16:creationId xmlns:a16="http://schemas.microsoft.com/office/drawing/2014/main" id="{52A4B0C6-ABFF-D3EB-112C-F2E6F6FD245A}"/>
                  </a:ext>
                </a:extLst>
              </p:cNvPr>
              <p:cNvCxnSpPr>
                <a:cxnSpLocks/>
                <a:stCxn id="490"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489" name="Picture 4">
                <a:extLst>
                  <a:ext uri="{FF2B5EF4-FFF2-40B4-BE49-F238E27FC236}">
                    <a16:creationId xmlns:a16="http://schemas.microsoft.com/office/drawing/2014/main" id="{CEAA7F9D-97ED-E5E6-917A-026A23F4B7B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4">
                <a:extLst>
                  <a:ext uri="{FF2B5EF4-FFF2-40B4-BE49-F238E27FC236}">
                    <a16:creationId xmlns:a16="http://schemas.microsoft.com/office/drawing/2014/main" id="{13ADF0D2-BDE5-B214-32D5-3C74115BDDE2}"/>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491" name="Rectangle: Rounded Corners 490">
                <a:extLst>
                  <a:ext uri="{FF2B5EF4-FFF2-40B4-BE49-F238E27FC236}">
                    <a16:creationId xmlns:a16="http://schemas.microsoft.com/office/drawing/2014/main" id="{525544B5-C708-E2CC-436B-D941940F2AE1}"/>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492" name="Google Shape;495;p52">
                <a:extLst>
                  <a:ext uri="{FF2B5EF4-FFF2-40B4-BE49-F238E27FC236}">
                    <a16:creationId xmlns:a16="http://schemas.microsoft.com/office/drawing/2014/main" id="{73445F19-65D4-37D2-ACF0-88C80F5D4E11}"/>
                  </a:ext>
                </a:extLst>
              </p:cNvPr>
              <p:cNvSpPr txBox="1">
                <a:spLocks/>
              </p:cNvSpPr>
              <p:nvPr/>
            </p:nvSpPr>
            <p:spPr>
              <a:xfrm>
                <a:off x="330051" y="4172387"/>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sp>
          <p:nvSpPr>
            <p:cNvPr id="5130" name="Google Shape;51;p6">
              <a:extLst>
                <a:ext uri="{FF2B5EF4-FFF2-40B4-BE49-F238E27FC236}">
                  <a16:creationId xmlns:a16="http://schemas.microsoft.com/office/drawing/2014/main" id="{B0EEAD38-5243-338F-65F4-C3C72DB91EF1}"/>
                </a:ext>
              </a:extLst>
            </p:cNvPr>
            <p:cNvSpPr/>
            <p:nvPr/>
          </p:nvSpPr>
          <p:spPr>
            <a:xfrm flipH="1">
              <a:off x="6357867" y="2609904"/>
              <a:ext cx="2611642" cy="100429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TextBox 5131">
              <a:extLst>
                <a:ext uri="{FF2B5EF4-FFF2-40B4-BE49-F238E27FC236}">
                  <a16:creationId xmlns:a16="http://schemas.microsoft.com/office/drawing/2014/main" id="{C7DA4039-30DA-34CE-0003-628F53781984}"/>
                </a:ext>
              </a:extLst>
            </p:cNvPr>
            <p:cNvSpPr txBox="1"/>
            <p:nvPr/>
          </p:nvSpPr>
          <p:spPr>
            <a:xfrm>
              <a:off x="7449337" y="2580140"/>
              <a:ext cx="1804684" cy="1077218"/>
            </a:xfrm>
            <a:prstGeom prst="rect">
              <a:avLst/>
            </a:prstGeom>
            <a:noFill/>
          </p:spPr>
          <p:txBody>
            <a:bodyPr wrap="square">
              <a:spAutoFit/>
            </a:bodyPr>
            <a:lstStyle/>
            <a:p>
              <a:pPr marL="0" indent="0">
                <a:buClr>
                  <a:schemeClr val="accent6"/>
                </a:buClr>
              </a:pPr>
              <a:r>
                <a:rPr lang="en-US" sz="1200" b="1" dirty="0">
                  <a:solidFill>
                    <a:srgbClr val="5B0F00"/>
                  </a:solidFill>
                  <a:latin typeface="Josefin Sans" pitchFamily="2" charset="0"/>
                </a:rPr>
                <a:t>Multi-view </a:t>
              </a:r>
            </a:p>
            <a:p>
              <a:pPr marL="0" indent="0">
                <a:buClr>
                  <a:schemeClr val="accent6"/>
                </a:buClr>
              </a:pPr>
              <a:r>
                <a:rPr lang="en-US" sz="1200" b="1" dirty="0">
                  <a:solidFill>
                    <a:srgbClr val="5B0F00"/>
                  </a:solidFill>
                  <a:latin typeface="Josefin Sans" pitchFamily="2" charset="0"/>
                </a:rPr>
                <a:t>3D pose estimation</a:t>
              </a:r>
            </a:p>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1000" b="0" i="1" u="none" strike="noStrike" kern="0" cap="none" spc="0" normalizeH="0" baseline="0" noProof="0" dirty="0">
                  <a:ln>
                    <a:noFill/>
                  </a:ln>
                  <a:solidFill>
                    <a:schemeClr val="accent4"/>
                  </a:solidFill>
                  <a:effectLst/>
                  <a:uLnTx/>
                  <a:uFillTx/>
                  <a:latin typeface="Josefin Sans" pitchFamily="2" charset="0"/>
                  <a:sym typeface="Josefin Slab SemiBold"/>
                </a:rPr>
                <a:t>Occlusions: exist!</a:t>
              </a:r>
            </a:p>
            <a:p>
              <a:pPr marL="171450" indent="-171450">
                <a:buClr>
                  <a:srgbClr val="5B0F00"/>
                </a:buClr>
                <a:buSzPts val="1200"/>
                <a:buFont typeface="Arial" panose="020B0604020202020204" pitchFamily="34" charset="0"/>
                <a:buChar char="•"/>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FreeMocap</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EasyMocap</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AniPose</a:t>
              </a:r>
              <a:endParaRPr lang="en-US" sz="1000" dirty="0">
                <a:solidFill>
                  <a:srgbClr val="5B0F00"/>
                </a:solidFill>
                <a:latin typeface="Josefin Sans" pitchFamily="2" charset="0"/>
              </a:endParaRPr>
            </a:p>
          </p:txBody>
        </p:sp>
      </p:grpSp>
      <p:grpSp>
        <p:nvGrpSpPr>
          <p:cNvPr id="3" name="Group 2">
            <a:extLst>
              <a:ext uri="{FF2B5EF4-FFF2-40B4-BE49-F238E27FC236}">
                <a16:creationId xmlns:a16="http://schemas.microsoft.com/office/drawing/2014/main" id="{029EFB71-9A86-E58E-8FCF-2D660CEC465F}"/>
              </a:ext>
            </a:extLst>
          </p:cNvPr>
          <p:cNvGrpSpPr/>
          <p:nvPr/>
        </p:nvGrpSpPr>
        <p:grpSpPr>
          <a:xfrm>
            <a:off x="6373032" y="3698235"/>
            <a:ext cx="3130126" cy="1077218"/>
            <a:chOff x="6373032" y="3698235"/>
            <a:chExt cx="3130126" cy="1077218"/>
          </a:xfrm>
        </p:grpSpPr>
        <p:grpSp>
          <p:nvGrpSpPr>
            <p:cNvPr id="504" name="Group 503">
              <a:extLst>
                <a:ext uri="{FF2B5EF4-FFF2-40B4-BE49-F238E27FC236}">
                  <a16:creationId xmlns:a16="http://schemas.microsoft.com/office/drawing/2014/main" id="{E5356880-590C-DF3B-9BB4-B8D832A2D45F}"/>
                </a:ext>
              </a:extLst>
            </p:cNvPr>
            <p:cNvGrpSpPr/>
            <p:nvPr/>
          </p:nvGrpSpPr>
          <p:grpSpPr>
            <a:xfrm>
              <a:off x="6373032" y="3737978"/>
              <a:ext cx="1057737" cy="430401"/>
              <a:chOff x="182341" y="4127488"/>
              <a:chExt cx="800187" cy="325602"/>
            </a:xfrm>
          </p:grpSpPr>
          <p:pic>
            <p:nvPicPr>
              <p:cNvPr id="495" name="Picture 494">
                <a:extLst>
                  <a:ext uri="{FF2B5EF4-FFF2-40B4-BE49-F238E27FC236}">
                    <a16:creationId xmlns:a16="http://schemas.microsoft.com/office/drawing/2014/main" id="{542A027D-D01E-DC24-77A9-63BE86D24D8F}"/>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5">
                        <a14:imgEffect>
                          <a14:artisticPhotocopy trans="0" detail="10"/>
                        </a14:imgEffect>
                      </a14:imgLayer>
                    </a14:imgProps>
                  </a:ext>
                </a:extLst>
              </a:blip>
              <a:stretch>
                <a:fillRect/>
              </a:stretch>
            </p:blipFill>
            <p:spPr>
              <a:xfrm rot="17216814">
                <a:off x="740697" y="4211259"/>
                <a:ext cx="209390" cy="274272"/>
              </a:xfrm>
              <a:prstGeom prst="rect">
                <a:avLst/>
              </a:prstGeom>
              <a:ln>
                <a:noFill/>
              </a:ln>
              <a:effectLst>
                <a:softEdge rad="0"/>
              </a:effectLst>
            </p:spPr>
          </p:pic>
          <p:grpSp>
            <p:nvGrpSpPr>
              <p:cNvPr id="496" name="Group 495">
                <a:extLst>
                  <a:ext uri="{FF2B5EF4-FFF2-40B4-BE49-F238E27FC236}">
                    <a16:creationId xmlns:a16="http://schemas.microsoft.com/office/drawing/2014/main" id="{D06008E8-6A4A-64D6-BDE2-0F26081A593F}"/>
                  </a:ext>
                </a:extLst>
              </p:cNvPr>
              <p:cNvGrpSpPr/>
              <p:nvPr/>
            </p:nvGrpSpPr>
            <p:grpSpPr>
              <a:xfrm>
                <a:off x="182341" y="4127488"/>
                <a:ext cx="769320" cy="292722"/>
                <a:chOff x="278430" y="3974717"/>
                <a:chExt cx="905533" cy="457199"/>
              </a:xfrm>
            </p:grpSpPr>
            <p:cxnSp>
              <p:nvCxnSpPr>
                <p:cNvPr id="498" name="Straight Connector 497">
                  <a:extLst>
                    <a:ext uri="{FF2B5EF4-FFF2-40B4-BE49-F238E27FC236}">
                      <a16:creationId xmlns:a16="http://schemas.microsoft.com/office/drawing/2014/main" id="{8D9B8806-2DBA-A7EF-E0FB-459C85A2A3D0}"/>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499" name="Straight Connector 498">
                  <a:extLst>
                    <a:ext uri="{FF2B5EF4-FFF2-40B4-BE49-F238E27FC236}">
                      <a16:creationId xmlns:a16="http://schemas.microsoft.com/office/drawing/2014/main" id="{DAE3E681-9733-06A5-04B1-305B56D0A21C}"/>
                    </a:ext>
                  </a:extLst>
                </p:cNvPr>
                <p:cNvCxnSpPr>
                  <a:cxnSpLocks/>
                  <a:stCxn id="501"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500" name="Picture 4">
                  <a:extLst>
                    <a:ext uri="{FF2B5EF4-FFF2-40B4-BE49-F238E27FC236}">
                      <a16:creationId xmlns:a16="http://schemas.microsoft.com/office/drawing/2014/main" id="{A6FD39B1-4309-03F2-925B-F113BF23CA9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4">
                  <a:extLst>
                    <a:ext uri="{FF2B5EF4-FFF2-40B4-BE49-F238E27FC236}">
                      <a16:creationId xmlns:a16="http://schemas.microsoft.com/office/drawing/2014/main" id="{3876FEA6-BB76-F9A4-3440-2C8BCD89354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502" name="Rectangle: Rounded Corners 501">
                  <a:extLst>
                    <a:ext uri="{FF2B5EF4-FFF2-40B4-BE49-F238E27FC236}">
                      <a16:creationId xmlns:a16="http://schemas.microsoft.com/office/drawing/2014/main" id="{6476C7C3-452C-01BC-EEF3-53BEA6E36A6A}"/>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03" name="Google Shape;495;p52">
                  <a:extLst>
                    <a:ext uri="{FF2B5EF4-FFF2-40B4-BE49-F238E27FC236}">
                      <a16:creationId xmlns:a16="http://schemas.microsoft.com/office/drawing/2014/main" id="{2FBD7F38-C5C9-F4A4-49F7-BB00EBA2A4D8}"/>
                    </a:ext>
                  </a:extLst>
                </p:cNvPr>
                <p:cNvSpPr txBox="1">
                  <a:spLocks/>
                </p:cNvSpPr>
                <p:nvPr/>
              </p:nvSpPr>
              <p:spPr>
                <a:xfrm>
                  <a:off x="325379" y="4180018"/>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sp>
          <p:nvSpPr>
            <p:cNvPr id="5133" name="Google Shape;51;p6">
              <a:extLst>
                <a:ext uri="{FF2B5EF4-FFF2-40B4-BE49-F238E27FC236}">
                  <a16:creationId xmlns:a16="http://schemas.microsoft.com/office/drawing/2014/main" id="{38E5F8F7-F13E-C482-5BC7-B09238F0DF8A}"/>
                </a:ext>
              </a:extLst>
            </p:cNvPr>
            <p:cNvSpPr/>
            <p:nvPr/>
          </p:nvSpPr>
          <p:spPr>
            <a:xfrm flipH="1">
              <a:off x="6373032" y="3730998"/>
              <a:ext cx="2611643" cy="100429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TextBox 5133">
              <a:extLst>
                <a:ext uri="{FF2B5EF4-FFF2-40B4-BE49-F238E27FC236}">
                  <a16:creationId xmlns:a16="http://schemas.microsoft.com/office/drawing/2014/main" id="{2C8F81B0-41C2-D736-7E81-4A9146460C0F}"/>
                </a:ext>
              </a:extLst>
            </p:cNvPr>
            <p:cNvSpPr txBox="1"/>
            <p:nvPr/>
          </p:nvSpPr>
          <p:spPr>
            <a:xfrm>
              <a:off x="7460469" y="3698235"/>
              <a:ext cx="2042689" cy="1077218"/>
            </a:xfrm>
            <a:prstGeom prst="rect">
              <a:avLst/>
            </a:prstGeom>
            <a:noFill/>
          </p:spPr>
          <p:txBody>
            <a:bodyPr wrap="square">
              <a:spAutoFit/>
            </a:bodyPr>
            <a:lstStyle/>
            <a:p>
              <a:pPr marL="0" indent="0">
                <a:buClr>
                  <a:schemeClr val="accent6"/>
                </a:buClr>
              </a:pPr>
              <a:r>
                <a:rPr lang="en-US" sz="1200" b="1" dirty="0">
                  <a:solidFill>
                    <a:srgbClr val="5B0F00"/>
                  </a:solidFill>
                  <a:latin typeface="Josefin Sans" pitchFamily="2" charset="0"/>
                </a:rPr>
                <a:t>Multi-view </a:t>
              </a:r>
            </a:p>
            <a:p>
              <a:pPr marL="0" indent="0">
                <a:buClr>
                  <a:schemeClr val="accent6"/>
                </a:buClr>
              </a:pPr>
              <a:r>
                <a:rPr lang="en-US" sz="1200" b="1" dirty="0">
                  <a:solidFill>
                    <a:srgbClr val="5B0F00"/>
                  </a:solidFill>
                  <a:latin typeface="Josefin Sans" pitchFamily="2" charset="0"/>
                </a:rPr>
                <a:t>3D joint angles</a:t>
              </a:r>
            </a:p>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1000" b="0" i="1" u="none" strike="noStrike" kern="0" cap="none" spc="0" normalizeH="0" baseline="0" noProof="0" dirty="0">
                  <a:ln>
                    <a:noFill/>
                  </a:ln>
                  <a:solidFill>
                    <a:schemeClr val="accent4"/>
                  </a:solidFill>
                  <a:effectLst/>
                  <a:uLnTx/>
                  <a:uFillTx/>
                  <a:latin typeface="Josefin Sans" pitchFamily="2" charset="0"/>
                  <a:sym typeface="Josefin Slab SemiBold"/>
                </a:rPr>
                <a:t>Skeleton: exists! </a:t>
              </a:r>
              <a:endParaRPr kumimoji="0" lang="en" sz="1000" b="0" i="0" u="none" strike="noStrike" kern="0" cap="none" spc="0" normalizeH="0" baseline="0" noProof="0" dirty="0">
                <a:ln>
                  <a:noFill/>
                </a:ln>
                <a:solidFill>
                  <a:srgbClr val="5B0F00"/>
                </a:solidFill>
                <a:effectLst/>
                <a:uLnTx/>
                <a:uFillTx/>
                <a:latin typeface="Josefin Slab SemiBold"/>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Theia</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Pose2Sim</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OpenCap</a:t>
              </a:r>
              <a:endParaRPr lang="en-US" sz="1200" dirty="0">
                <a:solidFill>
                  <a:srgbClr val="5B0F00"/>
                </a:solidFill>
                <a:latin typeface="Josefin Sans" pitchFamily="2" charset="0"/>
              </a:endParaRPr>
            </a:p>
          </p:txBody>
        </p:sp>
      </p:grpSp>
      <p:grpSp>
        <p:nvGrpSpPr>
          <p:cNvPr id="5137" name="Group 5136">
            <a:extLst>
              <a:ext uri="{FF2B5EF4-FFF2-40B4-BE49-F238E27FC236}">
                <a16:creationId xmlns:a16="http://schemas.microsoft.com/office/drawing/2014/main" id="{5DE52AEC-1D2E-423F-5BD1-F38FE7B3E0E1}"/>
              </a:ext>
            </a:extLst>
          </p:cNvPr>
          <p:cNvGrpSpPr/>
          <p:nvPr/>
        </p:nvGrpSpPr>
        <p:grpSpPr>
          <a:xfrm>
            <a:off x="166449" y="1529626"/>
            <a:ext cx="591550" cy="433536"/>
            <a:chOff x="272781" y="2134681"/>
            <a:chExt cx="591550" cy="433536"/>
          </a:xfrm>
        </p:grpSpPr>
        <p:pic>
          <p:nvPicPr>
            <p:cNvPr id="509" name="Picture 4">
              <a:extLst>
                <a:ext uri="{FF2B5EF4-FFF2-40B4-BE49-F238E27FC236}">
                  <a16:creationId xmlns:a16="http://schemas.microsoft.com/office/drawing/2014/main" id="{1C113B7C-7EB7-D8C1-2E77-7E049BBBAEB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Rounded Corners 5134">
              <a:extLst>
                <a:ext uri="{FF2B5EF4-FFF2-40B4-BE49-F238E27FC236}">
                  <a16:creationId xmlns:a16="http://schemas.microsoft.com/office/drawing/2014/main" id="{9367D525-88B1-F5AD-B373-17A13EF3ECBC}"/>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10" name="Google Shape;495;p52">
              <a:extLst>
                <a:ext uri="{FF2B5EF4-FFF2-40B4-BE49-F238E27FC236}">
                  <a16:creationId xmlns:a16="http://schemas.microsoft.com/office/drawing/2014/main" id="{D3240C2B-D54E-A0FB-6062-DEEC6E75A850}"/>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nvGrpSpPr>
          <p:cNvPr id="7" name="Group 6">
            <a:extLst>
              <a:ext uri="{FF2B5EF4-FFF2-40B4-BE49-F238E27FC236}">
                <a16:creationId xmlns:a16="http://schemas.microsoft.com/office/drawing/2014/main" id="{444FED2D-D16E-6DE0-5469-5A30F974BD5B}"/>
              </a:ext>
            </a:extLst>
          </p:cNvPr>
          <p:cNvGrpSpPr/>
          <p:nvPr/>
        </p:nvGrpSpPr>
        <p:grpSpPr>
          <a:xfrm>
            <a:off x="6373032" y="1526145"/>
            <a:ext cx="3170289" cy="1038800"/>
            <a:chOff x="6365533" y="1463920"/>
            <a:chExt cx="3170289" cy="1038800"/>
          </a:xfrm>
        </p:grpSpPr>
        <p:sp>
          <p:nvSpPr>
            <p:cNvPr id="5120" name="Google Shape;490;p52">
              <a:extLst>
                <a:ext uri="{FF2B5EF4-FFF2-40B4-BE49-F238E27FC236}">
                  <a16:creationId xmlns:a16="http://schemas.microsoft.com/office/drawing/2014/main" id="{3463DB93-C955-33F6-A03A-52379F0FD44A}"/>
                </a:ext>
              </a:extLst>
            </p:cNvPr>
            <p:cNvSpPr txBox="1">
              <a:spLocks/>
            </p:cNvSpPr>
            <p:nvPr/>
          </p:nvSpPr>
          <p:spPr>
            <a:xfrm>
              <a:off x="7448828" y="1563548"/>
              <a:ext cx="2086994" cy="86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buClr>
                  <a:schemeClr val="accent6"/>
                </a:buClr>
              </a:pPr>
              <a:r>
                <a:rPr lang="en-US" b="1" dirty="0">
                  <a:solidFill>
                    <a:srgbClr val="5B0F00"/>
                  </a:solidFill>
                  <a:latin typeface="Josefin Sans" pitchFamily="2" charset="0"/>
                </a:rPr>
                <a:t>2D pose estimation</a:t>
              </a:r>
            </a:p>
            <a:p>
              <a:pPr marL="0" indent="0">
                <a:buClr>
                  <a:schemeClr val="accent6"/>
                </a:buClr>
              </a:pPr>
              <a:r>
                <a:rPr lang="en-US" sz="1000" i="1" dirty="0">
                  <a:solidFill>
                    <a:schemeClr val="accent4"/>
                  </a:solidFill>
                  <a:latin typeface="Josefin Sans" pitchFamily="2" charset="0"/>
                </a:rPr>
                <a:t>The foundation</a:t>
              </a:r>
            </a:p>
            <a:p>
              <a:pPr marL="171450" indent="-171450">
                <a:buClr>
                  <a:schemeClr val="accent6"/>
                </a:buClr>
                <a:buFont typeface="Arial" panose="020B0604020202020204" pitchFamily="34" charset="0"/>
                <a:buChar char="•"/>
              </a:pPr>
              <a:r>
                <a:rPr lang="en-US" sz="1000" dirty="0">
                  <a:solidFill>
                    <a:srgbClr val="5B0F00"/>
                  </a:solidFill>
                  <a:latin typeface="Josefin Sans" pitchFamily="2" charset="0"/>
                </a:rPr>
                <a:t>OpenPose</a:t>
              </a:r>
              <a:endParaRPr lang="en-US" sz="1000" dirty="0">
                <a:solidFill>
                  <a:srgbClr val="5B0F00"/>
                </a:solidFill>
              </a:endParaRPr>
            </a:p>
            <a:p>
              <a:pPr marL="171450" indent="-171450">
                <a:buClr>
                  <a:schemeClr val="accent6"/>
                </a:buClr>
                <a:buFont typeface="Arial" panose="020B0604020202020204" pitchFamily="34" charset="0"/>
                <a:buChar char="•"/>
              </a:pPr>
              <a:r>
                <a:rPr lang="en-US" sz="1000" dirty="0" err="1">
                  <a:solidFill>
                    <a:srgbClr val="5B0F00"/>
                  </a:solidFill>
                  <a:latin typeface="Josefin Sans" pitchFamily="2" charset="0"/>
                </a:rPr>
                <a:t>BlazePose</a:t>
              </a:r>
              <a:endParaRPr lang="en-US" sz="1000" dirty="0">
                <a:solidFill>
                  <a:srgbClr val="5B0F00"/>
                </a:solidFill>
                <a:latin typeface="Josefin Sans" pitchFamily="2" charset="0"/>
              </a:endParaRPr>
            </a:p>
            <a:p>
              <a:pPr marL="171450" indent="-171450">
                <a:buClr>
                  <a:schemeClr val="accent6"/>
                </a:buClr>
                <a:buFont typeface="Arial" panose="020B0604020202020204" pitchFamily="34" charset="0"/>
                <a:buChar char="•"/>
              </a:pPr>
              <a:r>
                <a:rPr lang="en-US" sz="1000" dirty="0" err="1">
                  <a:solidFill>
                    <a:srgbClr val="5B0F00"/>
                  </a:solidFill>
                  <a:latin typeface="Josefin Sans" pitchFamily="2" charset="0"/>
                </a:rPr>
                <a:t>DeepLabCut</a:t>
              </a:r>
              <a:endParaRPr lang="en-US" sz="1000" dirty="0">
                <a:solidFill>
                  <a:srgbClr val="5B0F00"/>
                </a:solidFill>
                <a:latin typeface="Josefin Sans" pitchFamily="2" charset="0"/>
              </a:endParaRPr>
            </a:p>
          </p:txBody>
        </p:sp>
        <p:sp>
          <p:nvSpPr>
            <p:cNvPr id="5129" name="Google Shape;51;p6">
              <a:extLst>
                <a:ext uri="{FF2B5EF4-FFF2-40B4-BE49-F238E27FC236}">
                  <a16:creationId xmlns:a16="http://schemas.microsoft.com/office/drawing/2014/main" id="{E505364A-A104-EEB6-92E4-1DA56B9889E6}"/>
                </a:ext>
              </a:extLst>
            </p:cNvPr>
            <p:cNvSpPr/>
            <p:nvPr/>
          </p:nvSpPr>
          <p:spPr>
            <a:xfrm>
              <a:off x="6373033" y="1474776"/>
              <a:ext cx="2589994" cy="102794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8" name="Group 5137">
              <a:extLst>
                <a:ext uri="{FF2B5EF4-FFF2-40B4-BE49-F238E27FC236}">
                  <a16:creationId xmlns:a16="http://schemas.microsoft.com/office/drawing/2014/main" id="{502867C5-AC33-4F2D-0AC8-0243459CEAC7}"/>
                </a:ext>
              </a:extLst>
            </p:cNvPr>
            <p:cNvGrpSpPr/>
            <p:nvPr/>
          </p:nvGrpSpPr>
          <p:grpSpPr>
            <a:xfrm>
              <a:off x="6365533" y="1463920"/>
              <a:ext cx="591550" cy="433536"/>
              <a:chOff x="272781" y="2134681"/>
              <a:chExt cx="591550" cy="433536"/>
            </a:xfrm>
          </p:grpSpPr>
          <p:pic>
            <p:nvPicPr>
              <p:cNvPr id="5139" name="Picture 4">
                <a:extLst>
                  <a:ext uri="{FF2B5EF4-FFF2-40B4-BE49-F238E27FC236}">
                    <a16:creationId xmlns:a16="http://schemas.microsoft.com/office/drawing/2014/main" id="{4CEB5B1D-496A-47C4-25A3-ED41469163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5140" name="Rectangle: Rounded Corners 5139">
                <a:extLst>
                  <a:ext uri="{FF2B5EF4-FFF2-40B4-BE49-F238E27FC236}">
                    <a16:creationId xmlns:a16="http://schemas.microsoft.com/office/drawing/2014/main" id="{09E3B9AA-6AF9-7E9F-0BC3-A97019C0C788}"/>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141" name="Google Shape;495;p52">
                <a:extLst>
                  <a:ext uri="{FF2B5EF4-FFF2-40B4-BE49-F238E27FC236}">
                    <a16:creationId xmlns:a16="http://schemas.microsoft.com/office/drawing/2014/main" id="{230CA7A4-4744-988D-3EBA-F2D3CD5EBC27}"/>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2D</a:t>
                </a:r>
              </a:p>
            </p:txBody>
          </p:sp>
        </p:grpSp>
      </p:grpSp>
      <p:pic>
        <p:nvPicPr>
          <p:cNvPr id="13" name="Picture 12">
            <a:extLst>
              <a:ext uri="{FF2B5EF4-FFF2-40B4-BE49-F238E27FC236}">
                <a16:creationId xmlns:a16="http://schemas.microsoft.com/office/drawing/2014/main" id="{720B9F9C-43F1-06D8-2D30-3C15144B7C48}"/>
              </a:ext>
            </a:extLst>
          </p:cNvPr>
          <p:cNvPicPr>
            <a:picLocks noChangeAspect="1"/>
          </p:cNvPicPr>
          <p:nvPr/>
        </p:nvPicPr>
        <p:blipFill rotWithShape="1">
          <a:blip r:embed="rId6"/>
          <a:srcRect t="7566"/>
          <a:stretch/>
        </p:blipFill>
        <p:spPr>
          <a:xfrm>
            <a:off x="993725" y="2396064"/>
            <a:ext cx="1536115" cy="843139"/>
          </a:xfrm>
          <a:prstGeom prst="rect">
            <a:avLst/>
          </a:prstGeom>
        </p:spPr>
      </p:pic>
      <p:sp>
        <p:nvSpPr>
          <p:cNvPr id="14" name="Arrow: Right 13">
            <a:extLst>
              <a:ext uri="{FF2B5EF4-FFF2-40B4-BE49-F238E27FC236}">
                <a16:creationId xmlns:a16="http://schemas.microsoft.com/office/drawing/2014/main" id="{B1FF645E-74DB-6C7D-5C3D-9255A5E3B269}"/>
              </a:ext>
            </a:extLst>
          </p:cNvPr>
          <p:cNvSpPr/>
          <p:nvPr/>
        </p:nvSpPr>
        <p:spPr>
          <a:xfrm>
            <a:off x="2902104" y="3382395"/>
            <a:ext cx="516731" cy="171561"/>
          </a:xfrm>
          <a:prstGeom prst="rightArrow">
            <a:avLst>
              <a:gd name="adj1" fmla="val 64754"/>
              <a:gd name="adj2" fmla="val 50000"/>
            </a:avLst>
          </a:prstGeom>
          <a:noFill/>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1E1E35-7AF6-AE0F-8CF3-0FE28876DF78}"/>
              </a:ext>
            </a:extLst>
          </p:cNvPr>
          <p:cNvSpPr/>
          <p:nvPr/>
        </p:nvSpPr>
        <p:spPr>
          <a:xfrm>
            <a:off x="6380532" y="1533118"/>
            <a:ext cx="2596643" cy="1031827"/>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82F2767-5691-F9F6-900F-A64920827B4B}"/>
              </a:ext>
            </a:extLst>
          </p:cNvPr>
          <p:cNvGrpSpPr/>
          <p:nvPr/>
        </p:nvGrpSpPr>
        <p:grpSpPr>
          <a:xfrm>
            <a:off x="975065" y="3844765"/>
            <a:ext cx="1641341" cy="846517"/>
            <a:chOff x="3443750" y="1717662"/>
            <a:chExt cx="3758482" cy="1938426"/>
          </a:xfrm>
        </p:grpSpPr>
        <p:pic>
          <p:nvPicPr>
            <p:cNvPr id="19" name="Picture 18">
              <a:extLst>
                <a:ext uri="{FF2B5EF4-FFF2-40B4-BE49-F238E27FC236}">
                  <a16:creationId xmlns:a16="http://schemas.microsoft.com/office/drawing/2014/main" id="{5A05416A-6B9D-9739-D7A8-91FE1C65E0D0}"/>
                </a:ext>
              </a:extLst>
            </p:cNvPr>
            <p:cNvPicPr>
              <a:picLocks noChangeAspect="1"/>
            </p:cNvPicPr>
            <p:nvPr/>
          </p:nvPicPr>
          <p:blipFill rotWithShape="1">
            <a:blip r:embed="rId7"/>
            <a:srcRect t="11619"/>
            <a:stretch/>
          </p:blipFill>
          <p:spPr>
            <a:xfrm>
              <a:off x="3443750" y="1717662"/>
              <a:ext cx="2282781" cy="1937655"/>
            </a:xfrm>
            <a:prstGeom prst="rect">
              <a:avLst/>
            </a:prstGeom>
          </p:spPr>
        </p:pic>
        <p:pic>
          <p:nvPicPr>
            <p:cNvPr id="30" name="Picture 29">
              <a:extLst>
                <a:ext uri="{FF2B5EF4-FFF2-40B4-BE49-F238E27FC236}">
                  <a16:creationId xmlns:a16="http://schemas.microsoft.com/office/drawing/2014/main" id="{DAF477A3-7255-890E-1C0D-6C3976AEE09A}"/>
                </a:ext>
              </a:extLst>
            </p:cNvPr>
            <p:cNvPicPr>
              <a:picLocks noChangeAspect="1"/>
            </p:cNvPicPr>
            <p:nvPr/>
          </p:nvPicPr>
          <p:blipFill rotWithShape="1">
            <a:blip r:embed="rId8"/>
            <a:srcRect t="11650"/>
            <a:stretch/>
          </p:blipFill>
          <p:spPr>
            <a:xfrm>
              <a:off x="5343634" y="1718435"/>
              <a:ext cx="1858598" cy="1937653"/>
            </a:xfrm>
            <a:prstGeom prst="rect">
              <a:avLst/>
            </a:prstGeom>
          </p:spPr>
        </p:pic>
      </p:grpSp>
      <p:sp>
        <p:nvSpPr>
          <p:cNvPr id="506" name="TextBox 505">
            <a:extLst>
              <a:ext uri="{FF2B5EF4-FFF2-40B4-BE49-F238E27FC236}">
                <a16:creationId xmlns:a16="http://schemas.microsoft.com/office/drawing/2014/main" id="{911B3B29-4A0A-7D7C-25BE-9F844E172C9F}"/>
              </a:ext>
            </a:extLst>
          </p:cNvPr>
          <p:cNvSpPr txBox="1"/>
          <p:nvPr/>
        </p:nvSpPr>
        <p:spPr>
          <a:xfrm>
            <a:off x="1935185" y="3067846"/>
            <a:ext cx="996898" cy="215444"/>
          </a:xfrm>
          <a:prstGeom prst="rect">
            <a:avLst/>
          </a:prstGeom>
          <a:noFill/>
        </p:spPr>
        <p:txBody>
          <a:bodyPr wrap="square">
            <a:spAutoFit/>
          </a:bodyPr>
          <a:lstStyle/>
          <a:p>
            <a:r>
              <a:rPr kumimoji="0" lang="en-US" sz="800" b="0" i="0" u="none" strike="noStrike" kern="0" cap="none" spc="0" normalizeH="0" baseline="0" noProof="0" dirty="0" err="1">
                <a:ln>
                  <a:noFill/>
                </a:ln>
                <a:solidFill>
                  <a:srgbClr val="5B0F00"/>
                </a:solidFill>
                <a:effectLst/>
                <a:uLnTx/>
                <a:uFillTx/>
                <a:latin typeface="Josefin Slab SemiBold" pitchFamily="2" charset="0"/>
                <a:cs typeface="Arial"/>
                <a:sym typeface="Arial"/>
              </a:rPr>
              <a:t>Mediapipe</a:t>
            </a:r>
            <a:endParaRPr lang="en-US" dirty="0"/>
          </a:p>
        </p:txBody>
      </p:sp>
      <p:sp>
        <p:nvSpPr>
          <p:cNvPr id="507" name="TextBox 506">
            <a:extLst>
              <a:ext uri="{FF2B5EF4-FFF2-40B4-BE49-F238E27FC236}">
                <a16:creationId xmlns:a16="http://schemas.microsoft.com/office/drawing/2014/main" id="{9451D551-D833-78BD-2785-36D64CE7F58F}"/>
              </a:ext>
            </a:extLst>
          </p:cNvPr>
          <p:cNvSpPr txBox="1"/>
          <p:nvPr/>
        </p:nvSpPr>
        <p:spPr>
          <a:xfrm>
            <a:off x="1866900" y="4525600"/>
            <a:ext cx="925734" cy="215444"/>
          </a:xfrm>
          <a:prstGeom prst="rect">
            <a:avLst/>
          </a:prstGeom>
          <a:noFill/>
        </p:spPr>
        <p:txBody>
          <a:bodyPr wrap="square">
            <a:spAutoFit/>
          </a:bodyPr>
          <a:lstStyle/>
          <a:p>
            <a:r>
              <a:rPr kumimoji="0" lang="en-US" sz="800" b="0" i="0" u="none" strike="noStrike" kern="0" cap="none" spc="0" normalizeH="0" baseline="0" noProof="0" dirty="0">
                <a:ln>
                  <a:noFill/>
                </a:ln>
                <a:solidFill>
                  <a:schemeClr val="accent4">
                    <a:lumMod val="20000"/>
                    <a:lumOff val="80000"/>
                  </a:schemeClr>
                </a:solidFill>
                <a:effectLst/>
                <a:uLnTx/>
                <a:uFillTx/>
                <a:latin typeface="Josefin Slab SemiBold" pitchFamily="2" charset="0"/>
                <a:cs typeface="Arial"/>
                <a:sym typeface="Arial"/>
              </a:rPr>
              <a:t>[Rempe 2020]</a:t>
            </a:r>
            <a:endParaRPr lang="en-US" dirty="0">
              <a:solidFill>
                <a:schemeClr val="accent4">
                  <a:lumMod val="20000"/>
                  <a:lumOff val="80000"/>
                </a:schemeClr>
              </a:solidFill>
            </a:endParaRPr>
          </a:p>
        </p:txBody>
      </p:sp>
      <p:sp>
        <p:nvSpPr>
          <p:cNvPr id="508" name="Rectangle 507">
            <a:extLst>
              <a:ext uri="{FF2B5EF4-FFF2-40B4-BE49-F238E27FC236}">
                <a16:creationId xmlns:a16="http://schemas.microsoft.com/office/drawing/2014/main" id="{2FAC2C4F-F016-DDE5-A514-336039346288}"/>
              </a:ext>
            </a:extLst>
          </p:cNvPr>
          <p:cNvSpPr/>
          <p:nvPr/>
        </p:nvSpPr>
        <p:spPr>
          <a:xfrm>
            <a:off x="2381"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2</a:t>
            </a:r>
            <a:endParaRPr lang="en-US" dirty="0">
              <a:latin typeface="Josefin Sans" pitchFamily="2" charset="0"/>
            </a:endParaRPr>
          </a:p>
        </p:txBody>
      </p:sp>
      <p:sp>
        <p:nvSpPr>
          <p:cNvPr id="511" name="Rectangle 510">
            <a:extLst>
              <a:ext uri="{FF2B5EF4-FFF2-40B4-BE49-F238E27FC236}">
                <a16:creationId xmlns:a16="http://schemas.microsoft.com/office/drawing/2014/main" id="{A8CFA6E0-ACCE-ED4D-AB55-922CDE90FA9F}"/>
              </a:ext>
            </a:extLst>
          </p:cNvPr>
          <p:cNvSpPr/>
          <p:nvPr/>
        </p:nvSpPr>
        <p:spPr>
          <a:xfrm>
            <a:off x="6216018"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1</a:t>
            </a:r>
            <a:endParaRPr lang="en-US" dirty="0">
              <a:latin typeface="Josefin Sans" pitchFamily="2" charset="0"/>
            </a:endParaRPr>
          </a:p>
        </p:txBody>
      </p:sp>
      <p:sp>
        <p:nvSpPr>
          <p:cNvPr id="5121" name="Rectangle 5120">
            <a:extLst>
              <a:ext uri="{FF2B5EF4-FFF2-40B4-BE49-F238E27FC236}">
                <a16:creationId xmlns:a16="http://schemas.microsoft.com/office/drawing/2014/main" id="{02149623-74FB-C171-F420-F0145794EC5A}"/>
              </a:ext>
            </a:extLst>
          </p:cNvPr>
          <p:cNvSpPr/>
          <p:nvPr/>
        </p:nvSpPr>
        <p:spPr>
          <a:xfrm>
            <a:off x="6198462" y="2649466"/>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3</a:t>
            </a:r>
            <a:endParaRPr lang="en-US" dirty="0">
              <a:latin typeface="Josefin Sans" pitchFamily="2" charset="0"/>
            </a:endParaRPr>
          </a:p>
        </p:txBody>
      </p:sp>
      <p:sp>
        <p:nvSpPr>
          <p:cNvPr id="5122" name="Rectangle 5121">
            <a:extLst>
              <a:ext uri="{FF2B5EF4-FFF2-40B4-BE49-F238E27FC236}">
                <a16:creationId xmlns:a16="http://schemas.microsoft.com/office/drawing/2014/main" id="{AD5B9C5C-8FD4-F397-7C68-CBF2DB94FCD7}"/>
              </a:ext>
            </a:extLst>
          </p:cNvPr>
          <p:cNvSpPr/>
          <p:nvPr/>
        </p:nvSpPr>
        <p:spPr>
          <a:xfrm>
            <a:off x="6204201" y="3730998"/>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4</a:t>
            </a:r>
            <a:endParaRPr lang="en-US" dirty="0">
              <a:latin typeface="Josefin Sans" pitchFamily="2" charset="0"/>
            </a:endParaRPr>
          </a:p>
        </p:txBody>
      </p:sp>
      <p:sp>
        <p:nvSpPr>
          <p:cNvPr id="5123" name="Rectangle 5122">
            <a:extLst>
              <a:ext uri="{FF2B5EF4-FFF2-40B4-BE49-F238E27FC236}">
                <a16:creationId xmlns:a16="http://schemas.microsoft.com/office/drawing/2014/main" id="{80135343-0890-5BF8-ED2B-8DD165E9EA53}"/>
              </a:ext>
            </a:extLst>
          </p:cNvPr>
          <p:cNvSpPr/>
          <p:nvPr/>
        </p:nvSpPr>
        <p:spPr>
          <a:xfrm>
            <a:off x="6215508" y="1530963"/>
            <a:ext cx="166449" cy="13791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868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485" name="Google Shape;153;p20">
            <a:extLst>
              <a:ext uri="{FF2B5EF4-FFF2-40B4-BE49-F238E27FC236}">
                <a16:creationId xmlns:a16="http://schemas.microsoft.com/office/drawing/2014/main" id="{D940255B-724D-9E32-7BDD-C842D6E90D9E}"/>
              </a:ext>
            </a:extLst>
          </p:cNvPr>
          <p:cNvSpPr txBox="1">
            <a:spLocks/>
          </p:cNvSpPr>
          <p:nvPr/>
        </p:nvSpPr>
        <p:spPr>
          <a:xfrm>
            <a:off x="0" y="166914"/>
            <a:ext cx="4990454" cy="1156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Current state of the art</a:t>
            </a:r>
          </a:p>
          <a:p>
            <a:pPr marL="0" indent="0" algn="r">
              <a:buNone/>
            </a:pPr>
            <a:r>
              <a:rPr lang="es" sz="1600" dirty="0">
                <a:latin typeface="Josefin Sans" pitchFamily="2" charset="0"/>
              </a:rPr>
              <a:t>of markerless biomechanics</a:t>
            </a:r>
          </a:p>
        </p:txBody>
      </p:sp>
      <p:sp>
        <p:nvSpPr>
          <p:cNvPr id="2" name="Google Shape;490;p52">
            <a:extLst>
              <a:ext uri="{FF2B5EF4-FFF2-40B4-BE49-F238E27FC236}">
                <a16:creationId xmlns:a16="http://schemas.microsoft.com/office/drawing/2014/main" id="{BBEE387A-DFE5-0486-5163-2CBFCBA47A84}"/>
              </a:ext>
            </a:extLst>
          </p:cNvPr>
          <p:cNvSpPr txBox="1">
            <a:spLocks noGrp="1"/>
          </p:cNvSpPr>
          <p:nvPr>
            <p:ph type="subTitle" idx="1"/>
          </p:nvPr>
        </p:nvSpPr>
        <p:spPr>
          <a:xfrm>
            <a:off x="739069" y="1570318"/>
            <a:ext cx="5377971" cy="3198994"/>
          </a:xfrm>
          <a:prstGeom prst="rect">
            <a:avLst/>
          </a:prstGeom>
        </p:spPr>
        <p:txBody>
          <a:bodyPr spcFirstLastPara="1" wrap="square" lIns="91425" tIns="91425" rIns="91425" bIns="91425" anchor="t" anchorCtr="0">
            <a:noAutofit/>
          </a:bodyPr>
          <a:lstStyle/>
          <a:p>
            <a:pPr marL="0" indent="0">
              <a:buClr>
                <a:schemeClr val="accent6"/>
              </a:buClr>
            </a:pPr>
            <a:r>
              <a:rPr lang="en-US" b="1" dirty="0">
                <a:solidFill>
                  <a:srgbClr val="5B0F00"/>
                </a:solidFill>
                <a:latin typeface="Josefin Sans" pitchFamily="2" charset="0"/>
              </a:rPr>
              <a:t>           Multiview 3D pose estimation</a:t>
            </a:r>
          </a:p>
          <a:p>
            <a:pPr marL="0" indent="0">
              <a:buClr>
                <a:schemeClr val="accent6"/>
              </a:buClr>
            </a:pPr>
            <a:r>
              <a:rPr lang="en-US" i="1" dirty="0">
                <a:solidFill>
                  <a:schemeClr val="accent4"/>
                </a:solidFill>
                <a:latin typeface="Josefin Sans" pitchFamily="2" charset="0"/>
              </a:rPr>
              <a:t>Several viewpoints are needed to solve occlusions accurately!</a:t>
            </a:r>
          </a:p>
          <a:p>
            <a:pPr marL="171450" indent="-171450">
              <a:buClr>
                <a:srgbClr val="5B0F00"/>
              </a:buClr>
              <a:buSzPts val="1200"/>
              <a:buFont typeface="Arial" panose="020B0604020202020204" pitchFamily="34" charset="0"/>
              <a:buChar char="•"/>
              <a:defRPr/>
            </a:pPr>
            <a:r>
              <a:rPr lang="en-US" dirty="0" err="1">
                <a:solidFill>
                  <a:srgbClr val="5B0F00"/>
                </a:solidFill>
                <a:latin typeface="Josefin Sans" pitchFamily="2" charset="0"/>
              </a:rPr>
              <a:t>FreeMocap</a:t>
            </a:r>
            <a:r>
              <a:rPr lang="en-US" dirty="0">
                <a:solidFill>
                  <a:srgbClr val="5B0F00"/>
                </a:solidFill>
                <a:latin typeface="Josefin Slab SemiBold" pitchFamily="2" charset="0"/>
              </a:rPr>
              <a:t>: </a:t>
            </a:r>
            <a:r>
              <a:rPr kumimoji="0" lang="en" sz="1200" b="0" i="0" u="none" strike="noStrike" kern="0" cap="none" spc="0" normalizeH="0" baseline="0" noProof="0" dirty="0">
                <a:ln>
                  <a:noFill/>
                </a:ln>
                <a:solidFill>
                  <a:srgbClr val="5B0F00"/>
                </a:solidFill>
                <a:effectLst/>
                <a:uLnTx/>
                <a:uFillTx/>
                <a:latin typeface="Josefin Slab SemiBold" pitchFamily="2" charset="0"/>
                <a:sym typeface="Josefin Slab SemiBold"/>
              </a:rPr>
              <a:t>Naive but user-friendly OpenPose triangulation </a:t>
            </a:r>
            <a:r>
              <a:rPr kumimoji="0" lang="en" sz="800" b="0" i="0" u="none" strike="noStrike" kern="0" cap="none" spc="0" normalizeH="0" baseline="0" noProof="0" dirty="0">
                <a:ln>
                  <a:noFill/>
                </a:ln>
                <a:solidFill>
                  <a:srgbClr val="5B0F00"/>
                </a:solidFill>
                <a:effectLst/>
                <a:uLnTx/>
                <a:uFillTx/>
                <a:latin typeface="Josefin Slab SemiBold"/>
                <a:sym typeface="Josefin Slab SemiBold"/>
              </a:rPr>
              <a:t>[Matthis 2022]</a:t>
            </a:r>
            <a:endParaRPr kumimoji="0" lang="en" sz="1200" b="0" i="0" u="none" strike="noStrike" kern="0" cap="none" spc="0" normalizeH="0" baseline="0" noProof="0" dirty="0">
              <a:ln>
                <a:noFill/>
              </a:ln>
              <a:solidFill>
                <a:srgbClr val="5B0F00"/>
              </a:solidFill>
              <a:effectLst/>
              <a:uLnTx/>
              <a:uFillTx/>
              <a:latin typeface="Josefin Slab SemiBold"/>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rPr>
              <a:t>EasyMocap</a:t>
            </a: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 Multi-person triangulation </a:t>
            </a:r>
            <a:r>
              <a:rPr kumimoji="0" lang="en" sz="800" b="0" i="0" u="none" strike="noStrike" kern="0" cap="none" spc="0" normalizeH="0" baseline="0" noProof="0" dirty="0">
                <a:ln>
                  <a:noFill/>
                </a:ln>
                <a:solidFill>
                  <a:srgbClr val="5B0F00"/>
                </a:solidFill>
                <a:effectLst/>
                <a:uLnTx/>
                <a:uFillTx/>
                <a:latin typeface="Josefin Slab SemiBold"/>
                <a:sym typeface="Josefin Slab SemiBold"/>
              </a:rPr>
              <a:t>[Dong 2021]</a:t>
            </a:r>
            <a:endParaRPr kumimoji="0" lang="en" sz="1200" b="0" i="0" u="none" strike="noStrike" kern="0" cap="none" spc="0" normalizeH="0" baseline="0" noProof="0" dirty="0">
              <a:ln>
                <a:noFill/>
              </a:ln>
              <a:solidFill>
                <a:srgbClr val="5B0F00"/>
              </a:solidFill>
              <a:effectLst/>
              <a:uLnTx/>
              <a:uFillTx/>
              <a:latin typeface="Josefin Slab SemiBold"/>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lang="en" dirty="0">
              <a:solidFill>
                <a:srgbClr val="5B0F00"/>
              </a:solidFill>
              <a:latin typeface="Josefin Sans" pitchFamily="2" charset="0"/>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lang="en" dirty="0">
              <a:solidFill>
                <a:srgbClr val="5B0F00"/>
              </a:solidFill>
              <a:latin typeface="Josefin Sans" pitchFamily="2" charset="0"/>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rPr>
              <a:t>AniPose</a:t>
            </a: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 Triangulates data from DeepLabCut results </a:t>
            </a:r>
            <a:r>
              <a:rPr kumimoji="0" lang="en" sz="800" b="0" i="0" u="none" strike="noStrike" kern="0" cap="none" spc="0" normalizeH="0" baseline="0" noProof="0" dirty="0">
                <a:ln>
                  <a:noFill/>
                </a:ln>
                <a:solidFill>
                  <a:srgbClr val="5B0F00"/>
                </a:solidFill>
                <a:effectLst/>
                <a:uLnTx/>
                <a:uFillTx/>
                <a:latin typeface="Josefin Slab SemiBold"/>
                <a:sym typeface="Josefin Slab SemiBold"/>
              </a:rPr>
              <a:t>[</a:t>
            </a:r>
            <a:r>
              <a:rPr kumimoji="0" lang="en-US" sz="800" b="0" i="0" u="none" strike="noStrike" kern="0" cap="none" spc="0" normalizeH="0" baseline="0" noProof="0" dirty="0" err="1">
                <a:ln>
                  <a:noFill/>
                </a:ln>
                <a:solidFill>
                  <a:srgbClr val="5B0F00"/>
                </a:solidFill>
                <a:effectLst/>
                <a:uLnTx/>
                <a:uFillTx/>
                <a:latin typeface="Josefin Slab SemiBold"/>
                <a:sym typeface="Josefin Slab SemiBold"/>
              </a:rPr>
              <a:t>Karashchuk</a:t>
            </a:r>
            <a:r>
              <a:rPr kumimoji="0" lang="en-US" sz="800" b="0" i="0" u="none" strike="noStrike" kern="0" cap="none" spc="0" normalizeH="0" baseline="0" noProof="0" dirty="0">
                <a:ln>
                  <a:noFill/>
                </a:ln>
                <a:solidFill>
                  <a:srgbClr val="5B0F00"/>
                </a:solidFill>
                <a:effectLst/>
                <a:uLnTx/>
                <a:uFillTx/>
                <a:latin typeface="Josefin Slab SemiBold"/>
                <a:sym typeface="Josefin Slab SemiBold"/>
              </a:rPr>
              <a:t> 2021]</a:t>
            </a:r>
            <a:endParaRPr lang="en-US" dirty="0">
              <a:solidFill>
                <a:srgbClr val="5B0F00"/>
              </a:solidFill>
              <a:latin typeface="Josefin Slab SemiBold" pitchFamily="2" charset="0"/>
            </a:endParaRPr>
          </a:p>
        </p:txBody>
      </p:sp>
      <p:sp>
        <p:nvSpPr>
          <p:cNvPr id="16" name="Google Shape;51;p6">
            <a:extLst>
              <a:ext uri="{FF2B5EF4-FFF2-40B4-BE49-F238E27FC236}">
                <a16:creationId xmlns:a16="http://schemas.microsoft.com/office/drawing/2014/main" id="{E8D3CD2B-634A-ADB4-7236-FCBE5B5D5F55}"/>
              </a:ext>
            </a:extLst>
          </p:cNvPr>
          <p:cNvSpPr/>
          <p:nvPr/>
        </p:nvSpPr>
        <p:spPr>
          <a:xfrm>
            <a:off x="167950" y="1536303"/>
            <a:ext cx="5879070" cy="319899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 name="Group 492">
            <a:extLst>
              <a:ext uri="{FF2B5EF4-FFF2-40B4-BE49-F238E27FC236}">
                <a16:creationId xmlns:a16="http://schemas.microsoft.com/office/drawing/2014/main" id="{557384BE-7BB2-17F7-B155-745A1116917D}"/>
              </a:ext>
            </a:extLst>
          </p:cNvPr>
          <p:cNvGrpSpPr/>
          <p:nvPr/>
        </p:nvGrpSpPr>
        <p:grpSpPr>
          <a:xfrm>
            <a:off x="180621" y="1560636"/>
            <a:ext cx="1102602" cy="419533"/>
            <a:chOff x="278430" y="3974717"/>
            <a:chExt cx="905533" cy="457199"/>
          </a:xfrm>
        </p:grpSpPr>
        <p:cxnSp>
          <p:nvCxnSpPr>
            <p:cNvPr id="487" name="Straight Connector 486">
              <a:extLst>
                <a:ext uri="{FF2B5EF4-FFF2-40B4-BE49-F238E27FC236}">
                  <a16:creationId xmlns:a16="http://schemas.microsoft.com/office/drawing/2014/main" id="{3E76351E-328F-3143-9890-7ADAE59302CA}"/>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488" name="Straight Connector 487">
              <a:extLst>
                <a:ext uri="{FF2B5EF4-FFF2-40B4-BE49-F238E27FC236}">
                  <a16:creationId xmlns:a16="http://schemas.microsoft.com/office/drawing/2014/main" id="{52A4B0C6-ABFF-D3EB-112C-F2E6F6FD245A}"/>
                </a:ext>
              </a:extLst>
            </p:cNvPr>
            <p:cNvCxnSpPr>
              <a:cxnSpLocks/>
              <a:stCxn id="490"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489" name="Picture 4">
              <a:extLst>
                <a:ext uri="{FF2B5EF4-FFF2-40B4-BE49-F238E27FC236}">
                  <a16:creationId xmlns:a16="http://schemas.microsoft.com/office/drawing/2014/main" id="{CEAA7F9D-97ED-E5E6-917A-026A23F4B7B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4">
              <a:extLst>
                <a:ext uri="{FF2B5EF4-FFF2-40B4-BE49-F238E27FC236}">
                  <a16:creationId xmlns:a16="http://schemas.microsoft.com/office/drawing/2014/main" id="{13ADF0D2-BDE5-B214-32D5-3C74115BDDE2}"/>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491" name="Rectangle: Rounded Corners 490">
              <a:extLst>
                <a:ext uri="{FF2B5EF4-FFF2-40B4-BE49-F238E27FC236}">
                  <a16:creationId xmlns:a16="http://schemas.microsoft.com/office/drawing/2014/main" id="{525544B5-C708-E2CC-436B-D941940F2AE1}"/>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492" name="Google Shape;495;p52">
              <a:extLst>
                <a:ext uri="{FF2B5EF4-FFF2-40B4-BE49-F238E27FC236}">
                  <a16:creationId xmlns:a16="http://schemas.microsoft.com/office/drawing/2014/main" id="{73445F19-65D4-37D2-ACF0-88C80F5D4E11}"/>
                </a:ext>
              </a:extLst>
            </p:cNvPr>
            <p:cNvSpPr txBox="1">
              <a:spLocks/>
            </p:cNvSpPr>
            <p:nvPr/>
          </p:nvSpPr>
          <p:spPr>
            <a:xfrm>
              <a:off x="330051" y="4172387"/>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nvGrpSpPr>
          <p:cNvPr id="3" name="Group 2">
            <a:extLst>
              <a:ext uri="{FF2B5EF4-FFF2-40B4-BE49-F238E27FC236}">
                <a16:creationId xmlns:a16="http://schemas.microsoft.com/office/drawing/2014/main" id="{029EFB71-9A86-E58E-8FCF-2D660CEC465F}"/>
              </a:ext>
            </a:extLst>
          </p:cNvPr>
          <p:cNvGrpSpPr/>
          <p:nvPr/>
        </p:nvGrpSpPr>
        <p:grpSpPr>
          <a:xfrm>
            <a:off x="6373032" y="3698235"/>
            <a:ext cx="3130126" cy="1077218"/>
            <a:chOff x="6373032" y="3698235"/>
            <a:chExt cx="3130126" cy="1077218"/>
          </a:xfrm>
        </p:grpSpPr>
        <p:grpSp>
          <p:nvGrpSpPr>
            <p:cNvPr id="504" name="Group 503">
              <a:extLst>
                <a:ext uri="{FF2B5EF4-FFF2-40B4-BE49-F238E27FC236}">
                  <a16:creationId xmlns:a16="http://schemas.microsoft.com/office/drawing/2014/main" id="{E5356880-590C-DF3B-9BB4-B8D832A2D45F}"/>
                </a:ext>
              </a:extLst>
            </p:cNvPr>
            <p:cNvGrpSpPr/>
            <p:nvPr/>
          </p:nvGrpSpPr>
          <p:grpSpPr>
            <a:xfrm>
              <a:off x="6373032" y="3737978"/>
              <a:ext cx="1057737" cy="430401"/>
              <a:chOff x="182341" y="4127488"/>
              <a:chExt cx="800187" cy="325602"/>
            </a:xfrm>
          </p:grpSpPr>
          <p:pic>
            <p:nvPicPr>
              <p:cNvPr id="495" name="Picture 494">
                <a:extLst>
                  <a:ext uri="{FF2B5EF4-FFF2-40B4-BE49-F238E27FC236}">
                    <a16:creationId xmlns:a16="http://schemas.microsoft.com/office/drawing/2014/main" id="{542A027D-D01E-DC24-77A9-63BE86D24D8F}"/>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5">
                        <a14:imgEffect>
                          <a14:artisticPhotocopy trans="0" detail="10"/>
                        </a14:imgEffect>
                      </a14:imgLayer>
                    </a14:imgProps>
                  </a:ext>
                </a:extLst>
              </a:blip>
              <a:stretch>
                <a:fillRect/>
              </a:stretch>
            </p:blipFill>
            <p:spPr>
              <a:xfrm rot="17216814">
                <a:off x="740697" y="4211259"/>
                <a:ext cx="209390" cy="274272"/>
              </a:xfrm>
              <a:prstGeom prst="rect">
                <a:avLst/>
              </a:prstGeom>
              <a:ln>
                <a:noFill/>
              </a:ln>
              <a:effectLst>
                <a:softEdge rad="0"/>
              </a:effectLst>
            </p:spPr>
          </p:pic>
          <p:grpSp>
            <p:nvGrpSpPr>
              <p:cNvPr id="496" name="Group 495">
                <a:extLst>
                  <a:ext uri="{FF2B5EF4-FFF2-40B4-BE49-F238E27FC236}">
                    <a16:creationId xmlns:a16="http://schemas.microsoft.com/office/drawing/2014/main" id="{D06008E8-6A4A-64D6-BDE2-0F26081A593F}"/>
                  </a:ext>
                </a:extLst>
              </p:cNvPr>
              <p:cNvGrpSpPr/>
              <p:nvPr/>
            </p:nvGrpSpPr>
            <p:grpSpPr>
              <a:xfrm>
                <a:off x="182341" y="4127488"/>
                <a:ext cx="769320" cy="292722"/>
                <a:chOff x="278430" y="3974717"/>
                <a:chExt cx="905533" cy="457199"/>
              </a:xfrm>
            </p:grpSpPr>
            <p:cxnSp>
              <p:nvCxnSpPr>
                <p:cNvPr id="498" name="Straight Connector 497">
                  <a:extLst>
                    <a:ext uri="{FF2B5EF4-FFF2-40B4-BE49-F238E27FC236}">
                      <a16:creationId xmlns:a16="http://schemas.microsoft.com/office/drawing/2014/main" id="{8D9B8806-2DBA-A7EF-E0FB-459C85A2A3D0}"/>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499" name="Straight Connector 498">
                  <a:extLst>
                    <a:ext uri="{FF2B5EF4-FFF2-40B4-BE49-F238E27FC236}">
                      <a16:creationId xmlns:a16="http://schemas.microsoft.com/office/drawing/2014/main" id="{DAE3E681-9733-06A5-04B1-305B56D0A21C}"/>
                    </a:ext>
                  </a:extLst>
                </p:cNvPr>
                <p:cNvCxnSpPr>
                  <a:cxnSpLocks/>
                  <a:stCxn id="501"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500" name="Picture 4">
                  <a:extLst>
                    <a:ext uri="{FF2B5EF4-FFF2-40B4-BE49-F238E27FC236}">
                      <a16:creationId xmlns:a16="http://schemas.microsoft.com/office/drawing/2014/main" id="{A6FD39B1-4309-03F2-925B-F113BF23CA9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4">
                  <a:extLst>
                    <a:ext uri="{FF2B5EF4-FFF2-40B4-BE49-F238E27FC236}">
                      <a16:creationId xmlns:a16="http://schemas.microsoft.com/office/drawing/2014/main" id="{3876FEA6-BB76-F9A4-3440-2C8BCD89354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502" name="Rectangle: Rounded Corners 501">
                  <a:extLst>
                    <a:ext uri="{FF2B5EF4-FFF2-40B4-BE49-F238E27FC236}">
                      <a16:creationId xmlns:a16="http://schemas.microsoft.com/office/drawing/2014/main" id="{6476C7C3-452C-01BC-EEF3-53BEA6E36A6A}"/>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03" name="Google Shape;495;p52">
                  <a:extLst>
                    <a:ext uri="{FF2B5EF4-FFF2-40B4-BE49-F238E27FC236}">
                      <a16:creationId xmlns:a16="http://schemas.microsoft.com/office/drawing/2014/main" id="{2FBD7F38-C5C9-F4A4-49F7-BB00EBA2A4D8}"/>
                    </a:ext>
                  </a:extLst>
                </p:cNvPr>
                <p:cNvSpPr txBox="1">
                  <a:spLocks/>
                </p:cNvSpPr>
                <p:nvPr/>
              </p:nvSpPr>
              <p:spPr>
                <a:xfrm>
                  <a:off x="325379" y="4180018"/>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sp>
          <p:nvSpPr>
            <p:cNvPr id="5133" name="Google Shape;51;p6">
              <a:extLst>
                <a:ext uri="{FF2B5EF4-FFF2-40B4-BE49-F238E27FC236}">
                  <a16:creationId xmlns:a16="http://schemas.microsoft.com/office/drawing/2014/main" id="{38E5F8F7-F13E-C482-5BC7-B09238F0DF8A}"/>
                </a:ext>
              </a:extLst>
            </p:cNvPr>
            <p:cNvSpPr/>
            <p:nvPr/>
          </p:nvSpPr>
          <p:spPr>
            <a:xfrm flipH="1">
              <a:off x="6380531" y="3730998"/>
              <a:ext cx="2604143" cy="100429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TextBox 5133">
              <a:extLst>
                <a:ext uri="{FF2B5EF4-FFF2-40B4-BE49-F238E27FC236}">
                  <a16:creationId xmlns:a16="http://schemas.microsoft.com/office/drawing/2014/main" id="{2C8F81B0-41C2-D736-7E81-4A9146460C0F}"/>
                </a:ext>
              </a:extLst>
            </p:cNvPr>
            <p:cNvSpPr txBox="1"/>
            <p:nvPr/>
          </p:nvSpPr>
          <p:spPr>
            <a:xfrm>
              <a:off x="7460469" y="3698235"/>
              <a:ext cx="2042689" cy="1077218"/>
            </a:xfrm>
            <a:prstGeom prst="rect">
              <a:avLst/>
            </a:prstGeom>
            <a:noFill/>
          </p:spPr>
          <p:txBody>
            <a:bodyPr wrap="square">
              <a:spAutoFit/>
            </a:bodyPr>
            <a:lstStyle/>
            <a:p>
              <a:pPr marL="0" indent="0">
                <a:buClr>
                  <a:schemeClr val="accent6"/>
                </a:buClr>
              </a:pPr>
              <a:r>
                <a:rPr lang="en-US" sz="1200" b="1" dirty="0">
                  <a:solidFill>
                    <a:srgbClr val="5B0F00"/>
                  </a:solidFill>
                  <a:latin typeface="Josefin Sans" pitchFamily="2" charset="0"/>
                </a:rPr>
                <a:t>Multi-view </a:t>
              </a:r>
            </a:p>
            <a:p>
              <a:pPr marL="0" indent="0">
                <a:buClr>
                  <a:schemeClr val="accent6"/>
                </a:buClr>
              </a:pPr>
              <a:r>
                <a:rPr lang="en-US" sz="1200" b="1" dirty="0">
                  <a:solidFill>
                    <a:srgbClr val="5B0F00"/>
                  </a:solidFill>
                  <a:latin typeface="Josefin Sans" pitchFamily="2" charset="0"/>
                </a:rPr>
                <a:t>3D joint angles</a:t>
              </a:r>
            </a:p>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1000" b="0" i="1" u="none" strike="noStrike" kern="0" cap="none" spc="0" normalizeH="0" baseline="0" noProof="0" dirty="0">
                  <a:ln>
                    <a:noFill/>
                  </a:ln>
                  <a:solidFill>
                    <a:schemeClr val="accent4"/>
                  </a:solidFill>
                  <a:effectLst/>
                  <a:uLnTx/>
                  <a:uFillTx/>
                  <a:latin typeface="Josefin Sans" pitchFamily="2" charset="0"/>
                  <a:sym typeface="Josefin Slab SemiBold"/>
                </a:rPr>
                <a:t>Skeleton: exists! </a:t>
              </a:r>
              <a:endParaRPr kumimoji="0" lang="en" sz="1000" b="0" i="0" u="none" strike="noStrike" kern="0" cap="none" spc="0" normalizeH="0" baseline="0" noProof="0" dirty="0">
                <a:ln>
                  <a:noFill/>
                </a:ln>
                <a:solidFill>
                  <a:srgbClr val="5B0F00"/>
                </a:solidFill>
                <a:effectLst/>
                <a:uLnTx/>
                <a:uFillTx/>
                <a:latin typeface="Josefin Slab SemiBold"/>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Theia</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Pose2Sim</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OpenCap</a:t>
              </a:r>
              <a:endParaRPr lang="en-US" sz="1200" dirty="0">
                <a:solidFill>
                  <a:srgbClr val="5B0F00"/>
                </a:solidFill>
                <a:latin typeface="Josefin Sans" pitchFamily="2" charset="0"/>
              </a:endParaRPr>
            </a:p>
          </p:txBody>
        </p:sp>
      </p:grpSp>
      <p:grpSp>
        <p:nvGrpSpPr>
          <p:cNvPr id="7" name="Group 6">
            <a:extLst>
              <a:ext uri="{FF2B5EF4-FFF2-40B4-BE49-F238E27FC236}">
                <a16:creationId xmlns:a16="http://schemas.microsoft.com/office/drawing/2014/main" id="{444FED2D-D16E-6DE0-5469-5A30F974BD5B}"/>
              </a:ext>
            </a:extLst>
          </p:cNvPr>
          <p:cNvGrpSpPr/>
          <p:nvPr/>
        </p:nvGrpSpPr>
        <p:grpSpPr>
          <a:xfrm>
            <a:off x="6373032" y="1526145"/>
            <a:ext cx="3170289" cy="1038800"/>
            <a:chOff x="6365533" y="1463920"/>
            <a:chExt cx="3170289" cy="1038800"/>
          </a:xfrm>
        </p:grpSpPr>
        <p:sp>
          <p:nvSpPr>
            <p:cNvPr id="5120" name="Google Shape;490;p52">
              <a:extLst>
                <a:ext uri="{FF2B5EF4-FFF2-40B4-BE49-F238E27FC236}">
                  <a16:creationId xmlns:a16="http://schemas.microsoft.com/office/drawing/2014/main" id="{3463DB93-C955-33F6-A03A-52379F0FD44A}"/>
                </a:ext>
              </a:extLst>
            </p:cNvPr>
            <p:cNvSpPr txBox="1">
              <a:spLocks/>
            </p:cNvSpPr>
            <p:nvPr/>
          </p:nvSpPr>
          <p:spPr>
            <a:xfrm>
              <a:off x="7448828" y="1563548"/>
              <a:ext cx="2086994" cy="86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buClr>
                  <a:schemeClr val="accent6"/>
                </a:buClr>
              </a:pPr>
              <a:r>
                <a:rPr lang="en-US" b="1" dirty="0">
                  <a:solidFill>
                    <a:srgbClr val="5B0F00"/>
                  </a:solidFill>
                  <a:latin typeface="Josefin Sans" pitchFamily="2" charset="0"/>
                </a:rPr>
                <a:t>2D pose estimation</a:t>
              </a:r>
            </a:p>
            <a:p>
              <a:pPr marL="0" indent="0">
                <a:buClr>
                  <a:schemeClr val="accent6"/>
                </a:buClr>
              </a:pPr>
              <a:r>
                <a:rPr lang="en-US" sz="1000" i="1" dirty="0">
                  <a:solidFill>
                    <a:schemeClr val="accent4"/>
                  </a:solidFill>
                  <a:latin typeface="Josefin Sans" pitchFamily="2" charset="0"/>
                </a:rPr>
                <a:t>The foundation</a:t>
              </a:r>
            </a:p>
            <a:p>
              <a:pPr marL="171450" indent="-171450">
                <a:buClr>
                  <a:schemeClr val="accent6"/>
                </a:buClr>
                <a:buFont typeface="Arial" panose="020B0604020202020204" pitchFamily="34" charset="0"/>
                <a:buChar char="•"/>
              </a:pPr>
              <a:r>
                <a:rPr lang="en-US" sz="1000" dirty="0">
                  <a:solidFill>
                    <a:srgbClr val="5B0F00"/>
                  </a:solidFill>
                  <a:latin typeface="Josefin Sans" pitchFamily="2" charset="0"/>
                </a:rPr>
                <a:t>OpenPose</a:t>
              </a:r>
              <a:endParaRPr lang="en-US" sz="1000" dirty="0">
                <a:solidFill>
                  <a:srgbClr val="5B0F00"/>
                </a:solidFill>
              </a:endParaRPr>
            </a:p>
            <a:p>
              <a:pPr marL="171450" indent="-171450">
                <a:buClr>
                  <a:schemeClr val="accent6"/>
                </a:buClr>
                <a:buFont typeface="Arial" panose="020B0604020202020204" pitchFamily="34" charset="0"/>
                <a:buChar char="•"/>
              </a:pPr>
              <a:r>
                <a:rPr lang="en-US" sz="1000" dirty="0" err="1">
                  <a:solidFill>
                    <a:srgbClr val="5B0F00"/>
                  </a:solidFill>
                  <a:latin typeface="Josefin Sans" pitchFamily="2" charset="0"/>
                </a:rPr>
                <a:t>BlazePose</a:t>
              </a:r>
              <a:endParaRPr lang="en-US" sz="1000" dirty="0">
                <a:solidFill>
                  <a:srgbClr val="5B0F00"/>
                </a:solidFill>
                <a:latin typeface="Josefin Sans" pitchFamily="2" charset="0"/>
              </a:endParaRPr>
            </a:p>
            <a:p>
              <a:pPr marL="171450" indent="-171450">
                <a:buClr>
                  <a:schemeClr val="accent6"/>
                </a:buClr>
                <a:buFont typeface="Arial" panose="020B0604020202020204" pitchFamily="34" charset="0"/>
                <a:buChar char="•"/>
              </a:pPr>
              <a:r>
                <a:rPr lang="en-US" sz="1000" dirty="0" err="1">
                  <a:solidFill>
                    <a:srgbClr val="5B0F00"/>
                  </a:solidFill>
                  <a:latin typeface="Josefin Sans" pitchFamily="2" charset="0"/>
                </a:rPr>
                <a:t>DeepLabCut</a:t>
              </a:r>
              <a:endParaRPr lang="en-US" sz="1000" dirty="0">
                <a:solidFill>
                  <a:srgbClr val="5B0F00"/>
                </a:solidFill>
                <a:latin typeface="Josefin Sans" pitchFamily="2" charset="0"/>
              </a:endParaRPr>
            </a:p>
          </p:txBody>
        </p:sp>
        <p:sp>
          <p:nvSpPr>
            <p:cNvPr id="5129" name="Google Shape;51;p6">
              <a:extLst>
                <a:ext uri="{FF2B5EF4-FFF2-40B4-BE49-F238E27FC236}">
                  <a16:creationId xmlns:a16="http://schemas.microsoft.com/office/drawing/2014/main" id="{E505364A-A104-EEB6-92E4-1DA56B9889E6}"/>
                </a:ext>
              </a:extLst>
            </p:cNvPr>
            <p:cNvSpPr/>
            <p:nvPr/>
          </p:nvSpPr>
          <p:spPr>
            <a:xfrm>
              <a:off x="6373033" y="1474776"/>
              <a:ext cx="2589994" cy="102794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8" name="Group 5137">
              <a:extLst>
                <a:ext uri="{FF2B5EF4-FFF2-40B4-BE49-F238E27FC236}">
                  <a16:creationId xmlns:a16="http://schemas.microsoft.com/office/drawing/2014/main" id="{502867C5-AC33-4F2D-0AC8-0243459CEAC7}"/>
                </a:ext>
              </a:extLst>
            </p:cNvPr>
            <p:cNvGrpSpPr/>
            <p:nvPr/>
          </p:nvGrpSpPr>
          <p:grpSpPr>
            <a:xfrm>
              <a:off x="6365533" y="1463920"/>
              <a:ext cx="591550" cy="433536"/>
              <a:chOff x="272781" y="2134681"/>
              <a:chExt cx="591550" cy="433536"/>
            </a:xfrm>
          </p:grpSpPr>
          <p:pic>
            <p:nvPicPr>
              <p:cNvPr id="5139" name="Picture 4">
                <a:extLst>
                  <a:ext uri="{FF2B5EF4-FFF2-40B4-BE49-F238E27FC236}">
                    <a16:creationId xmlns:a16="http://schemas.microsoft.com/office/drawing/2014/main" id="{4CEB5B1D-496A-47C4-25A3-ED41469163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5140" name="Rectangle: Rounded Corners 5139">
                <a:extLst>
                  <a:ext uri="{FF2B5EF4-FFF2-40B4-BE49-F238E27FC236}">
                    <a16:creationId xmlns:a16="http://schemas.microsoft.com/office/drawing/2014/main" id="{09E3B9AA-6AF9-7E9F-0BC3-A97019C0C788}"/>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141" name="Google Shape;495;p52">
                <a:extLst>
                  <a:ext uri="{FF2B5EF4-FFF2-40B4-BE49-F238E27FC236}">
                    <a16:creationId xmlns:a16="http://schemas.microsoft.com/office/drawing/2014/main" id="{230CA7A4-4744-988D-3EBA-F2D3CD5EBC27}"/>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2D</a:t>
                </a:r>
              </a:p>
            </p:txBody>
          </p:sp>
        </p:grpSp>
      </p:grpSp>
      <p:sp>
        <p:nvSpPr>
          <p:cNvPr id="15" name="Rectangle 14">
            <a:extLst>
              <a:ext uri="{FF2B5EF4-FFF2-40B4-BE49-F238E27FC236}">
                <a16:creationId xmlns:a16="http://schemas.microsoft.com/office/drawing/2014/main" id="{001E1E35-7AF6-AE0F-8CF3-0FE28876DF78}"/>
              </a:ext>
            </a:extLst>
          </p:cNvPr>
          <p:cNvSpPr/>
          <p:nvPr/>
        </p:nvSpPr>
        <p:spPr>
          <a:xfrm>
            <a:off x="6380532" y="1533118"/>
            <a:ext cx="2596643" cy="1029493"/>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706E77-05BC-AD12-4BE8-C7DAB45B2985}"/>
              </a:ext>
            </a:extLst>
          </p:cNvPr>
          <p:cNvGrpSpPr/>
          <p:nvPr/>
        </p:nvGrpSpPr>
        <p:grpSpPr>
          <a:xfrm>
            <a:off x="6373032" y="2622546"/>
            <a:ext cx="3170289" cy="1038800"/>
            <a:chOff x="6365533" y="1463920"/>
            <a:chExt cx="3170289" cy="1038800"/>
          </a:xfrm>
        </p:grpSpPr>
        <p:sp>
          <p:nvSpPr>
            <p:cNvPr id="25" name="Google Shape;490;p52">
              <a:extLst>
                <a:ext uri="{FF2B5EF4-FFF2-40B4-BE49-F238E27FC236}">
                  <a16:creationId xmlns:a16="http://schemas.microsoft.com/office/drawing/2014/main" id="{0DCD6716-DDAD-631F-B53D-795C662C48DD}"/>
                </a:ext>
              </a:extLst>
            </p:cNvPr>
            <p:cNvSpPr txBox="1">
              <a:spLocks/>
            </p:cNvSpPr>
            <p:nvPr/>
          </p:nvSpPr>
          <p:spPr>
            <a:xfrm>
              <a:off x="7448828" y="1563548"/>
              <a:ext cx="2086994" cy="86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buClr>
                  <a:schemeClr val="accent6"/>
                </a:buClr>
              </a:pPr>
              <a:r>
                <a:rPr lang="en-US" b="1" dirty="0">
                  <a:solidFill>
                    <a:srgbClr val="5B0F00"/>
                  </a:solidFill>
                  <a:latin typeface="Josefin Sans" pitchFamily="2" charset="0"/>
                </a:rPr>
                <a:t>Monocular </a:t>
              </a:r>
            </a:p>
            <a:p>
              <a:pPr marL="0" indent="0">
                <a:buClr>
                  <a:schemeClr val="accent6"/>
                </a:buClr>
              </a:pPr>
              <a:r>
                <a:rPr lang="en-US" b="1" dirty="0">
                  <a:solidFill>
                    <a:srgbClr val="5B0F00"/>
                  </a:solidFill>
                  <a:latin typeface="Josefin Sans" pitchFamily="2" charset="0"/>
                </a:rPr>
                <a:t>3D pose estimation</a:t>
              </a:r>
            </a:p>
            <a:p>
              <a:pPr marL="0" indent="0">
                <a:buClr>
                  <a:schemeClr val="accent6"/>
                </a:buClr>
              </a:pPr>
              <a:r>
                <a:rPr lang="en-US" sz="1000" i="1" dirty="0">
                  <a:solidFill>
                    <a:schemeClr val="accent4"/>
                  </a:solidFill>
                  <a:latin typeface="Josefin Sans" pitchFamily="2" charset="0"/>
                </a:rPr>
                <a:t>3D: exists!</a:t>
              </a:r>
            </a:p>
            <a:p>
              <a:pPr marL="171450" indent="-171450">
                <a:buClr>
                  <a:schemeClr val="accent6"/>
                </a:buClr>
                <a:buFont typeface="Arial" panose="020B0604020202020204" pitchFamily="34" charset="0"/>
                <a:buChar char="•"/>
              </a:pPr>
              <a:r>
                <a:rPr lang="en-US" sz="1000" dirty="0" err="1">
                  <a:solidFill>
                    <a:srgbClr val="5B0F00"/>
                  </a:solidFill>
                  <a:latin typeface="Josefin Sans" pitchFamily="2" charset="0"/>
                </a:rPr>
                <a:t>BlazePose</a:t>
              </a:r>
              <a:endParaRPr lang="en-US" sz="1000" dirty="0">
                <a:solidFill>
                  <a:srgbClr val="5B0F00"/>
                </a:solidFill>
              </a:endParaRPr>
            </a:p>
            <a:p>
              <a:pPr marL="171450" indent="-171450">
                <a:buClr>
                  <a:schemeClr val="accent6"/>
                </a:buClr>
                <a:buFont typeface="Arial" panose="020B0604020202020204" pitchFamily="34" charset="0"/>
                <a:buChar char="•"/>
              </a:pPr>
              <a:r>
                <a:rPr lang="en-US" sz="1000" dirty="0">
                  <a:solidFill>
                    <a:srgbClr val="5B0F00"/>
                  </a:solidFill>
                  <a:latin typeface="Josefin Sans" pitchFamily="2" charset="0"/>
                </a:rPr>
                <a:t>SMPL suite</a:t>
              </a:r>
            </a:p>
            <a:p>
              <a:pPr marL="171450" indent="-171450">
                <a:buClr>
                  <a:schemeClr val="accent6"/>
                </a:buClr>
                <a:buFont typeface="Arial" panose="020B0604020202020204" pitchFamily="34" charset="0"/>
                <a:buChar char="•"/>
              </a:pPr>
              <a:endParaRPr lang="en-US" dirty="0">
                <a:solidFill>
                  <a:srgbClr val="5B0F00"/>
                </a:solidFill>
                <a:latin typeface="Josefin Sans" pitchFamily="2" charset="0"/>
              </a:endParaRPr>
            </a:p>
          </p:txBody>
        </p:sp>
        <p:sp>
          <p:nvSpPr>
            <p:cNvPr id="26" name="Google Shape;51;p6">
              <a:extLst>
                <a:ext uri="{FF2B5EF4-FFF2-40B4-BE49-F238E27FC236}">
                  <a16:creationId xmlns:a16="http://schemas.microsoft.com/office/drawing/2014/main" id="{E97856CB-D2B0-CACE-2B21-AFFBDEB28A84}"/>
                </a:ext>
              </a:extLst>
            </p:cNvPr>
            <p:cNvSpPr/>
            <p:nvPr/>
          </p:nvSpPr>
          <p:spPr>
            <a:xfrm>
              <a:off x="6373033" y="1474776"/>
              <a:ext cx="2589994" cy="102794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roup 26">
              <a:extLst>
                <a:ext uri="{FF2B5EF4-FFF2-40B4-BE49-F238E27FC236}">
                  <a16:creationId xmlns:a16="http://schemas.microsoft.com/office/drawing/2014/main" id="{C376B25A-014A-05D9-980A-0AE619598251}"/>
                </a:ext>
              </a:extLst>
            </p:cNvPr>
            <p:cNvGrpSpPr/>
            <p:nvPr/>
          </p:nvGrpSpPr>
          <p:grpSpPr>
            <a:xfrm>
              <a:off x="6365533" y="1463920"/>
              <a:ext cx="591550" cy="433536"/>
              <a:chOff x="272781" y="2134681"/>
              <a:chExt cx="591550" cy="433536"/>
            </a:xfrm>
          </p:grpSpPr>
          <p:pic>
            <p:nvPicPr>
              <p:cNvPr id="28" name="Picture 4">
                <a:extLst>
                  <a:ext uri="{FF2B5EF4-FFF2-40B4-BE49-F238E27FC236}">
                    <a16:creationId xmlns:a16="http://schemas.microsoft.com/office/drawing/2014/main" id="{9E525DDB-8E37-B557-E530-CE7C93BB05D0}"/>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84852072-5E85-6668-9513-99A89E5CA1B6}"/>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480" name="Google Shape;495;p52">
                <a:extLst>
                  <a:ext uri="{FF2B5EF4-FFF2-40B4-BE49-F238E27FC236}">
                    <a16:creationId xmlns:a16="http://schemas.microsoft.com/office/drawing/2014/main" id="{EF8B0C46-2485-69FF-09EA-74301CA07E72}"/>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sp>
        <p:nvSpPr>
          <p:cNvPr id="23" name="Rectangle 22">
            <a:extLst>
              <a:ext uri="{FF2B5EF4-FFF2-40B4-BE49-F238E27FC236}">
                <a16:creationId xmlns:a16="http://schemas.microsoft.com/office/drawing/2014/main" id="{4D697E8A-4166-1C2D-3F7F-0DEBADF53A9A}"/>
              </a:ext>
            </a:extLst>
          </p:cNvPr>
          <p:cNvSpPr/>
          <p:nvPr/>
        </p:nvSpPr>
        <p:spPr>
          <a:xfrm>
            <a:off x="6379681" y="2629981"/>
            <a:ext cx="2589994" cy="1027944"/>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2" name="Picture 481">
            <a:extLst>
              <a:ext uri="{FF2B5EF4-FFF2-40B4-BE49-F238E27FC236}">
                <a16:creationId xmlns:a16="http://schemas.microsoft.com/office/drawing/2014/main" id="{74540C85-80C7-0B71-EACC-0CA1983C5E3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74006" y="2542926"/>
            <a:ext cx="2746718" cy="1178169"/>
          </a:xfrm>
          <a:prstGeom prst="rect">
            <a:avLst/>
          </a:prstGeom>
        </p:spPr>
      </p:pic>
      <p:pic>
        <p:nvPicPr>
          <p:cNvPr id="505" name="Picture 504">
            <a:extLst>
              <a:ext uri="{FF2B5EF4-FFF2-40B4-BE49-F238E27FC236}">
                <a16:creationId xmlns:a16="http://schemas.microsoft.com/office/drawing/2014/main" id="{5011F548-2699-DAD1-70EA-1E9A3136930D}"/>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74006" y="4055332"/>
            <a:ext cx="3186514" cy="643348"/>
          </a:xfrm>
          <a:prstGeom prst="rect">
            <a:avLst/>
          </a:prstGeom>
        </p:spPr>
      </p:pic>
      <p:sp>
        <p:nvSpPr>
          <p:cNvPr id="511" name="TextBox 510">
            <a:extLst>
              <a:ext uri="{FF2B5EF4-FFF2-40B4-BE49-F238E27FC236}">
                <a16:creationId xmlns:a16="http://schemas.microsoft.com/office/drawing/2014/main" id="{250B1E68-EF98-5D46-EAAC-0CF30B60B812}"/>
              </a:ext>
            </a:extLst>
          </p:cNvPr>
          <p:cNvSpPr txBox="1"/>
          <p:nvPr/>
        </p:nvSpPr>
        <p:spPr>
          <a:xfrm>
            <a:off x="2266772" y="3534586"/>
            <a:ext cx="732802" cy="21544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800" b="0" i="0" u="none" strike="noStrike" kern="0" cap="none" spc="0" normalizeH="0" baseline="0" noProof="0" dirty="0">
                <a:ln>
                  <a:noFill/>
                </a:ln>
                <a:solidFill>
                  <a:srgbClr val="5B0F00"/>
                </a:solidFill>
                <a:effectLst/>
                <a:uLnTx/>
                <a:uFillTx/>
                <a:latin typeface="Josefin Slab SemiBold"/>
                <a:sym typeface="Josefin Slab SemiBold"/>
              </a:rPr>
              <a:t>[Dong 2021]</a:t>
            </a:r>
            <a:endParaRPr kumimoji="0" lang="en" sz="1200" b="0" i="0" u="none" strike="noStrike" kern="0" cap="none" spc="0" normalizeH="0" baseline="0" noProof="0" dirty="0">
              <a:ln>
                <a:noFill/>
              </a:ln>
              <a:solidFill>
                <a:srgbClr val="5B0F00"/>
              </a:solidFill>
              <a:effectLst/>
              <a:uLnTx/>
              <a:uFillTx/>
              <a:latin typeface="Josefin Slab SemiBold"/>
              <a:sym typeface="Josefin Slab SemiBold"/>
            </a:endParaRPr>
          </a:p>
        </p:txBody>
      </p:sp>
      <p:sp>
        <p:nvSpPr>
          <p:cNvPr id="5121" name="TextBox 5120">
            <a:extLst>
              <a:ext uri="{FF2B5EF4-FFF2-40B4-BE49-F238E27FC236}">
                <a16:creationId xmlns:a16="http://schemas.microsoft.com/office/drawing/2014/main" id="{1975B51C-9DF8-2318-E922-732FED13E181}"/>
              </a:ext>
            </a:extLst>
          </p:cNvPr>
          <p:cNvSpPr txBox="1"/>
          <p:nvPr/>
        </p:nvSpPr>
        <p:spPr>
          <a:xfrm>
            <a:off x="2556334" y="4526246"/>
            <a:ext cx="1215665" cy="21544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800" b="0" i="0" u="none" strike="noStrike" kern="0" cap="none" spc="0" normalizeH="0" baseline="0" noProof="0" dirty="0">
                <a:ln>
                  <a:noFill/>
                </a:ln>
                <a:solidFill>
                  <a:schemeClr val="accent4">
                    <a:lumMod val="20000"/>
                    <a:lumOff val="80000"/>
                  </a:schemeClr>
                </a:solidFill>
                <a:effectLst/>
                <a:uLnTx/>
                <a:uFillTx/>
                <a:latin typeface="Josefin Slab SemiBold"/>
                <a:sym typeface="Josefin Slab SemiBold"/>
              </a:rPr>
              <a:t>[Karashchuk 2021]</a:t>
            </a:r>
            <a:endParaRPr kumimoji="0" lang="en" sz="1200" b="0" i="0" u="none" strike="noStrike" kern="0" cap="none" spc="0" normalizeH="0" baseline="0" noProof="0" dirty="0">
              <a:ln>
                <a:noFill/>
              </a:ln>
              <a:solidFill>
                <a:schemeClr val="accent4">
                  <a:lumMod val="20000"/>
                  <a:lumOff val="80000"/>
                </a:schemeClr>
              </a:solidFill>
              <a:effectLst/>
              <a:uLnTx/>
              <a:uFillTx/>
              <a:latin typeface="Josefin Slab SemiBold"/>
              <a:sym typeface="Josefin Slab SemiBold"/>
            </a:endParaRPr>
          </a:p>
        </p:txBody>
      </p:sp>
      <p:sp>
        <p:nvSpPr>
          <p:cNvPr id="5122" name="Rectangle 5121">
            <a:extLst>
              <a:ext uri="{FF2B5EF4-FFF2-40B4-BE49-F238E27FC236}">
                <a16:creationId xmlns:a16="http://schemas.microsoft.com/office/drawing/2014/main" id="{5D53FA7C-61FA-4763-C6AB-8835B66163D0}"/>
              </a:ext>
            </a:extLst>
          </p:cNvPr>
          <p:cNvSpPr/>
          <p:nvPr/>
        </p:nvSpPr>
        <p:spPr>
          <a:xfrm>
            <a:off x="2381"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3</a:t>
            </a:r>
            <a:endParaRPr lang="en-US" dirty="0">
              <a:latin typeface="Josefin Sans" pitchFamily="2" charset="0"/>
            </a:endParaRPr>
          </a:p>
        </p:txBody>
      </p:sp>
      <p:sp>
        <p:nvSpPr>
          <p:cNvPr id="5123" name="Rectangle 5122">
            <a:extLst>
              <a:ext uri="{FF2B5EF4-FFF2-40B4-BE49-F238E27FC236}">
                <a16:creationId xmlns:a16="http://schemas.microsoft.com/office/drawing/2014/main" id="{D05C0721-40CC-6E5A-D2A0-5E493226C0DE}"/>
              </a:ext>
            </a:extLst>
          </p:cNvPr>
          <p:cNvSpPr/>
          <p:nvPr/>
        </p:nvSpPr>
        <p:spPr>
          <a:xfrm>
            <a:off x="6216018"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1</a:t>
            </a:r>
            <a:endParaRPr lang="en-US" dirty="0">
              <a:latin typeface="Josefin Sans" pitchFamily="2" charset="0"/>
            </a:endParaRPr>
          </a:p>
        </p:txBody>
      </p:sp>
      <p:sp>
        <p:nvSpPr>
          <p:cNvPr id="5124" name="Rectangle 5123">
            <a:extLst>
              <a:ext uri="{FF2B5EF4-FFF2-40B4-BE49-F238E27FC236}">
                <a16:creationId xmlns:a16="http://schemas.microsoft.com/office/drawing/2014/main" id="{AE46C068-483D-3D49-8BE5-049797AC0769}"/>
              </a:ext>
            </a:extLst>
          </p:cNvPr>
          <p:cNvSpPr/>
          <p:nvPr/>
        </p:nvSpPr>
        <p:spPr>
          <a:xfrm>
            <a:off x="6211162" y="2626447"/>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2</a:t>
            </a:r>
            <a:endParaRPr lang="en-US" dirty="0">
              <a:latin typeface="Josefin Sans" pitchFamily="2" charset="0"/>
            </a:endParaRPr>
          </a:p>
        </p:txBody>
      </p:sp>
      <p:sp>
        <p:nvSpPr>
          <p:cNvPr id="5125" name="Rectangle 5124">
            <a:extLst>
              <a:ext uri="{FF2B5EF4-FFF2-40B4-BE49-F238E27FC236}">
                <a16:creationId xmlns:a16="http://schemas.microsoft.com/office/drawing/2014/main" id="{1EB65D21-DAD2-11F8-EC0E-CC371BB51BED}"/>
              </a:ext>
            </a:extLst>
          </p:cNvPr>
          <p:cNvSpPr/>
          <p:nvPr/>
        </p:nvSpPr>
        <p:spPr>
          <a:xfrm>
            <a:off x="6204201" y="3730998"/>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4</a:t>
            </a:r>
            <a:endParaRPr lang="en-US" dirty="0">
              <a:latin typeface="Josefin Sans" pitchFamily="2" charset="0"/>
            </a:endParaRPr>
          </a:p>
        </p:txBody>
      </p:sp>
      <p:sp>
        <p:nvSpPr>
          <p:cNvPr id="5126" name="Rectangle 5125">
            <a:extLst>
              <a:ext uri="{FF2B5EF4-FFF2-40B4-BE49-F238E27FC236}">
                <a16:creationId xmlns:a16="http://schemas.microsoft.com/office/drawing/2014/main" id="{DB0AB99C-154B-100B-D759-EA156A54C687}"/>
              </a:ext>
            </a:extLst>
          </p:cNvPr>
          <p:cNvSpPr/>
          <p:nvPr/>
        </p:nvSpPr>
        <p:spPr>
          <a:xfrm>
            <a:off x="6215508" y="1530963"/>
            <a:ext cx="166449" cy="13791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5126">
            <a:extLst>
              <a:ext uri="{FF2B5EF4-FFF2-40B4-BE49-F238E27FC236}">
                <a16:creationId xmlns:a16="http://schemas.microsoft.com/office/drawing/2014/main" id="{6D7FB0FD-B5C8-17DF-D53E-7A7F5581719D}"/>
              </a:ext>
            </a:extLst>
          </p:cNvPr>
          <p:cNvSpPr/>
          <p:nvPr/>
        </p:nvSpPr>
        <p:spPr>
          <a:xfrm>
            <a:off x="6209907" y="2623306"/>
            <a:ext cx="166449" cy="13791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885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20" name="Group 19">
            <a:extLst>
              <a:ext uri="{FF2B5EF4-FFF2-40B4-BE49-F238E27FC236}">
                <a16:creationId xmlns:a16="http://schemas.microsoft.com/office/drawing/2014/main" id="{DEA31DE8-34DD-AA6B-F025-5D187AF8D346}"/>
              </a:ext>
            </a:extLst>
          </p:cNvPr>
          <p:cNvGrpSpPr/>
          <p:nvPr/>
        </p:nvGrpSpPr>
        <p:grpSpPr>
          <a:xfrm>
            <a:off x="158046" y="1539469"/>
            <a:ext cx="1057737" cy="430403"/>
            <a:chOff x="182341" y="4127488"/>
            <a:chExt cx="800187" cy="325604"/>
          </a:xfrm>
        </p:grpSpPr>
        <p:pic>
          <p:nvPicPr>
            <p:cNvPr id="21" name="Picture 20">
              <a:extLst>
                <a:ext uri="{FF2B5EF4-FFF2-40B4-BE49-F238E27FC236}">
                  <a16:creationId xmlns:a16="http://schemas.microsoft.com/office/drawing/2014/main" id="{A5424504-D4F2-1437-070B-FAA8B267E413}"/>
                </a:ext>
              </a:extLst>
            </p:cNvPr>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artisticPhotocopy trans="0" detail="10"/>
                      </a14:imgEffect>
                    </a14:imgLayer>
                  </a14:imgProps>
                </a:ext>
              </a:extLst>
            </a:blip>
            <a:stretch>
              <a:fillRect/>
            </a:stretch>
          </p:blipFill>
          <p:spPr>
            <a:xfrm rot="17216814">
              <a:off x="740697" y="4211261"/>
              <a:ext cx="209390" cy="274272"/>
            </a:xfrm>
            <a:prstGeom prst="rect">
              <a:avLst/>
            </a:prstGeom>
            <a:ln>
              <a:noFill/>
            </a:ln>
            <a:effectLst>
              <a:softEdge rad="0"/>
            </a:effectLst>
          </p:spPr>
        </p:pic>
        <p:grpSp>
          <p:nvGrpSpPr>
            <p:cNvPr id="22" name="Group 21">
              <a:extLst>
                <a:ext uri="{FF2B5EF4-FFF2-40B4-BE49-F238E27FC236}">
                  <a16:creationId xmlns:a16="http://schemas.microsoft.com/office/drawing/2014/main" id="{5CD9EE18-AEB2-221E-EDCC-0BD13A9645A1}"/>
                </a:ext>
              </a:extLst>
            </p:cNvPr>
            <p:cNvGrpSpPr/>
            <p:nvPr/>
          </p:nvGrpSpPr>
          <p:grpSpPr>
            <a:xfrm>
              <a:off x="182341" y="4127488"/>
              <a:ext cx="769320" cy="292722"/>
              <a:chOff x="278430" y="3974717"/>
              <a:chExt cx="905533" cy="457199"/>
            </a:xfrm>
          </p:grpSpPr>
          <p:cxnSp>
            <p:nvCxnSpPr>
              <p:cNvPr id="30" name="Straight Connector 29">
                <a:extLst>
                  <a:ext uri="{FF2B5EF4-FFF2-40B4-BE49-F238E27FC236}">
                    <a16:creationId xmlns:a16="http://schemas.microsoft.com/office/drawing/2014/main" id="{850DEA61-DBF3-3D69-8068-BD820019E473}"/>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5A712B-DDFB-9028-5908-F60144B46E91}"/>
                  </a:ext>
                </a:extLst>
              </p:cNvPr>
              <p:cNvCxnSpPr>
                <a:cxnSpLocks/>
                <a:stCxn id="483"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481" name="Picture 4">
                <a:extLst>
                  <a:ext uri="{FF2B5EF4-FFF2-40B4-BE49-F238E27FC236}">
                    <a16:creationId xmlns:a16="http://schemas.microsoft.com/office/drawing/2014/main" id="{A81F5C33-18AB-2411-3324-90B373387B14}"/>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4">
                <a:extLst>
                  <a:ext uri="{FF2B5EF4-FFF2-40B4-BE49-F238E27FC236}">
                    <a16:creationId xmlns:a16="http://schemas.microsoft.com/office/drawing/2014/main" id="{743EF8DF-FDA8-AD57-C4CD-709440D79F1D}"/>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484" name="Rectangle: Rounded Corners 483">
                <a:extLst>
                  <a:ext uri="{FF2B5EF4-FFF2-40B4-BE49-F238E27FC236}">
                    <a16:creationId xmlns:a16="http://schemas.microsoft.com/office/drawing/2014/main" id="{E96F1B7F-4650-77AA-1A9B-22A59347FD98}"/>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486" name="Google Shape;495;p52">
                <a:extLst>
                  <a:ext uri="{FF2B5EF4-FFF2-40B4-BE49-F238E27FC236}">
                    <a16:creationId xmlns:a16="http://schemas.microsoft.com/office/drawing/2014/main" id="{6243B10F-8EFD-FCA6-3731-D1F7657A5A5E}"/>
                  </a:ext>
                </a:extLst>
              </p:cNvPr>
              <p:cNvSpPr txBox="1">
                <a:spLocks/>
              </p:cNvSpPr>
              <p:nvPr/>
            </p:nvSpPr>
            <p:spPr>
              <a:xfrm>
                <a:off x="325379" y="4180018"/>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485" name="Google Shape;153;p20">
            <a:extLst>
              <a:ext uri="{FF2B5EF4-FFF2-40B4-BE49-F238E27FC236}">
                <a16:creationId xmlns:a16="http://schemas.microsoft.com/office/drawing/2014/main" id="{D940255B-724D-9E32-7BDD-C842D6E90D9E}"/>
              </a:ext>
            </a:extLst>
          </p:cNvPr>
          <p:cNvSpPr txBox="1">
            <a:spLocks/>
          </p:cNvSpPr>
          <p:nvPr/>
        </p:nvSpPr>
        <p:spPr>
          <a:xfrm>
            <a:off x="0" y="166914"/>
            <a:ext cx="4990454" cy="1156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Current state of the art</a:t>
            </a:r>
          </a:p>
          <a:p>
            <a:pPr marL="0" indent="0" algn="r">
              <a:buNone/>
            </a:pPr>
            <a:r>
              <a:rPr lang="es" sz="1600" dirty="0">
                <a:latin typeface="Josefin Sans" pitchFamily="2" charset="0"/>
              </a:rPr>
              <a:t>of markerless biomechanics</a:t>
            </a:r>
          </a:p>
        </p:txBody>
      </p:sp>
      <p:sp>
        <p:nvSpPr>
          <p:cNvPr id="2" name="Google Shape;490;p52">
            <a:extLst>
              <a:ext uri="{FF2B5EF4-FFF2-40B4-BE49-F238E27FC236}">
                <a16:creationId xmlns:a16="http://schemas.microsoft.com/office/drawing/2014/main" id="{BBEE387A-DFE5-0486-5163-2CBFCBA47A84}"/>
              </a:ext>
            </a:extLst>
          </p:cNvPr>
          <p:cNvSpPr txBox="1">
            <a:spLocks noGrp="1"/>
          </p:cNvSpPr>
          <p:nvPr>
            <p:ph type="subTitle" idx="1"/>
          </p:nvPr>
        </p:nvSpPr>
        <p:spPr>
          <a:xfrm>
            <a:off x="739069" y="1570316"/>
            <a:ext cx="5377971" cy="3198995"/>
          </a:xfrm>
          <a:prstGeom prst="rect">
            <a:avLst/>
          </a:prstGeom>
        </p:spPr>
        <p:txBody>
          <a:bodyPr spcFirstLastPara="1" wrap="square" lIns="91425" tIns="91425" rIns="91425" bIns="91425" anchor="t" anchorCtr="0">
            <a:noAutofit/>
          </a:bodyPr>
          <a:lstStyle/>
          <a:p>
            <a:pPr marL="0" indent="0">
              <a:buClr>
                <a:schemeClr val="accent6"/>
              </a:buClr>
            </a:pPr>
            <a:r>
              <a:rPr lang="en-US" b="1" dirty="0">
                <a:solidFill>
                  <a:srgbClr val="5B0F00"/>
                </a:solidFill>
                <a:latin typeface="Josefin Sans" pitchFamily="2" charset="0"/>
              </a:rPr>
              <a:t>           Multiview 3D joint angles</a:t>
            </a:r>
          </a:p>
          <a:p>
            <a:pPr marL="538163" indent="0">
              <a:buClr>
                <a:schemeClr val="accent6"/>
              </a:buClr>
            </a:pPr>
            <a:r>
              <a:rPr kumimoji="0" lang="en" sz="1200" b="0" i="1" u="none" strike="noStrike" kern="0" cap="none" spc="0" normalizeH="0" baseline="0" noProof="0" dirty="0">
                <a:ln>
                  <a:noFill/>
                </a:ln>
                <a:solidFill>
                  <a:srgbClr val="A46659"/>
                </a:solidFill>
                <a:effectLst/>
                <a:uLnTx/>
                <a:uFillTx/>
                <a:latin typeface="Josefin Sans" pitchFamily="2" charset="0"/>
                <a:cs typeface="Arial"/>
                <a:sym typeface="Josefin Slab SemiBold"/>
              </a:rPr>
              <a:t>Constraints on segments and joints need to be satisfied!</a:t>
            </a:r>
          </a:p>
          <a:p>
            <a:pPr marL="538163" indent="0">
              <a:buClr>
                <a:schemeClr val="accent6"/>
              </a:buClr>
            </a:pPr>
            <a:endParaRPr lang="en-US" sz="1200" b="1" dirty="0">
              <a:solidFill>
                <a:srgbClr val="5B0F00"/>
              </a:solidFill>
              <a:latin typeface="Josefin Sans" pitchFamily="2" charset="0"/>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rPr>
              <a:t>Theia</a:t>
            </a: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  </a:t>
            </a:r>
            <a:r>
              <a:rPr kumimoji="0" lang="en" sz="800" b="0" i="0" u="none" strike="noStrike" kern="0" cap="none" spc="0" normalizeH="0" baseline="0" noProof="0" dirty="0">
                <a:ln>
                  <a:noFill/>
                </a:ln>
                <a:solidFill>
                  <a:srgbClr val="5B0F00"/>
                </a:solidFill>
                <a:effectLst/>
                <a:uLnTx/>
                <a:uFillTx/>
                <a:latin typeface="Josefin Slab SemiBold"/>
                <a:cs typeface="Arial"/>
                <a:sym typeface="Josefin Slab SemiBold"/>
              </a:rPr>
              <a:t>[Kanko 2021]</a:t>
            </a:r>
            <a:endParaRPr kumimoji="0" lang="en" sz="1200" b="0" i="0" u="none" strike="noStrike" kern="0" cap="none" spc="0" normalizeH="0" baseline="0" noProof="0" dirty="0">
              <a:ln>
                <a:noFill/>
              </a:ln>
              <a:solidFill>
                <a:srgbClr val="5B0F00"/>
              </a:solidFill>
              <a:effectLst/>
              <a:uLnTx/>
              <a:uFillTx/>
              <a:latin typeface="Josefin Slab SemiBold"/>
              <a:sym typeface="Josefin Slab SemiBold"/>
            </a:endParaRPr>
          </a:p>
          <a:p>
            <a:pPr marL="179388" marR="0" lvl="0" indent="0" algn="l" defTabSz="914400" rtl="0" eaLnBrk="1" fontAlgn="auto" latinLnBrk="0" hangingPunct="1">
              <a:lnSpc>
                <a:spcPct val="100000"/>
              </a:lnSpc>
              <a:spcBef>
                <a:spcPts val="0"/>
              </a:spcBef>
              <a:spcAft>
                <a:spcPts val="0"/>
              </a:spcAft>
              <a:buClr>
                <a:srgbClr val="5B0F00"/>
              </a:buClr>
              <a:buSzPts val="1200"/>
              <a:tabLst/>
              <a:defRPr/>
            </a:pP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First on the market, user-friendly, rather accurate.</a:t>
            </a:r>
            <a:br>
              <a:rPr kumimoji="0" lang="en" sz="800" b="0" i="0" u="none" strike="noStrike" kern="0" cap="none" spc="0" normalizeH="0" baseline="0" noProof="0" dirty="0">
                <a:ln>
                  <a:noFill/>
                </a:ln>
                <a:solidFill>
                  <a:srgbClr val="5B0F00"/>
                </a:solidFill>
                <a:effectLst/>
                <a:uLnTx/>
                <a:uFillTx/>
                <a:latin typeface="Josefin Slab SemiBold"/>
                <a:cs typeface="Arial"/>
                <a:sym typeface="Josefin Slab SemiBold"/>
              </a:rPr>
            </a:br>
            <a:r>
              <a:rPr kumimoji="0" lang="en" b="0" i="0" u="none" strike="noStrike" kern="0" cap="none" spc="0" normalizeH="0" baseline="0" noProof="0" dirty="0">
                <a:ln>
                  <a:noFill/>
                </a:ln>
                <a:solidFill>
                  <a:srgbClr val="5B0F00"/>
                </a:solidFill>
                <a:effectLst/>
                <a:uLnTx/>
                <a:uFillTx/>
                <a:latin typeface="Josefin Slab SemiBold"/>
                <a:cs typeface="Arial"/>
                <a:sym typeface="Josefin Slab SemiBold"/>
              </a:rPr>
              <a:t>Not open-source! Black box, not flexible.</a:t>
            </a:r>
            <a:r>
              <a:rPr kumimoji="0" lang="en" b="0" i="0" u="none" strike="noStrike" kern="0" cap="none" spc="0" normalizeH="0" baseline="0" noProof="0" dirty="0">
                <a:ln>
                  <a:noFill/>
                </a:ln>
                <a:solidFill>
                  <a:srgbClr val="5B0F00"/>
                </a:solidFill>
                <a:effectLst/>
                <a:uLnTx/>
                <a:uFillTx/>
                <a:latin typeface="Josefin Slab SemiBold"/>
                <a:sym typeface="Josefin Slab SemiBold"/>
              </a:rPr>
              <a:t> </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kumimoji="0" lang="en" b="0" i="0" u="none" strike="noStrike" kern="0" cap="none" spc="0" normalizeH="0" baseline="0" noProof="0" dirty="0">
              <a:ln>
                <a:noFill/>
              </a:ln>
              <a:solidFill>
                <a:srgbClr val="5B0F00"/>
              </a:solidFill>
              <a:effectLst/>
              <a:uLnTx/>
              <a:uFillTx/>
              <a:latin typeface="Josefin Slab SemiBold"/>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rPr>
              <a:t>Pose2Sim</a:t>
            </a: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 </a:t>
            </a:r>
            <a:r>
              <a:rPr kumimoji="0" lang="en" sz="800" b="0" i="0" u="none" strike="noStrike" kern="0" cap="none" spc="0" normalizeH="0" baseline="0" noProof="0" dirty="0">
                <a:ln>
                  <a:noFill/>
                </a:ln>
                <a:solidFill>
                  <a:srgbClr val="5B0F00"/>
                </a:solidFill>
                <a:effectLst/>
                <a:uLnTx/>
                <a:uFillTx/>
                <a:latin typeface="Josefin Slab SemiBold"/>
                <a:sym typeface="Josefin Slab SemiBold"/>
              </a:rPr>
              <a:t>[Pagnon 2021]</a:t>
            </a:r>
            <a:br>
              <a:rPr kumimoji="0" lang="en" sz="1200" b="0" i="0" u="none" strike="noStrike" kern="0" cap="none" spc="0" normalizeH="0" baseline="0" noProof="0" dirty="0">
                <a:ln>
                  <a:noFill/>
                </a:ln>
                <a:solidFill>
                  <a:srgbClr val="5B0F00"/>
                </a:solidFill>
                <a:effectLst/>
                <a:uLnTx/>
                <a:uFillTx/>
                <a:latin typeface="Josefin Slab SemiBold"/>
                <a:sym typeface="Josefin Slab SemiBold"/>
              </a:rPr>
            </a:b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Our solution. Robust, accurate, and flexible.</a:t>
            </a:r>
            <a:endParaRPr kumimoji="0" lang="en" sz="800" b="0" i="0" u="none" strike="noStrike" kern="0" cap="none" spc="0" normalizeH="0" baseline="0" noProof="0" dirty="0">
              <a:ln>
                <a:noFill/>
              </a:ln>
              <a:solidFill>
                <a:srgbClr val="5B0F00"/>
              </a:solidFill>
              <a:effectLst/>
              <a:uLnTx/>
              <a:uFillTx/>
              <a:latin typeface="Josefin Slab SemiBold"/>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endPar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endParaRPr>
          </a:p>
          <a:p>
            <a:pPr marL="179388"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200" b="0" i="0" u="none" strike="noStrike" kern="0" cap="none" spc="0" normalizeH="0" baseline="0" noProof="0" dirty="0">
                <a:ln>
                  <a:noFill/>
                </a:ln>
                <a:solidFill>
                  <a:srgbClr val="5B0F00"/>
                </a:solidFill>
                <a:effectLst/>
                <a:uLnTx/>
                <a:uFillTx/>
                <a:latin typeface="Josefin Sans" pitchFamily="2" charset="0"/>
                <a:sym typeface="Josefin Slab SemiBold"/>
              </a:rPr>
              <a:t>OpenCap</a:t>
            </a: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 </a:t>
            </a:r>
            <a:r>
              <a:rPr kumimoji="0" lang="en" sz="800" b="0" i="0" u="none" strike="noStrike" kern="0" cap="none" spc="0" normalizeH="0" baseline="0" noProof="0" dirty="0">
                <a:ln>
                  <a:noFill/>
                </a:ln>
                <a:solidFill>
                  <a:srgbClr val="5B0F00"/>
                </a:solidFill>
                <a:effectLst/>
                <a:uLnTx/>
                <a:uFillTx/>
                <a:latin typeface="Josefin Slab SemiBold"/>
                <a:cs typeface="Arial"/>
                <a:sym typeface="Josefin Slab SemiBold"/>
              </a:rPr>
              <a:t>[Uhlrich 2022]</a:t>
            </a:r>
          </a:p>
          <a:p>
            <a:pPr marL="179388" marR="0" lvl="0" indent="0" algn="l" defTabSz="914400" rtl="0" eaLnBrk="1" fontAlgn="auto" latinLnBrk="0" hangingPunct="1">
              <a:lnSpc>
                <a:spcPct val="100000"/>
              </a:lnSpc>
              <a:spcBef>
                <a:spcPts val="0"/>
              </a:spcBef>
              <a:spcAft>
                <a:spcPts val="0"/>
              </a:spcAft>
              <a:buClr>
                <a:srgbClr val="5B0F00"/>
              </a:buClr>
              <a:buSzPts val="1200"/>
              <a:tabLst/>
              <a:defRPr/>
            </a:pP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Estimates coordinates of 43 markers from triangulated OpenPose keypoints. </a:t>
            </a:r>
          </a:p>
          <a:p>
            <a:pPr marL="179388" indent="0">
              <a:buClr>
                <a:srgbClr val="5B0F00"/>
              </a:buClr>
              <a:defRPr/>
            </a:pP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Less cameras needed, but </a:t>
            </a:r>
            <a:r>
              <a:rPr lang="en-US" sz="1200" dirty="0">
                <a:solidFill>
                  <a:srgbClr val="5B0F00"/>
                </a:solidFill>
                <a:latin typeface="Josefin Slab SemiBold" pitchFamily="2" charset="0"/>
              </a:rPr>
              <a:t>model might not work as well on untrained tasks.</a:t>
            </a:r>
            <a:endParaRPr kumimoji="0" lang="en" sz="1200" b="0" i="0" u="none" strike="noStrike" kern="0" cap="none" spc="0" normalizeH="0" baseline="0" noProof="0" dirty="0">
              <a:ln>
                <a:noFill/>
              </a:ln>
              <a:solidFill>
                <a:srgbClr val="5B0F00"/>
              </a:solidFill>
              <a:effectLst/>
              <a:uLnTx/>
              <a:uFillTx/>
              <a:latin typeface="Josefin Slab SemiBold"/>
              <a:sym typeface="Josefin Slab SemiBold"/>
            </a:endParaRPr>
          </a:p>
          <a:p>
            <a:pPr marL="179388" marR="0" lvl="0" indent="0" algn="l" defTabSz="914400" rtl="0" eaLnBrk="1" fontAlgn="auto" latinLnBrk="0" hangingPunct="1">
              <a:lnSpc>
                <a:spcPct val="100000"/>
              </a:lnSpc>
              <a:spcBef>
                <a:spcPts val="0"/>
              </a:spcBef>
              <a:spcAft>
                <a:spcPts val="0"/>
              </a:spcAft>
              <a:buClr>
                <a:srgbClr val="5B0F00"/>
              </a:buClr>
              <a:buSzPts val="1200"/>
              <a:tabLst/>
              <a:defRPr/>
            </a:pPr>
            <a:r>
              <a:rPr kumimoji="0" lang="en" sz="1200" b="0" i="0" u="none" strike="noStrike" kern="0" cap="none" spc="0" normalizeH="0" baseline="0" noProof="0" dirty="0">
                <a:ln>
                  <a:noFill/>
                </a:ln>
                <a:solidFill>
                  <a:srgbClr val="5B0F00"/>
                </a:solidFill>
                <a:effectLst/>
                <a:uLnTx/>
                <a:uFillTx/>
                <a:latin typeface="Josefin Slab SemiBold"/>
                <a:sym typeface="Josefin Slab SemiBold"/>
              </a:rPr>
              <a:t>User friendly, but requires sending data to their servers</a:t>
            </a:r>
            <a:r>
              <a:rPr kumimoji="0" lang="en" b="0" i="0" u="none" strike="noStrike" kern="0" cap="none" spc="0" normalizeH="0" baseline="0" noProof="0" dirty="0">
                <a:ln>
                  <a:noFill/>
                </a:ln>
                <a:solidFill>
                  <a:srgbClr val="5B0F00"/>
                </a:solidFill>
                <a:effectLst/>
                <a:uLnTx/>
                <a:uFillTx/>
                <a:latin typeface="Josefin Slab SemiBold"/>
                <a:cs typeface="Arial"/>
                <a:sym typeface="Josefin Slab SemiBold"/>
              </a:rPr>
              <a:t>.</a:t>
            </a:r>
            <a:endParaRPr kumimoji="0" lang="en" sz="800" b="0" i="0" u="none" strike="noStrike" kern="0" cap="none" spc="0" normalizeH="0" baseline="0" noProof="0" dirty="0">
              <a:ln>
                <a:noFill/>
              </a:ln>
              <a:solidFill>
                <a:srgbClr val="5B0F00"/>
              </a:solidFill>
              <a:effectLst/>
              <a:uLnTx/>
              <a:uFillTx/>
              <a:latin typeface="Josefin Slab SemiBold"/>
              <a:cs typeface="Arial"/>
              <a:sym typeface="Josefin Slab SemiBold"/>
            </a:endParaRPr>
          </a:p>
        </p:txBody>
      </p:sp>
      <p:sp>
        <p:nvSpPr>
          <p:cNvPr id="16" name="Google Shape;51;p6">
            <a:extLst>
              <a:ext uri="{FF2B5EF4-FFF2-40B4-BE49-F238E27FC236}">
                <a16:creationId xmlns:a16="http://schemas.microsoft.com/office/drawing/2014/main" id="{E8D3CD2B-634A-ADB4-7236-FCBE5B5D5F55}"/>
              </a:ext>
            </a:extLst>
          </p:cNvPr>
          <p:cNvSpPr/>
          <p:nvPr/>
        </p:nvSpPr>
        <p:spPr>
          <a:xfrm>
            <a:off x="167950" y="1536303"/>
            <a:ext cx="5879070" cy="319899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444FED2D-D16E-6DE0-5469-5A30F974BD5B}"/>
              </a:ext>
            </a:extLst>
          </p:cNvPr>
          <p:cNvGrpSpPr/>
          <p:nvPr/>
        </p:nvGrpSpPr>
        <p:grpSpPr>
          <a:xfrm>
            <a:off x="6373032" y="1526145"/>
            <a:ext cx="3170289" cy="1038800"/>
            <a:chOff x="6365533" y="1463920"/>
            <a:chExt cx="3170289" cy="1038800"/>
          </a:xfrm>
        </p:grpSpPr>
        <p:sp>
          <p:nvSpPr>
            <p:cNvPr id="5120" name="Google Shape;490;p52">
              <a:extLst>
                <a:ext uri="{FF2B5EF4-FFF2-40B4-BE49-F238E27FC236}">
                  <a16:creationId xmlns:a16="http://schemas.microsoft.com/office/drawing/2014/main" id="{3463DB93-C955-33F6-A03A-52379F0FD44A}"/>
                </a:ext>
              </a:extLst>
            </p:cNvPr>
            <p:cNvSpPr txBox="1">
              <a:spLocks/>
            </p:cNvSpPr>
            <p:nvPr/>
          </p:nvSpPr>
          <p:spPr>
            <a:xfrm>
              <a:off x="7448828" y="1563548"/>
              <a:ext cx="2086994" cy="86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buClr>
                  <a:schemeClr val="accent6"/>
                </a:buClr>
              </a:pPr>
              <a:r>
                <a:rPr lang="en-US" b="1" dirty="0">
                  <a:solidFill>
                    <a:srgbClr val="5B0F00"/>
                  </a:solidFill>
                  <a:latin typeface="Josefin Sans" pitchFamily="2" charset="0"/>
                </a:rPr>
                <a:t>2D pose estimation</a:t>
              </a:r>
            </a:p>
            <a:p>
              <a:pPr marL="0" indent="0">
                <a:buClr>
                  <a:schemeClr val="accent6"/>
                </a:buClr>
              </a:pPr>
              <a:r>
                <a:rPr lang="en-US" sz="1000" i="1" dirty="0">
                  <a:solidFill>
                    <a:schemeClr val="accent4"/>
                  </a:solidFill>
                  <a:latin typeface="Josefin Sans" pitchFamily="2" charset="0"/>
                </a:rPr>
                <a:t>The foundation</a:t>
              </a:r>
            </a:p>
            <a:p>
              <a:pPr marL="171450" indent="-171450">
                <a:buClr>
                  <a:schemeClr val="accent6"/>
                </a:buClr>
                <a:buFont typeface="Arial" panose="020B0604020202020204" pitchFamily="34" charset="0"/>
                <a:buChar char="•"/>
              </a:pPr>
              <a:r>
                <a:rPr lang="en-US" sz="1000" dirty="0">
                  <a:solidFill>
                    <a:srgbClr val="5B0F00"/>
                  </a:solidFill>
                  <a:latin typeface="Josefin Sans" pitchFamily="2" charset="0"/>
                </a:rPr>
                <a:t>OpenPose</a:t>
              </a:r>
              <a:endParaRPr lang="en-US" sz="1000" dirty="0">
                <a:solidFill>
                  <a:srgbClr val="5B0F00"/>
                </a:solidFill>
              </a:endParaRPr>
            </a:p>
            <a:p>
              <a:pPr marL="171450" indent="-171450">
                <a:buClr>
                  <a:schemeClr val="accent6"/>
                </a:buClr>
                <a:buFont typeface="Arial" panose="020B0604020202020204" pitchFamily="34" charset="0"/>
                <a:buChar char="•"/>
              </a:pPr>
              <a:r>
                <a:rPr lang="en-US" sz="1000" dirty="0" err="1">
                  <a:solidFill>
                    <a:srgbClr val="5B0F00"/>
                  </a:solidFill>
                  <a:latin typeface="Josefin Sans" pitchFamily="2" charset="0"/>
                </a:rPr>
                <a:t>BlazePose</a:t>
              </a:r>
              <a:endParaRPr lang="en-US" sz="1000" dirty="0">
                <a:solidFill>
                  <a:srgbClr val="5B0F00"/>
                </a:solidFill>
                <a:latin typeface="Josefin Sans" pitchFamily="2" charset="0"/>
              </a:endParaRPr>
            </a:p>
            <a:p>
              <a:pPr marL="171450" indent="-171450">
                <a:buClr>
                  <a:schemeClr val="accent6"/>
                </a:buClr>
                <a:buFont typeface="Arial" panose="020B0604020202020204" pitchFamily="34" charset="0"/>
                <a:buChar char="•"/>
              </a:pPr>
              <a:r>
                <a:rPr lang="en-US" sz="1000" dirty="0" err="1">
                  <a:solidFill>
                    <a:srgbClr val="5B0F00"/>
                  </a:solidFill>
                  <a:latin typeface="Josefin Sans" pitchFamily="2" charset="0"/>
                </a:rPr>
                <a:t>DeepLabCut</a:t>
              </a:r>
              <a:endParaRPr lang="en-US" sz="1000" dirty="0">
                <a:solidFill>
                  <a:srgbClr val="5B0F00"/>
                </a:solidFill>
                <a:latin typeface="Josefin Sans" pitchFamily="2" charset="0"/>
              </a:endParaRPr>
            </a:p>
          </p:txBody>
        </p:sp>
        <p:sp>
          <p:nvSpPr>
            <p:cNvPr id="5129" name="Google Shape;51;p6">
              <a:extLst>
                <a:ext uri="{FF2B5EF4-FFF2-40B4-BE49-F238E27FC236}">
                  <a16:creationId xmlns:a16="http://schemas.microsoft.com/office/drawing/2014/main" id="{E505364A-A104-EEB6-92E4-1DA56B9889E6}"/>
                </a:ext>
              </a:extLst>
            </p:cNvPr>
            <p:cNvSpPr/>
            <p:nvPr/>
          </p:nvSpPr>
          <p:spPr>
            <a:xfrm>
              <a:off x="6373033" y="1474776"/>
              <a:ext cx="2589994" cy="102794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8" name="Group 5137">
              <a:extLst>
                <a:ext uri="{FF2B5EF4-FFF2-40B4-BE49-F238E27FC236}">
                  <a16:creationId xmlns:a16="http://schemas.microsoft.com/office/drawing/2014/main" id="{502867C5-AC33-4F2D-0AC8-0243459CEAC7}"/>
                </a:ext>
              </a:extLst>
            </p:cNvPr>
            <p:cNvGrpSpPr/>
            <p:nvPr/>
          </p:nvGrpSpPr>
          <p:grpSpPr>
            <a:xfrm>
              <a:off x="6365533" y="1463920"/>
              <a:ext cx="591550" cy="433536"/>
              <a:chOff x="272781" y="2134681"/>
              <a:chExt cx="591550" cy="433536"/>
            </a:xfrm>
          </p:grpSpPr>
          <p:pic>
            <p:nvPicPr>
              <p:cNvPr id="5139" name="Picture 4">
                <a:extLst>
                  <a:ext uri="{FF2B5EF4-FFF2-40B4-BE49-F238E27FC236}">
                    <a16:creationId xmlns:a16="http://schemas.microsoft.com/office/drawing/2014/main" id="{4CEB5B1D-496A-47C4-25A3-ED414691638E}"/>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5140" name="Rectangle: Rounded Corners 5139">
                <a:extLst>
                  <a:ext uri="{FF2B5EF4-FFF2-40B4-BE49-F238E27FC236}">
                    <a16:creationId xmlns:a16="http://schemas.microsoft.com/office/drawing/2014/main" id="{09E3B9AA-6AF9-7E9F-0BC3-A97019C0C788}"/>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141" name="Google Shape;495;p52">
                <a:extLst>
                  <a:ext uri="{FF2B5EF4-FFF2-40B4-BE49-F238E27FC236}">
                    <a16:creationId xmlns:a16="http://schemas.microsoft.com/office/drawing/2014/main" id="{230CA7A4-4744-988D-3EBA-F2D3CD5EBC27}"/>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2D</a:t>
                </a:r>
              </a:p>
            </p:txBody>
          </p:sp>
        </p:grpSp>
      </p:grpSp>
      <p:sp>
        <p:nvSpPr>
          <p:cNvPr id="15" name="Rectangle 14">
            <a:extLst>
              <a:ext uri="{FF2B5EF4-FFF2-40B4-BE49-F238E27FC236}">
                <a16:creationId xmlns:a16="http://schemas.microsoft.com/office/drawing/2014/main" id="{001E1E35-7AF6-AE0F-8CF3-0FE28876DF78}"/>
              </a:ext>
            </a:extLst>
          </p:cNvPr>
          <p:cNvSpPr/>
          <p:nvPr/>
        </p:nvSpPr>
        <p:spPr>
          <a:xfrm>
            <a:off x="6380532" y="1539469"/>
            <a:ext cx="2596643" cy="1027944"/>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CE706E77-05BC-AD12-4BE8-C7DAB45B2985}"/>
              </a:ext>
            </a:extLst>
          </p:cNvPr>
          <p:cNvGrpSpPr/>
          <p:nvPr/>
        </p:nvGrpSpPr>
        <p:grpSpPr>
          <a:xfrm>
            <a:off x="6373032" y="2622546"/>
            <a:ext cx="3170289" cy="1038800"/>
            <a:chOff x="6365533" y="1463920"/>
            <a:chExt cx="3170289" cy="1038800"/>
          </a:xfrm>
        </p:grpSpPr>
        <p:sp>
          <p:nvSpPr>
            <p:cNvPr id="25" name="Google Shape;490;p52">
              <a:extLst>
                <a:ext uri="{FF2B5EF4-FFF2-40B4-BE49-F238E27FC236}">
                  <a16:creationId xmlns:a16="http://schemas.microsoft.com/office/drawing/2014/main" id="{0DCD6716-DDAD-631F-B53D-795C662C48DD}"/>
                </a:ext>
              </a:extLst>
            </p:cNvPr>
            <p:cNvSpPr txBox="1">
              <a:spLocks/>
            </p:cNvSpPr>
            <p:nvPr/>
          </p:nvSpPr>
          <p:spPr>
            <a:xfrm>
              <a:off x="7448828" y="1563548"/>
              <a:ext cx="2086994" cy="86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buClr>
                  <a:schemeClr val="accent6"/>
                </a:buClr>
              </a:pPr>
              <a:r>
                <a:rPr lang="en-US" b="1" dirty="0">
                  <a:solidFill>
                    <a:srgbClr val="5B0F00"/>
                  </a:solidFill>
                  <a:latin typeface="Josefin Sans" pitchFamily="2" charset="0"/>
                </a:rPr>
                <a:t>Monocular </a:t>
              </a:r>
            </a:p>
            <a:p>
              <a:pPr marL="0" indent="0">
                <a:buClr>
                  <a:schemeClr val="accent6"/>
                </a:buClr>
              </a:pPr>
              <a:r>
                <a:rPr lang="en-US" b="1" dirty="0">
                  <a:solidFill>
                    <a:srgbClr val="5B0F00"/>
                  </a:solidFill>
                  <a:latin typeface="Josefin Sans" pitchFamily="2" charset="0"/>
                </a:rPr>
                <a:t>3D pose estimation</a:t>
              </a:r>
            </a:p>
            <a:p>
              <a:pPr marL="0" indent="0">
                <a:buClr>
                  <a:schemeClr val="accent6"/>
                </a:buClr>
              </a:pPr>
              <a:r>
                <a:rPr lang="en-US" sz="1000" i="1" dirty="0">
                  <a:solidFill>
                    <a:schemeClr val="accent4"/>
                  </a:solidFill>
                  <a:latin typeface="Josefin Sans" pitchFamily="2" charset="0"/>
                </a:rPr>
                <a:t>3D: exists!</a:t>
              </a:r>
            </a:p>
            <a:p>
              <a:pPr marL="171450" indent="-171450">
                <a:buClr>
                  <a:schemeClr val="accent6"/>
                </a:buClr>
                <a:buFont typeface="Arial" panose="020B0604020202020204" pitchFamily="34" charset="0"/>
                <a:buChar char="•"/>
              </a:pPr>
              <a:r>
                <a:rPr lang="en-US" sz="1000" dirty="0" err="1">
                  <a:solidFill>
                    <a:srgbClr val="5B0F00"/>
                  </a:solidFill>
                  <a:latin typeface="Josefin Sans" pitchFamily="2" charset="0"/>
                </a:rPr>
                <a:t>BlazePose</a:t>
              </a:r>
              <a:endParaRPr lang="en-US" sz="1000" dirty="0">
                <a:solidFill>
                  <a:srgbClr val="5B0F00"/>
                </a:solidFill>
              </a:endParaRPr>
            </a:p>
            <a:p>
              <a:pPr marL="171450" indent="-171450">
                <a:buClr>
                  <a:schemeClr val="accent6"/>
                </a:buClr>
                <a:buFont typeface="Arial" panose="020B0604020202020204" pitchFamily="34" charset="0"/>
                <a:buChar char="•"/>
              </a:pPr>
              <a:r>
                <a:rPr lang="en-US" sz="1000" dirty="0">
                  <a:solidFill>
                    <a:srgbClr val="5B0F00"/>
                  </a:solidFill>
                  <a:latin typeface="Josefin Sans" pitchFamily="2" charset="0"/>
                </a:rPr>
                <a:t>SMPL suite</a:t>
              </a:r>
            </a:p>
            <a:p>
              <a:pPr marL="171450" indent="-171450">
                <a:buClr>
                  <a:schemeClr val="accent6"/>
                </a:buClr>
                <a:buFont typeface="Arial" panose="020B0604020202020204" pitchFamily="34" charset="0"/>
                <a:buChar char="•"/>
              </a:pPr>
              <a:endParaRPr lang="en-US" dirty="0">
                <a:solidFill>
                  <a:srgbClr val="5B0F00"/>
                </a:solidFill>
                <a:latin typeface="Josefin Sans" pitchFamily="2" charset="0"/>
              </a:endParaRPr>
            </a:p>
          </p:txBody>
        </p:sp>
        <p:sp>
          <p:nvSpPr>
            <p:cNvPr id="26" name="Google Shape;51;p6">
              <a:extLst>
                <a:ext uri="{FF2B5EF4-FFF2-40B4-BE49-F238E27FC236}">
                  <a16:creationId xmlns:a16="http://schemas.microsoft.com/office/drawing/2014/main" id="{E97856CB-D2B0-CACE-2B21-AFFBDEB28A84}"/>
                </a:ext>
              </a:extLst>
            </p:cNvPr>
            <p:cNvSpPr/>
            <p:nvPr/>
          </p:nvSpPr>
          <p:spPr>
            <a:xfrm>
              <a:off x="6373033" y="1474776"/>
              <a:ext cx="2589994" cy="102794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roup 26">
              <a:extLst>
                <a:ext uri="{FF2B5EF4-FFF2-40B4-BE49-F238E27FC236}">
                  <a16:creationId xmlns:a16="http://schemas.microsoft.com/office/drawing/2014/main" id="{C376B25A-014A-05D9-980A-0AE619598251}"/>
                </a:ext>
              </a:extLst>
            </p:cNvPr>
            <p:cNvGrpSpPr/>
            <p:nvPr/>
          </p:nvGrpSpPr>
          <p:grpSpPr>
            <a:xfrm>
              <a:off x="6365533" y="1463920"/>
              <a:ext cx="591550" cy="433536"/>
              <a:chOff x="272781" y="2134681"/>
              <a:chExt cx="591550" cy="433536"/>
            </a:xfrm>
          </p:grpSpPr>
          <p:pic>
            <p:nvPicPr>
              <p:cNvPr id="28" name="Picture 4">
                <a:extLst>
                  <a:ext uri="{FF2B5EF4-FFF2-40B4-BE49-F238E27FC236}">
                    <a16:creationId xmlns:a16="http://schemas.microsoft.com/office/drawing/2014/main" id="{9E525DDB-8E37-B557-E530-CE7C93BB05D0}"/>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84852072-5E85-6668-9513-99A89E5CA1B6}"/>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480" name="Google Shape;495;p52">
                <a:extLst>
                  <a:ext uri="{FF2B5EF4-FFF2-40B4-BE49-F238E27FC236}">
                    <a16:creationId xmlns:a16="http://schemas.microsoft.com/office/drawing/2014/main" id="{EF8B0C46-2485-69FF-09EA-74301CA07E72}"/>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sp>
        <p:nvSpPr>
          <p:cNvPr id="23" name="Rectangle 22">
            <a:extLst>
              <a:ext uri="{FF2B5EF4-FFF2-40B4-BE49-F238E27FC236}">
                <a16:creationId xmlns:a16="http://schemas.microsoft.com/office/drawing/2014/main" id="{4D697E8A-4166-1C2D-3F7F-0DEBADF53A9A}"/>
              </a:ext>
            </a:extLst>
          </p:cNvPr>
          <p:cNvSpPr/>
          <p:nvPr/>
        </p:nvSpPr>
        <p:spPr>
          <a:xfrm>
            <a:off x="6375698" y="2633502"/>
            <a:ext cx="2589994" cy="1027944"/>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E05D12D-5FA2-84D2-26D2-FD9BAA36692D}"/>
              </a:ext>
            </a:extLst>
          </p:cNvPr>
          <p:cNvGrpSpPr/>
          <p:nvPr/>
        </p:nvGrpSpPr>
        <p:grpSpPr>
          <a:xfrm>
            <a:off x="6387601" y="3695769"/>
            <a:ext cx="2781800" cy="1077218"/>
            <a:chOff x="6357867" y="2580140"/>
            <a:chExt cx="2781800" cy="1077218"/>
          </a:xfrm>
        </p:grpSpPr>
        <p:grpSp>
          <p:nvGrpSpPr>
            <p:cNvPr id="8" name="Group 7">
              <a:extLst>
                <a:ext uri="{FF2B5EF4-FFF2-40B4-BE49-F238E27FC236}">
                  <a16:creationId xmlns:a16="http://schemas.microsoft.com/office/drawing/2014/main" id="{C725C4AC-93F2-7EC8-9021-8678872504B9}"/>
                </a:ext>
              </a:extLst>
            </p:cNvPr>
            <p:cNvGrpSpPr/>
            <p:nvPr/>
          </p:nvGrpSpPr>
          <p:grpSpPr>
            <a:xfrm>
              <a:off x="6357867" y="2620851"/>
              <a:ext cx="1102602" cy="419533"/>
              <a:chOff x="278430" y="3974717"/>
              <a:chExt cx="905533" cy="457199"/>
            </a:xfrm>
          </p:grpSpPr>
          <p:cxnSp>
            <p:nvCxnSpPr>
              <p:cNvPr id="11" name="Straight Connector 10">
                <a:extLst>
                  <a:ext uri="{FF2B5EF4-FFF2-40B4-BE49-F238E27FC236}">
                    <a16:creationId xmlns:a16="http://schemas.microsoft.com/office/drawing/2014/main" id="{F28A010A-1367-5CAF-7648-7F7FC87D7773}"/>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0ECCA1F-9196-25EC-8B36-5DD8B65F15AD}"/>
                  </a:ext>
                </a:extLst>
              </p:cNvPr>
              <p:cNvCxnSpPr>
                <a:cxnSpLocks/>
                <a:stCxn id="14"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13" name="Picture 4">
                <a:extLst>
                  <a:ext uri="{FF2B5EF4-FFF2-40B4-BE49-F238E27FC236}">
                    <a16:creationId xmlns:a16="http://schemas.microsoft.com/office/drawing/2014/main" id="{3EC8A700-21F1-D0B7-2685-3E3AE80608A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F01FCB0E-C764-405F-F4B8-7F788796BE1D}"/>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8DE3796B-77B2-FEE2-4236-A175CD27B44A}"/>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18" name="Google Shape;495;p52">
                <a:extLst>
                  <a:ext uri="{FF2B5EF4-FFF2-40B4-BE49-F238E27FC236}">
                    <a16:creationId xmlns:a16="http://schemas.microsoft.com/office/drawing/2014/main" id="{92F4A266-49DA-0500-527A-B3C3F2DDEC3D}"/>
                  </a:ext>
                </a:extLst>
              </p:cNvPr>
              <p:cNvSpPr txBox="1">
                <a:spLocks/>
              </p:cNvSpPr>
              <p:nvPr/>
            </p:nvSpPr>
            <p:spPr>
              <a:xfrm>
                <a:off x="330051" y="4172387"/>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sp>
          <p:nvSpPr>
            <p:cNvPr id="9" name="Google Shape;51;p6">
              <a:extLst>
                <a:ext uri="{FF2B5EF4-FFF2-40B4-BE49-F238E27FC236}">
                  <a16:creationId xmlns:a16="http://schemas.microsoft.com/office/drawing/2014/main" id="{85201887-F32A-1D32-F7BE-556E27C3646F}"/>
                </a:ext>
              </a:extLst>
            </p:cNvPr>
            <p:cNvSpPr/>
            <p:nvPr/>
          </p:nvSpPr>
          <p:spPr>
            <a:xfrm flipH="1">
              <a:off x="6357867" y="2609904"/>
              <a:ext cx="2589574" cy="100429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05FFA44B-0D98-1C9B-66CB-E0BC2E4B49C0}"/>
                </a:ext>
              </a:extLst>
            </p:cNvPr>
            <p:cNvSpPr txBox="1"/>
            <p:nvPr/>
          </p:nvSpPr>
          <p:spPr>
            <a:xfrm>
              <a:off x="7449337" y="2580140"/>
              <a:ext cx="1690330" cy="1077218"/>
            </a:xfrm>
            <a:prstGeom prst="rect">
              <a:avLst/>
            </a:prstGeom>
            <a:noFill/>
          </p:spPr>
          <p:txBody>
            <a:bodyPr wrap="square">
              <a:spAutoFit/>
            </a:bodyPr>
            <a:lstStyle/>
            <a:p>
              <a:pPr marL="0" indent="0">
                <a:buClr>
                  <a:schemeClr val="accent6"/>
                </a:buClr>
              </a:pPr>
              <a:r>
                <a:rPr lang="en-US" sz="1200" b="1" dirty="0">
                  <a:solidFill>
                    <a:srgbClr val="5B0F00"/>
                  </a:solidFill>
                  <a:latin typeface="Josefin Sans" pitchFamily="2" charset="0"/>
                </a:rPr>
                <a:t>Multi-view </a:t>
              </a:r>
            </a:p>
            <a:p>
              <a:pPr marL="0" indent="0">
                <a:buClr>
                  <a:schemeClr val="accent6"/>
                </a:buClr>
              </a:pPr>
              <a:r>
                <a:rPr lang="en-US" sz="1200" b="1" dirty="0">
                  <a:solidFill>
                    <a:srgbClr val="5B0F00"/>
                  </a:solidFill>
                  <a:latin typeface="Josefin Sans" pitchFamily="2" charset="0"/>
                </a:rPr>
                <a:t>3D pose estimation</a:t>
              </a:r>
            </a:p>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1000" b="0" i="1" u="none" strike="noStrike" kern="0" cap="none" spc="0" normalizeH="0" baseline="0" noProof="0" dirty="0">
                  <a:ln>
                    <a:noFill/>
                  </a:ln>
                  <a:solidFill>
                    <a:schemeClr val="accent4"/>
                  </a:solidFill>
                  <a:effectLst/>
                  <a:uLnTx/>
                  <a:uFillTx/>
                  <a:latin typeface="Josefin Sans" pitchFamily="2" charset="0"/>
                  <a:sym typeface="Josefin Slab SemiBold"/>
                </a:rPr>
                <a:t>Occlusions: exist!</a:t>
              </a:r>
            </a:p>
            <a:p>
              <a:pPr marL="171450" indent="-171450">
                <a:buClr>
                  <a:srgbClr val="5B0F00"/>
                </a:buClr>
                <a:buSzPts val="1200"/>
                <a:buFont typeface="Arial" panose="020B0604020202020204" pitchFamily="34" charset="0"/>
                <a:buChar char="•"/>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FreeMocap</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EasyMocap</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AniPose</a:t>
              </a:r>
              <a:endParaRPr lang="en-US" sz="1000" dirty="0">
                <a:solidFill>
                  <a:srgbClr val="5B0F00"/>
                </a:solidFill>
                <a:latin typeface="Josefin Sans" pitchFamily="2" charset="0"/>
              </a:endParaRPr>
            </a:p>
          </p:txBody>
        </p:sp>
      </p:grpSp>
      <p:sp>
        <p:nvSpPr>
          <p:cNvPr id="19" name="Rectangle 18">
            <a:extLst>
              <a:ext uri="{FF2B5EF4-FFF2-40B4-BE49-F238E27FC236}">
                <a16:creationId xmlns:a16="http://schemas.microsoft.com/office/drawing/2014/main" id="{013EA38B-9065-BF69-8E15-23A83BF4F1F2}"/>
              </a:ext>
            </a:extLst>
          </p:cNvPr>
          <p:cNvSpPr/>
          <p:nvPr/>
        </p:nvSpPr>
        <p:spPr>
          <a:xfrm>
            <a:off x="6387601" y="3720406"/>
            <a:ext cx="2589994" cy="1009426"/>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TextBox 505">
            <a:extLst>
              <a:ext uri="{FF2B5EF4-FFF2-40B4-BE49-F238E27FC236}">
                <a16:creationId xmlns:a16="http://schemas.microsoft.com/office/drawing/2014/main" id="{3906E6DB-6220-22EE-A5A1-27B7333D95CA}"/>
              </a:ext>
            </a:extLst>
          </p:cNvPr>
          <p:cNvSpPr txBox="1"/>
          <p:nvPr/>
        </p:nvSpPr>
        <p:spPr>
          <a:xfrm>
            <a:off x="739069" y="4395490"/>
            <a:ext cx="57300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B0F00"/>
              </a:buClr>
              <a:buSzPts val="1200"/>
              <a:buFont typeface="Arial"/>
              <a:buNone/>
              <a:tabLst/>
              <a:defRPr/>
            </a:pPr>
            <a:r>
              <a:rPr kumimoji="0" lang="en" sz="800" b="0" i="0" u="none" strike="noStrike" kern="0" cap="none" spc="0" normalizeH="0" baseline="0" noProof="0" dirty="0">
                <a:ln>
                  <a:noFill/>
                </a:ln>
                <a:solidFill>
                  <a:srgbClr val="5B0F00"/>
                </a:solidFill>
                <a:effectLst/>
                <a:uLnTx/>
                <a:uFillTx/>
                <a:latin typeface="Josefin Slab SemiBold"/>
                <a:cs typeface="Arial"/>
                <a:sym typeface="Josefin Slab SemiBold"/>
              </a:rPr>
              <a:t>Commercial but not peer-reviewed: The Captury, Simi Motion. </a:t>
            </a:r>
          </a:p>
          <a:p>
            <a:pPr marL="0" marR="0" lvl="0" indent="0" algn="l" defTabSz="914400" rtl="0" eaLnBrk="1" fontAlgn="auto" latinLnBrk="0" hangingPunct="1">
              <a:lnSpc>
                <a:spcPct val="100000"/>
              </a:lnSpc>
              <a:spcBef>
                <a:spcPts val="0"/>
              </a:spcBef>
              <a:spcAft>
                <a:spcPts val="0"/>
              </a:spcAft>
              <a:buClr>
                <a:srgbClr val="5B0F00"/>
              </a:buClr>
              <a:buSzPts val="1200"/>
              <a:buFont typeface="Arial"/>
              <a:buNone/>
              <a:tabLst/>
              <a:defRPr/>
            </a:pPr>
            <a:r>
              <a:rPr kumimoji="0" lang="en" sz="800" b="0" i="0" u="none" strike="noStrike" kern="0" cap="none" spc="0" normalizeH="0" baseline="0" noProof="0" dirty="0">
                <a:ln>
                  <a:noFill/>
                </a:ln>
                <a:solidFill>
                  <a:srgbClr val="5B0F00"/>
                </a:solidFill>
                <a:effectLst/>
                <a:uLnTx/>
                <a:uFillTx/>
                <a:latin typeface="Josefin Slab SemiBold"/>
                <a:cs typeface="Arial"/>
                <a:sym typeface="Josefin Slab SemiBold"/>
              </a:rPr>
              <a:t>Peer-reviewed but not released: [Needham 2022]</a:t>
            </a:r>
            <a:endParaRPr kumimoji="0" lang="en-US" sz="800" b="0" i="0" u="none" strike="noStrike" kern="0" cap="none" spc="0" normalizeH="0" baseline="0" noProof="0" dirty="0">
              <a:ln>
                <a:noFill/>
              </a:ln>
              <a:solidFill>
                <a:srgbClr val="5B0F00"/>
              </a:solidFill>
              <a:effectLst/>
              <a:uLnTx/>
              <a:uFillTx/>
              <a:latin typeface="Josefin Sans" pitchFamily="2" charset="0"/>
              <a:cs typeface="Arial"/>
              <a:sym typeface="Arial"/>
            </a:endParaRPr>
          </a:p>
        </p:txBody>
      </p:sp>
      <p:sp>
        <p:nvSpPr>
          <p:cNvPr id="5122" name="Rectangle 5121">
            <a:extLst>
              <a:ext uri="{FF2B5EF4-FFF2-40B4-BE49-F238E27FC236}">
                <a16:creationId xmlns:a16="http://schemas.microsoft.com/office/drawing/2014/main" id="{4BBD6386-384A-0E15-A4A3-C2A61FD1A1E4}"/>
              </a:ext>
            </a:extLst>
          </p:cNvPr>
          <p:cNvSpPr/>
          <p:nvPr/>
        </p:nvSpPr>
        <p:spPr>
          <a:xfrm>
            <a:off x="2381"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4</a:t>
            </a:r>
            <a:endParaRPr lang="en-US" dirty="0">
              <a:latin typeface="Josefin Sans" pitchFamily="2" charset="0"/>
            </a:endParaRPr>
          </a:p>
        </p:txBody>
      </p:sp>
      <p:sp>
        <p:nvSpPr>
          <p:cNvPr id="5123" name="Rectangle 5122">
            <a:extLst>
              <a:ext uri="{FF2B5EF4-FFF2-40B4-BE49-F238E27FC236}">
                <a16:creationId xmlns:a16="http://schemas.microsoft.com/office/drawing/2014/main" id="{52E23259-B4AB-448D-5296-00ABA1B84B48}"/>
              </a:ext>
            </a:extLst>
          </p:cNvPr>
          <p:cNvSpPr/>
          <p:nvPr/>
        </p:nvSpPr>
        <p:spPr>
          <a:xfrm>
            <a:off x="6216018"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1</a:t>
            </a:r>
            <a:endParaRPr lang="en-US" dirty="0">
              <a:latin typeface="Josefin Sans" pitchFamily="2" charset="0"/>
            </a:endParaRPr>
          </a:p>
        </p:txBody>
      </p:sp>
      <p:sp>
        <p:nvSpPr>
          <p:cNvPr id="5124" name="Rectangle 5123">
            <a:extLst>
              <a:ext uri="{FF2B5EF4-FFF2-40B4-BE49-F238E27FC236}">
                <a16:creationId xmlns:a16="http://schemas.microsoft.com/office/drawing/2014/main" id="{2E894253-9D02-F3BD-47FE-B6E63AAEC06D}"/>
              </a:ext>
            </a:extLst>
          </p:cNvPr>
          <p:cNvSpPr/>
          <p:nvPr/>
        </p:nvSpPr>
        <p:spPr>
          <a:xfrm>
            <a:off x="6207987" y="2629622"/>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2</a:t>
            </a:r>
            <a:endParaRPr lang="en-US" dirty="0">
              <a:latin typeface="Josefin Sans" pitchFamily="2" charset="0"/>
            </a:endParaRPr>
          </a:p>
        </p:txBody>
      </p:sp>
      <p:sp>
        <p:nvSpPr>
          <p:cNvPr id="5125" name="Rectangle 5124">
            <a:extLst>
              <a:ext uri="{FF2B5EF4-FFF2-40B4-BE49-F238E27FC236}">
                <a16:creationId xmlns:a16="http://schemas.microsoft.com/office/drawing/2014/main" id="{9CE4621F-52DB-1424-0952-931272A69123}"/>
              </a:ext>
            </a:extLst>
          </p:cNvPr>
          <p:cNvSpPr/>
          <p:nvPr/>
        </p:nvSpPr>
        <p:spPr>
          <a:xfrm>
            <a:off x="6220076" y="3721473"/>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3</a:t>
            </a:r>
            <a:endParaRPr lang="en-US" dirty="0">
              <a:latin typeface="Josefin Sans" pitchFamily="2" charset="0"/>
            </a:endParaRPr>
          </a:p>
        </p:txBody>
      </p:sp>
      <p:sp>
        <p:nvSpPr>
          <p:cNvPr id="5126" name="Rectangle 5125">
            <a:extLst>
              <a:ext uri="{FF2B5EF4-FFF2-40B4-BE49-F238E27FC236}">
                <a16:creationId xmlns:a16="http://schemas.microsoft.com/office/drawing/2014/main" id="{72D6F36A-5FC1-BF51-F28E-9EA2B833F791}"/>
              </a:ext>
            </a:extLst>
          </p:cNvPr>
          <p:cNvSpPr/>
          <p:nvPr/>
        </p:nvSpPr>
        <p:spPr>
          <a:xfrm>
            <a:off x="6215508" y="1530963"/>
            <a:ext cx="166449" cy="13791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8" name="Rectangle 5127">
            <a:extLst>
              <a:ext uri="{FF2B5EF4-FFF2-40B4-BE49-F238E27FC236}">
                <a16:creationId xmlns:a16="http://schemas.microsoft.com/office/drawing/2014/main" id="{AF0F399C-2AE7-CADA-731B-F9D1870C5F3C}"/>
              </a:ext>
            </a:extLst>
          </p:cNvPr>
          <p:cNvSpPr/>
          <p:nvPr/>
        </p:nvSpPr>
        <p:spPr>
          <a:xfrm>
            <a:off x="6207526" y="2627274"/>
            <a:ext cx="166449" cy="13791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0" name="Rectangle 5129">
            <a:extLst>
              <a:ext uri="{FF2B5EF4-FFF2-40B4-BE49-F238E27FC236}">
                <a16:creationId xmlns:a16="http://schemas.microsoft.com/office/drawing/2014/main" id="{F75AA16C-75DA-4347-DD68-E2012FDBDD53}"/>
              </a:ext>
            </a:extLst>
          </p:cNvPr>
          <p:cNvSpPr/>
          <p:nvPr/>
        </p:nvSpPr>
        <p:spPr>
          <a:xfrm>
            <a:off x="6219995" y="3718298"/>
            <a:ext cx="166449" cy="13791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769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8" name="Google Shape;51;p6">
            <a:extLst>
              <a:ext uri="{FF2B5EF4-FFF2-40B4-BE49-F238E27FC236}">
                <a16:creationId xmlns:a16="http://schemas.microsoft.com/office/drawing/2014/main" id="{ED32A6D2-B724-EDC4-02EA-91C3E51527EF}"/>
              </a:ext>
            </a:extLst>
          </p:cNvPr>
          <p:cNvSpPr/>
          <p:nvPr/>
        </p:nvSpPr>
        <p:spPr>
          <a:xfrm>
            <a:off x="2185500" y="2210245"/>
            <a:ext cx="4877367" cy="231991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2">
            <a:extLst>
              <a:ext uri="{FF2B5EF4-FFF2-40B4-BE49-F238E27FC236}">
                <a16:creationId xmlns:a16="http://schemas.microsoft.com/office/drawing/2014/main" id="{74FD5A6B-1F9A-7B48-CE92-D94247DAED31}"/>
              </a:ext>
            </a:extLst>
          </p:cNvPr>
          <p:cNvSpPr/>
          <p:nvPr/>
        </p:nvSpPr>
        <p:spPr>
          <a:xfrm>
            <a:off x="2079381" y="2310536"/>
            <a:ext cx="4877366" cy="2319469"/>
          </a:xfrm>
          <a:prstGeom prst="rect">
            <a:avLst/>
          </a:prstGeom>
          <a:solidFill>
            <a:schemeClr val="tx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88;p52">
            <a:extLst>
              <a:ext uri="{FF2B5EF4-FFF2-40B4-BE49-F238E27FC236}">
                <a16:creationId xmlns:a16="http://schemas.microsoft.com/office/drawing/2014/main" id="{5EB9D5DA-302A-D025-BAFE-8F0D6D0E74D5}"/>
              </a:ext>
            </a:extLst>
          </p:cNvPr>
          <p:cNvSpPr/>
          <p:nvPr/>
        </p:nvSpPr>
        <p:spPr>
          <a:xfrm>
            <a:off x="2081130" y="2310536"/>
            <a:ext cx="4894979" cy="2319469"/>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153;p20">
            <a:extLst>
              <a:ext uri="{FF2B5EF4-FFF2-40B4-BE49-F238E27FC236}">
                <a16:creationId xmlns:a16="http://schemas.microsoft.com/office/drawing/2014/main" id="{E0BDB566-53A6-0BA6-2D4D-A9CA45E6BC77}"/>
              </a:ext>
            </a:extLst>
          </p:cNvPr>
          <p:cNvSpPr txBox="1">
            <a:spLocks/>
          </p:cNvSpPr>
          <p:nvPr/>
        </p:nvSpPr>
        <p:spPr>
          <a:xfrm>
            <a:off x="2794475" y="1247737"/>
            <a:ext cx="3570735" cy="6467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buNone/>
            </a:pPr>
            <a:r>
              <a:rPr lang="en-US" sz="1600" dirty="0">
                <a:latin typeface="Josefin Sans" pitchFamily="2" charset="0"/>
              </a:rPr>
              <a:t>Bridging the gap between </a:t>
            </a:r>
          </a:p>
          <a:p>
            <a:pPr marL="0" indent="0">
              <a:buNone/>
            </a:pPr>
            <a:r>
              <a:rPr lang="en-US" sz="1600" dirty="0">
                <a:latin typeface="Josefin Sans" pitchFamily="2" charset="0"/>
              </a:rPr>
              <a:t>Deep learning and Biomechanics</a:t>
            </a:r>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2" name="TextBox 21">
            <a:extLst>
              <a:ext uri="{FF2B5EF4-FFF2-40B4-BE49-F238E27FC236}">
                <a16:creationId xmlns:a16="http://schemas.microsoft.com/office/drawing/2014/main" id="{A0BF6176-2F78-D6B6-C876-F625485451CC}"/>
              </a:ext>
            </a:extLst>
          </p:cNvPr>
          <p:cNvSpPr txBox="1"/>
          <p:nvPr/>
        </p:nvSpPr>
        <p:spPr>
          <a:xfrm>
            <a:off x="306028" y="512438"/>
            <a:ext cx="4790512"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800" b="1" i="0" u="none" strike="noStrike" kern="0" cap="none" spc="0" normalizeH="0" baseline="0" noProof="0" dirty="0">
                <a:ln>
                  <a:noFill/>
                </a:ln>
                <a:solidFill>
                  <a:srgbClr val="5B0F00"/>
                </a:solidFill>
                <a:effectLst/>
                <a:uLnTx/>
                <a:uFillTx/>
                <a:latin typeface="Josefin Sans" pitchFamily="2" charset="0"/>
                <a:cs typeface="Arial"/>
                <a:sym typeface="Arial"/>
              </a:rPr>
              <a:t>Objectives</a:t>
            </a:r>
          </a:p>
        </p:txBody>
      </p:sp>
      <p:sp>
        <p:nvSpPr>
          <p:cNvPr id="24" name="Rectangle: Rounded Corners 23">
            <a:extLst>
              <a:ext uri="{FF2B5EF4-FFF2-40B4-BE49-F238E27FC236}">
                <a16:creationId xmlns:a16="http://schemas.microsoft.com/office/drawing/2014/main" id="{438E63B2-A103-BCD2-A0F4-6E17B206AC94}"/>
              </a:ext>
            </a:extLst>
          </p:cNvPr>
          <p:cNvSpPr/>
          <p:nvPr/>
        </p:nvSpPr>
        <p:spPr>
          <a:xfrm>
            <a:off x="2834212" y="1335087"/>
            <a:ext cx="3438971" cy="5541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Picture 480">
            <a:extLst>
              <a:ext uri="{FF2B5EF4-FFF2-40B4-BE49-F238E27FC236}">
                <a16:creationId xmlns:a16="http://schemas.microsoft.com/office/drawing/2014/main" id="{5CBD82EB-1D15-5042-51A5-50132BD04B8C}"/>
              </a:ext>
            </a:extLst>
          </p:cNvPr>
          <p:cNvPicPr>
            <a:picLocks noChangeAspect="1"/>
          </p:cNvPicPr>
          <p:nvPr/>
        </p:nvPicPr>
        <p:blipFill>
          <a:blip r:embed="rId3">
            <a:duotone>
              <a:schemeClr val="accent3">
                <a:shade val="45000"/>
                <a:satMod val="135000"/>
              </a:schemeClr>
              <a:prstClr val="white"/>
            </a:duotone>
          </a:blip>
          <a:stretch>
            <a:fillRect/>
          </a:stretch>
        </p:blipFill>
        <p:spPr>
          <a:xfrm flipH="1">
            <a:off x="5924177" y="1371946"/>
            <a:ext cx="315214" cy="317144"/>
          </a:xfrm>
          <a:prstGeom prst="rect">
            <a:avLst/>
          </a:prstGeom>
        </p:spPr>
      </p:pic>
      <p:sp>
        <p:nvSpPr>
          <p:cNvPr id="3" name="TextBox 2">
            <a:extLst>
              <a:ext uri="{FF2B5EF4-FFF2-40B4-BE49-F238E27FC236}">
                <a16:creationId xmlns:a16="http://schemas.microsoft.com/office/drawing/2014/main" id="{89829C2A-1235-8E04-AB4F-0E90C5D0014A}"/>
              </a:ext>
            </a:extLst>
          </p:cNvPr>
          <p:cNvSpPr txBox="1"/>
          <p:nvPr/>
        </p:nvSpPr>
        <p:spPr>
          <a:xfrm>
            <a:off x="2211078" y="3514492"/>
            <a:ext cx="1567900" cy="1015663"/>
          </a:xfrm>
          <a:prstGeom prst="rect">
            <a:avLst/>
          </a:prstGeom>
          <a:noFill/>
        </p:spPr>
        <p:txBody>
          <a:bodyPr wrap="square">
            <a:spAutoFit/>
          </a:bodyPr>
          <a:lstStyle/>
          <a:p>
            <a:endParaRPr lang="en-US" sz="1200" dirty="0">
              <a:solidFill>
                <a:srgbClr val="5B0F00"/>
              </a:solidFill>
              <a:latin typeface="Josefin Sans" pitchFamily="2" charset="0"/>
            </a:endParaRPr>
          </a:p>
          <a:p>
            <a:r>
              <a:rPr lang="en-US" sz="1200" b="1" dirty="0">
                <a:solidFill>
                  <a:srgbClr val="5B0F00"/>
                </a:solidFill>
                <a:latin typeface="Josefin Sans" pitchFamily="2" charset="0"/>
              </a:rPr>
              <a:t>OpenPose</a:t>
            </a:r>
          </a:p>
          <a:p>
            <a:r>
              <a:rPr lang="en-US" sz="1200" i="1" dirty="0">
                <a:solidFill>
                  <a:srgbClr val="5B0F00"/>
                </a:solidFill>
                <a:latin typeface="Josefin Slab SemiBold" pitchFamily="2" charset="0"/>
              </a:rPr>
              <a:t>Deep learning</a:t>
            </a:r>
          </a:p>
          <a:p>
            <a:r>
              <a:rPr lang="en-US" sz="1200" dirty="0">
                <a:solidFill>
                  <a:srgbClr val="5B0F00"/>
                </a:solidFill>
                <a:latin typeface="Josefin Slab SemiBold" pitchFamily="2" charset="0"/>
              </a:rPr>
              <a:t>Video → 2D pose</a:t>
            </a:r>
          </a:p>
          <a:p>
            <a:r>
              <a:rPr lang="en-US" sz="1200" dirty="0">
                <a:solidFill>
                  <a:srgbClr val="5B0F00"/>
                </a:solidFill>
                <a:latin typeface="Josefin Slab SemiBold" pitchFamily="2" charset="0"/>
              </a:rPr>
              <a:t>Inaccurate?</a:t>
            </a:r>
          </a:p>
        </p:txBody>
      </p:sp>
      <p:sp>
        <p:nvSpPr>
          <p:cNvPr id="6" name="TextBox 5">
            <a:extLst>
              <a:ext uri="{FF2B5EF4-FFF2-40B4-BE49-F238E27FC236}">
                <a16:creationId xmlns:a16="http://schemas.microsoft.com/office/drawing/2014/main" id="{BBF93711-14DE-6EB8-72B2-F67516500292}"/>
              </a:ext>
            </a:extLst>
          </p:cNvPr>
          <p:cNvSpPr txBox="1"/>
          <p:nvPr/>
        </p:nvSpPr>
        <p:spPr>
          <a:xfrm>
            <a:off x="5100701" y="3518022"/>
            <a:ext cx="1962167" cy="1015663"/>
          </a:xfrm>
          <a:prstGeom prst="rect">
            <a:avLst/>
          </a:prstGeom>
          <a:noFill/>
        </p:spPr>
        <p:txBody>
          <a:bodyPr wrap="square">
            <a:spAutoFit/>
          </a:bodyPr>
          <a:lstStyle/>
          <a:p>
            <a:endParaRPr lang="en-US" sz="1200" dirty="0">
              <a:solidFill>
                <a:srgbClr val="5B0F00"/>
              </a:solidFill>
              <a:latin typeface="Josefin Sans" pitchFamily="2" charset="0"/>
            </a:endParaRPr>
          </a:p>
          <a:p>
            <a:r>
              <a:rPr lang="en-US" sz="1200" b="1" dirty="0" err="1">
                <a:solidFill>
                  <a:srgbClr val="5B0F00"/>
                </a:solidFill>
                <a:latin typeface="Josefin Sans" pitchFamily="2" charset="0"/>
              </a:rPr>
              <a:t>OpenSim</a:t>
            </a:r>
            <a:endParaRPr lang="en-US" sz="1200" b="1" dirty="0">
              <a:solidFill>
                <a:srgbClr val="5B0F00"/>
              </a:solidFill>
              <a:latin typeface="Josefin Sans" pitchFamily="2" charset="0"/>
            </a:endParaRPr>
          </a:p>
          <a:p>
            <a:r>
              <a:rPr lang="en-US" sz="1200" i="1" dirty="0">
                <a:solidFill>
                  <a:srgbClr val="5B0F00"/>
                </a:solidFill>
                <a:latin typeface="Josefin Slab SemiBold" pitchFamily="2" charset="0"/>
              </a:rPr>
              <a:t>Biomechanics</a:t>
            </a:r>
          </a:p>
          <a:p>
            <a:r>
              <a:rPr lang="en-US" sz="1200" dirty="0">
                <a:solidFill>
                  <a:srgbClr val="5B0F00"/>
                </a:solidFill>
                <a:latin typeface="Josefin Slab SemiBold" pitchFamily="2" charset="0"/>
              </a:rPr>
              <a:t>Markers → 3D joint angles</a:t>
            </a:r>
          </a:p>
          <a:p>
            <a:r>
              <a:rPr lang="en-US" sz="1200" dirty="0">
                <a:solidFill>
                  <a:srgbClr val="5B0F00"/>
                </a:solidFill>
                <a:latin typeface="Josefin Slab SemiBold" pitchFamily="2" charset="0"/>
              </a:rPr>
              <a:t>Incompatible with sports?</a:t>
            </a:r>
          </a:p>
        </p:txBody>
      </p:sp>
      <p:sp>
        <p:nvSpPr>
          <p:cNvPr id="8" name="TextBox 7">
            <a:extLst>
              <a:ext uri="{FF2B5EF4-FFF2-40B4-BE49-F238E27FC236}">
                <a16:creationId xmlns:a16="http://schemas.microsoft.com/office/drawing/2014/main" id="{F0327F2D-E75A-EF79-A4E3-7CB324212F08}"/>
              </a:ext>
            </a:extLst>
          </p:cNvPr>
          <p:cNvSpPr txBox="1"/>
          <p:nvPr/>
        </p:nvSpPr>
        <p:spPr>
          <a:xfrm>
            <a:off x="3705505" y="3883824"/>
            <a:ext cx="1424065" cy="461665"/>
          </a:xfrm>
          <a:prstGeom prst="rect">
            <a:avLst/>
          </a:prstGeom>
          <a:noFill/>
        </p:spPr>
        <p:txBody>
          <a:bodyPr wrap="square">
            <a:spAutoFit/>
          </a:bodyPr>
          <a:lstStyle/>
          <a:p>
            <a:endParaRPr lang="en-US" sz="1200" dirty="0">
              <a:solidFill>
                <a:srgbClr val="5B0F00"/>
              </a:solidFill>
              <a:latin typeface="Josefin Slab SemiBold" pitchFamily="2" charset="0"/>
            </a:endParaRPr>
          </a:p>
          <a:p>
            <a:r>
              <a:rPr lang="en-US" sz="1200" i="1" dirty="0">
                <a:solidFill>
                  <a:srgbClr val="5B0F00"/>
                </a:solidFill>
                <a:latin typeface="Josefin Slab SemiBold" pitchFamily="2" charset="0"/>
              </a:rPr>
              <a:t>Computer vision</a:t>
            </a:r>
          </a:p>
        </p:txBody>
      </p:sp>
      <p:sp>
        <p:nvSpPr>
          <p:cNvPr id="9" name="Arrow: Striped Right 8">
            <a:extLst>
              <a:ext uri="{FF2B5EF4-FFF2-40B4-BE49-F238E27FC236}">
                <a16:creationId xmlns:a16="http://schemas.microsoft.com/office/drawing/2014/main" id="{B554BDAD-4A8C-B276-CFA1-3FD2BAAF90EF}"/>
              </a:ext>
            </a:extLst>
          </p:cNvPr>
          <p:cNvSpPr/>
          <p:nvPr/>
        </p:nvSpPr>
        <p:spPr>
          <a:xfrm>
            <a:off x="3717923" y="3708948"/>
            <a:ext cx="1328025" cy="342691"/>
          </a:xfrm>
          <a:custGeom>
            <a:avLst/>
            <a:gdLst>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170890 w 1969838"/>
              <a:gd name="connsiteY10" fmla="*/ 273424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170890 w 1969838"/>
              <a:gd name="connsiteY16" fmla="*/ 820271 h 1093694"/>
              <a:gd name="connsiteX17" fmla="*/ 170890 w 1969838"/>
              <a:gd name="connsiteY17" fmla="*/ 273424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170890 w 1969838"/>
              <a:gd name="connsiteY16" fmla="*/ 820271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42481 w 1969838"/>
              <a:gd name="connsiteY16" fmla="*/ 818013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5708 w 1969838"/>
              <a:gd name="connsiteY16" fmla="*/ 815755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0057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0057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3867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7677 w 1969838"/>
              <a:gd name="connsiteY7" fmla="*/ 818366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9582 w 1969838"/>
              <a:gd name="connsiteY7" fmla="*/ 81646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9582 w 1969838"/>
              <a:gd name="connsiteY7" fmla="*/ 818366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9582 w 1969838"/>
              <a:gd name="connsiteY7" fmla="*/ 822176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9582 w 1969838"/>
              <a:gd name="connsiteY7" fmla="*/ 822176 h 1093694"/>
              <a:gd name="connsiteX8" fmla="*/ 114076 w 1969838"/>
              <a:gd name="connsiteY8" fmla="*/ 81646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115981 w 1969838"/>
              <a:gd name="connsiteY5" fmla="*/ 273424 h 1093694"/>
              <a:gd name="connsiteX6" fmla="*/ 239582 w 1969838"/>
              <a:gd name="connsiteY6" fmla="*/ 275329 h 1093694"/>
              <a:gd name="connsiteX7" fmla="*/ 239582 w 1969838"/>
              <a:gd name="connsiteY7" fmla="*/ 822176 h 1093694"/>
              <a:gd name="connsiteX8" fmla="*/ 114076 w 1969838"/>
              <a:gd name="connsiteY8" fmla="*/ 816461 h 1093694"/>
              <a:gd name="connsiteX9" fmla="*/ 115981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115981 w 1969838"/>
              <a:gd name="connsiteY5" fmla="*/ 273424 h 1093694"/>
              <a:gd name="connsiteX6" fmla="*/ 239582 w 1969838"/>
              <a:gd name="connsiteY6" fmla="*/ 275329 h 1093694"/>
              <a:gd name="connsiteX7" fmla="*/ 239582 w 1969838"/>
              <a:gd name="connsiteY7" fmla="*/ 822176 h 1093694"/>
              <a:gd name="connsiteX8" fmla="*/ 117886 w 1969838"/>
              <a:gd name="connsiteY8" fmla="*/ 824081 h 1093694"/>
              <a:gd name="connsiteX9" fmla="*/ 115981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115981 w 1969838"/>
              <a:gd name="connsiteY5" fmla="*/ 273424 h 1093694"/>
              <a:gd name="connsiteX6" fmla="*/ 239582 w 1969838"/>
              <a:gd name="connsiteY6" fmla="*/ 275329 h 1093694"/>
              <a:gd name="connsiteX7" fmla="*/ 239582 w 1969838"/>
              <a:gd name="connsiteY7" fmla="*/ 822176 h 1093694"/>
              <a:gd name="connsiteX8" fmla="*/ 117886 w 1969838"/>
              <a:gd name="connsiteY8" fmla="*/ 822176 h 1093694"/>
              <a:gd name="connsiteX9" fmla="*/ 115981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69838" h="1093694">
                <a:moveTo>
                  <a:pt x="0" y="273424"/>
                </a:moveTo>
                <a:lnTo>
                  <a:pt x="34178" y="273424"/>
                </a:lnTo>
                <a:lnTo>
                  <a:pt x="34178" y="820271"/>
                </a:lnTo>
                <a:lnTo>
                  <a:pt x="0" y="820271"/>
                </a:lnTo>
                <a:lnTo>
                  <a:pt x="0" y="273424"/>
                </a:lnTo>
                <a:close/>
                <a:moveTo>
                  <a:pt x="115981" y="273424"/>
                </a:moveTo>
                <a:lnTo>
                  <a:pt x="239582" y="275329"/>
                </a:lnTo>
                <a:lnTo>
                  <a:pt x="239582" y="822176"/>
                </a:lnTo>
                <a:lnTo>
                  <a:pt x="117886" y="822176"/>
                </a:lnTo>
                <a:lnTo>
                  <a:pt x="115981" y="273424"/>
                </a:lnTo>
                <a:close/>
                <a:moveTo>
                  <a:pt x="333450" y="271166"/>
                </a:moveTo>
                <a:lnTo>
                  <a:pt x="1422991" y="273424"/>
                </a:lnTo>
                <a:lnTo>
                  <a:pt x="1422991" y="0"/>
                </a:lnTo>
                <a:lnTo>
                  <a:pt x="1969838" y="546847"/>
                </a:lnTo>
                <a:lnTo>
                  <a:pt x="1422991" y="1093694"/>
                </a:lnTo>
                <a:lnTo>
                  <a:pt x="1422991" y="820271"/>
                </a:lnTo>
                <a:lnTo>
                  <a:pt x="333450" y="813497"/>
                </a:lnTo>
                <a:cubicBezTo>
                  <a:pt x="332697" y="631967"/>
                  <a:pt x="334203" y="452696"/>
                  <a:pt x="333450" y="271166"/>
                </a:cubicBezTo>
                <a:close/>
              </a:path>
            </a:pathLst>
          </a:cu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latin typeface="Josefin Sans" pitchFamily="2" charset="0"/>
              </a:rPr>
              <a:t>Pose2Sim</a:t>
            </a:r>
            <a:endParaRPr lang="en-US" b="1" dirty="0">
              <a:latin typeface="Josefin Sans" pitchFamily="2" charset="0"/>
            </a:endParaRPr>
          </a:p>
        </p:txBody>
      </p:sp>
      <p:pic>
        <p:nvPicPr>
          <p:cNvPr id="10" name="Image 2" descr="Une image contenant pendentif&#10;&#10;Description générée automatiquement">
            <a:extLst>
              <a:ext uri="{FF2B5EF4-FFF2-40B4-BE49-F238E27FC236}">
                <a16:creationId xmlns:a16="http://schemas.microsoft.com/office/drawing/2014/main" id="{5B047656-18DC-DD74-E89F-02BE82FDA735}"/>
              </a:ext>
            </a:extLst>
          </p:cNvPr>
          <p:cNvPicPr>
            <a:picLocks noChangeAspect="1"/>
          </p:cNvPicPr>
          <p:nvPr/>
        </p:nvPicPr>
        <p:blipFill>
          <a:blip r:embed="rId4" cstate="hqprint">
            <a:clrChange>
              <a:clrFrom>
                <a:srgbClr val="878787"/>
              </a:clrFrom>
              <a:clrTo>
                <a:srgbClr val="878787">
                  <a:alpha val="0"/>
                </a:srgbClr>
              </a:clrTo>
            </a:clrChange>
            <a:extLst>
              <a:ext uri="{28A0092B-C50C-407E-A947-70E740481C1C}">
                <a14:useLocalDpi xmlns:a14="http://schemas.microsoft.com/office/drawing/2010/main"/>
              </a:ext>
            </a:extLst>
          </a:blip>
          <a:stretch>
            <a:fillRect/>
          </a:stretch>
        </p:blipFill>
        <p:spPr>
          <a:xfrm>
            <a:off x="4969623" y="2310095"/>
            <a:ext cx="1103178" cy="1475998"/>
          </a:xfrm>
          <a:prstGeom prst="rect">
            <a:avLst/>
          </a:prstGeom>
        </p:spPr>
      </p:pic>
      <p:pic>
        <p:nvPicPr>
          <p:cNvPr id="11" name="Picture 8">
            <a:extLst>
              <a:ext uri="{FF2B5EF4-FFF2-40B4-BE49-F238E27FC236}">
                <a16:creationId xmlns:a16="http://schemas.microsoft.com/office/drawing/2014/main" id="{A7F33829-F019-C97D-9906-66CCFB8FB9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153"/>
          <a:stretch/>
        </p:blipFill>
        <p:spPr bwMode="auto">
          <a:xfrm>
            <a:off x="2834626" y="3336898"/>
            <a:ext cx="469550" cy="3655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SimTK: OpenSim: Downloads">
            <a:extLst>
              <a:ext uri="{FF2B5EF4-FFF2-40B4-BE49-F238E27FC236}">
                <a16:creationId xmlns:a16="http://schemas.microsoft.com/office/drawing/2014/main" id="{803D9398-6F35-F977-9B87-DD08DEC3B3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5263" y="3432903"/>
            <a:ext cx="251866" cy="2760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736F18B-3250-A8DF-EBCC-43B033442DA0}"/>
              </a:ext>
            </a:extLst>
          </p:cNvPr>
          <p:cNvPicPr>
            <a:picLocks noChangeAspect="1"/>
          </p:cNvPicPr>
          <p:nvPr/>
        </p:nvPicPr>
        <p:blipFill rotWithShape="1">
          <a:blip r:embed="rId7"/>
          <a:srcRect l="29182" t="4097" r="32329" b="22857"/>
          <a:stretch/>
        </p:blipFill>
        <p:spPr>
          <a:xfrm>
            <a:off x="3798340" y="2679746"/>
            <a:ext cx="1059451" cy="1005331"/>
          </a:xfrm>
          <a:prstGeom prst="rect">
            <a:avLst/>
          </a:prstGeom>
        </p:spPr>
      </p:pic>
      <p:pic>
        <p:nvPicPr>
          <p:cNvPr id="17" name="Picture 16">
            <a:extLst>
              <a:ext uri="{FF2B5EF4-FFF2-40B4-BE49-F238E27FC236}">
                <a16:creationId xmlns:a16="http://schemas.microsoft.com/office/drawing/2014/main" id="{67750A3F-A831-9DB0-1FA9-C3D83CEC7E0F}"/>
              </a:ext>
            </a:extLst>
          </p:cNvPr>
          <p:cNvPicPr>
            <a:picLocks noChangeAspect="1"/>
          </p:cNvPicPr>
          <p:nvPr/>
        </p:nvPicPr>
        <p:blipFill>
          <a:blip r:embed="rId8"/>
          <a:stretch>
            <a:fillRect/>
          </a:stretch>
        </p:blipFill>
        <p:spPr>
          <a:xfrm>
            <a:off x="2128298" y="2210245"/>
            <a:ext cx="918088" cy="1599047"/>
          </a:xfrm>
          <a:prstGeom prst="rect">
            <a:avLst/>
          </a:prstGeom>
        </p:spPr>
      </p:pic>
    </p:spTree>
    <p:extLst>
      <p:ext uri="{BB962C8B-B14F-4D97-AF65-F5344CB8AC3E}">
        <p14:creationId xmlns:p14="http://schemas.microsoft.com/office/powerpoint/2010/main" val="2055974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51;p6">
            <a:extLst>
              <a:ext uri="{FF2B5EF4-FFF2-40B4-BE49-F238E27FC236}">
                <a16:creationId xmlns:a16="http://schemas.microsoft.com/office/drawing/2014/main" id="{6EE74017-EBFD-9D3C-037B-271CB06592ED}"/>
              </a:ext>
            </a:extLst>
          </p:cNvPr>
          <p:cNvSpPr/>
          <p:nvPr/>
        </p:nvSpPr>
        <p:spPr>
          <a:xfrm>
            <a:off x="4857791" y="2210245"/>
            <a:ext cx="4084351" cy="217776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p6">
            <a:extLst>
              <a:ext uri="{FF2B5EF4-FFF2-40B4-BE49-F238E27FC236}">
                <a16:creationId xmlns:a16="http://schemas.microsoft.com/office/drawing/2014/main" id="{ED32A6D2-B724-EDC4-02EA-91C3E51527EF}"/>
              </a:ext>
            </a:extLst>
          </p:cNvPr>
          <p:cNvSpPr/>
          <p:nvPr/>
        </p:nvSpPr>
        <p:spPr>
          <a:xfrm>
            <a:off x="306029" y="2210245"/>
            <a:ext cx="4080298" cy="217776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2">
            <a:extLst>
              <a:ext uri="{FF2B5EF4-FFF2-40B4-BE49-F238E27FC236}">
                <a16:creationId xmlns:a16="http://schemas.microsoft.com/office/drawing/2014/main" id="{74FD5A6B-1F9A-7B48-CE92-D94247DAED31}"/>
              </a:ext>
            </a:extLst>
          </p:cNvPr>
          <p:cNvSpPr/>
          <p:nvPr/>
        </p:nvSpPr>
        <p:spPr>
          <a:xfrm>
            <a:off x="4730359" y="2334714"/>
            <a:ext cx="4135815" cy="2177323"/>
          </a:xfrm>
          <a:prstGeom prst="rect">
            <a:avLst/>
          </a:prstGeom>
          <a:solidFill>
            <a:schemeClr val="tx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488;p52">
            <a:extLst>
              <a:ext uri="{FF2B5EF4-FFF2-40B4-BE49-F238E27FC236}">
                <a16:creationId xmlns:a16="http://schemas.microsoft.com/office/drawing/2014/main" id="{5EB9D5DA-302A-D025-BAFE-8F0D6D0E74D5}"/>
              </a:ext>
            </a:extLst>
          </p:cNvPr>
          <p:cNvSpPr/>
          <p:nvPr/>
        </p:nvSpPr>
        <p:spPr>
          <a:xfrm>
            <a:off x="4714924" y="2334715"/>
            <a:ext cx="4151250" cy="2177323"/>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8;p52">
            <a:extLst>
              <a:ext uri="{FF2B5EF4-FFF2-40B4-BE49-F238E27FC236}">
                <a16:creationId xmlns:a16="http://schemas.microsoft.com/office/drawing/2014/main" id="{05DBEF13-BD65-CB99-4D73-E3CB0C8CD3F6}"/>
              </a:ext>
            </a:extLst>
          </p:cNvPr>
          <p:cNvSpPr/>
          <p:nvPr/>
        </p:nvSpPr>
        <p:spPr>
          <a:xfrm>
            <a:off x="180447" y="2348186"/>
            <a:ext cx="4080299" cy="2177323"/>
          </a:xfrm>
          <a:prstGeom prst="rect">
            <a:avLst/>
          </a:prstGeom>
          <a:solidFill>
            <a:schemeClr val="tx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TextBox 6">
            <a:extLst>
              <a:ext uri="{FF2B5EF4-FFF2-40B4-BE49-F238E27FC236}">
                <a16:creationId xmlns:a16="http://schemas.microsoft.com/office/drawing/2014/main" id="{4084FB00-8C6C-8F91-752F-B61EBCBE1794}"/>
              </a:ext>
            </a:extLst>
          </p:cNvPr>
          <p:cNvSpPr txBox="1"/>
          <p:nvPr/>
        </p:nvSpPr>
        <p:spPr>
          <a:xfrm>
            <a:off x="179398" y="2379878"/>
            <a:ext cx="4054622" cy="2185214"/>
          </a:xfrm>
          <a:prstGeom prst="rect">
            <a:avLst/>
          </a:prstGeom>
          <a:noFill/>
        </p:spPr>
        <p:txBody>
          <a:bodyPr wrap="square">
            <a:spAutoFit/>
          </a:bodyPr>
          <a:lstStyle/>
          <a:p>
            <a:r>
              <a:rPr lang="en-US" i="0" dirty="0">
                <a:solidFill>
                  <a:srgbClr val="5B0F00"/>
                </a:solidFill>
                <a:effectLst/>
                <a:latin typeface="Josefin Sans" pitchFamily="2" charset="0"/>
              </a:rPr>
              <a:t>Ideal motion capture system:</a:t>
            </a:r>
          </a:p>
          <a:p>
            <a:r>
              <a:rPr lang="en-US" sz="1200" b="1" dirty="0">
                <a:solidFill>
                  <a:srgbClr val="D5750B"/>
                </a:solidFill>
                <a:latin typeface="Josefin Slab SemiBold" pitchFamily="2" charset="0"/>
              </a:rPr>
              <a:t>⍰ </a:t>
            </a:r>
            <a:r>
              <a:rPr lang="en-US" sz="1200" dirty="0">
                <a:solidFill>
                  <a:srgbClr val="5B0F00"/>
                </a:solidFill>
                <a:latin typeface="Josefin Slab SemiBold" pitchFamily="2" charset="0"/>
              </a:rPr>
              <a:t>Accurate</a:t>
            </a:r>
          </a:p>
          <a:p>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No interference with natural movement</a:t>
            </a:r>
          </a:p>
          <a:p>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Simple</a:t>
            </a:r>
          </a:p>
          <a:p>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Quick set up and analysis</a:t>
            </a:r>
          </a:p>
          <a:p>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Cheap</a:t>
            </a:r>
          </a:p>
          <a:p>
            <a:endParaRPr lang="en-US" sz="800" dirty="0">
              <a:solidFill>
                <a:srgbClr val="5B0F00"/>
              </a:solidFill>
              <a:latin typeface="Josefin Slab SemiBold" pitchFamily="2" charset="0"/>
            </a:endParaRPr>
          </a:p>
          <a:p>
            <a:r>
              <a:rPr lang="en-US" dirty="0" err="1">
                <a:solidFill>
                  <a:srgbClr val="5B0F00"/>
                </a:solidFill>
                <a:latin typeface="Josefin Sans" pitchFamily="2" charset="0"/>
              </a:rPr>
              <a:t>MoCap</a:t>
            </a:r>
            <a:r>
              <a:rPr lang="en-US" dirty="0">
                <a:solidFill>
                  <a:srgbClr val="5B0F00"/>
                </a:solidFill>
                <a:latin typeface="Josefin Sans" pitchFamily="2" charset="0"/>
              </a:rPr>
              <a:t> performance characteristics: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D5750B"/>
                </a:solidFill>
                <a:effectLst/>
                <a:uLnTx/>
                <a:uFillTx/>
                <a:latin typeface="Josefin Slab SemiBold" pitchFamily="2" charset="0"/>
                <a:cs typeface="Arial"/>
                <a:sym typeface="Arial"/>
              </a:rPr>
              <a:t>⍰</a:t>
            </a:r>
            <a:r>
              <a:rPr kumimoji="0" lang="en-US" sz="1200" b="0" i="0" u="none" strike="noStrike" kern="0" cap="none" spc="0" normalizeH="0" baseline="0" noProof="0" dirty="0">
                <a:ln>
                  <a:noFill/>
                </a:ln>
                <a:solidFill>
                  <a:srgbClr val="DF000F"/>
                </a:solidFill>
                <a:effectLst/>
                <a:uLnTx/>
                <a:uFillTx/>
                <a:latin typeface="Josefin Slab SemiBold" pitchFamily="2" charset="0"/>
                <a:cs typeface="Arial"/>
                <a:sym typeface="Arial"/>
              </a:rPr>
              <a:t> </a:t>
            </a:r>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Robustness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D5750B"/>
                </a:solidFill>
                <a:effectLst/>
                <a:uLnTx/>
                <a:uFillTx/>
                <a:latin typeface="Josefin Slab SemiBold" pitchFamily="2" charset="0"/>
                <a:cs typeface="Arial"/>
                <a:sym typeface="Arial"/>
              </a:rPr>
              <a:t>⍰ </a:t>
            </a:r>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Accuracy</a:t>
            </a:r>
          </a:p>
          <a:p>
            <a:pPr>
              <a:defRPr/>
            </a:pPr>
            <a:r>
              <a:rPr kumimoji="0" lang="en-US" sz="1200" b="1" i="0" u="none" strike="noStrike" kern="0" cap="none" spc="0" normalizeH="0" baseline="0" noProof="0" dirty="0">
                <a:ln>
                  <a:noFill/>
                </a:ln>
                <a:solidFill>
                  <a:srgbClr val="D5750B"/>
                </a:solidFill>
                <a:effectLst/>
                <a:uLnTx/>
                <a:uFillTx/>
                <a:latin typeface="Josefin Slab SemiBold" pitchFamily="2" charset="0"/>
                <a:cs typeface="Arial"/>
                <a:sym typeface="Arial"/>
              </a:rPr>
              <a:t>⍰ </a:t>
            </a:r>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Speed</a:t>
            </a:r>
          </a:p>
        </p:txBody>
      </p:sp>
      <p:sp>
        <p:nvSpPr>
          <p:cNvPr id="27" name="Google Shape;488;p52">
            <a:extLst>
              <a:ext uri="{FF2B5EF4-FFF2-40B4-BE49-F238E27FC236}">
                <a16:creationId xmlns:a16="http://schemas.microsoft.com/office/drawing/2014/main" id="{0D49B3C9-E245-CC07-EABC-F0010BBCBC75}"/>
              </a:ext>
            </a:extLst>
          </p:cNvPr>
          <p:cNvSpPr/>
          <p:nvPr/>
        </p:nvSpPr>
        <p:spPr>
          <a:xfrm>
            <a:off x="180448" y="2334714"/>
            <a:ext cx="4080298" cy="2177323"/>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53;p20">
            <a:extLst>
              <a:ext uri="{FF2B5EF4-FFF2-40B4-BE49-F238E27FC236}">
                <a16:creationId xmlns:a16="http://schemas.microsoft.com/office/drawing/2014/main" id="{15FBC726-8DED-0ECD-81E3-3E9F3386588A}"/>
              </a:ext>
            </a:extLst>
          </p:cNvPr>
          <p:cNvSpPr txBox="1">
            <a:spLocks/>
          </p:cNvSpPr>
          <p:nvPr/>
        </p:nvSpPr>
        <p:spPr>
          <a:xfrm>
            <a:off x="2852513" y="1244181"/>
            <a:ext cx="2866800" cy="6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buNone/>
            </a:pPr>
            <a:r>
              <a:rPr lang="en-US" sz="1600" dirty="0">
                <a:latin typeface="Josefin Sans" pitchFamily="2" charset="0"/>
              </a:rPr>
              <a:t>Approaching an </a:t>
            </a:r>
          </a:p>
          <a:p>
            <a:pPr marL="0" indent="0">
              <a:buNone/>
            </a:pPr>
            <a:r>
              <a:rPr lang="en-US" sz="1600" dirty="0">
                <a:latin typeface="Josefin Sans" pitchFamily="2" charset="0"/>
              </a:rPr>
              <a:t>ideal motion capture system</a:t>
            </a:r>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3" name="TextBox 12">
            <a:extLst>
              <a:ext uri="{FF2B5EF4-FFF2-40B4-BE49-F238E27FC236}">
                <a16:creationId xmlns:a16="http://schemas.microsoft.com/office/drawing/2014/main" id="{6B74F5C9-FA1A-E2F9-4679-34007C39EC97}"/>
              </a:ext>
            </a:extLst>
          </p:cNvPr>
          <p:cNvSpPr txBox="1"/>
          <p:nvPr/>
        </p:nvSpPr>
        <p:spPr>
          <a:xfrm>
            <a:off x="2979484" y="2442252"/>
            <a:ext cx="1358707" cy="215444"/>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[Atha 1984, Appl Ergon]</a:t>
            </a:r>
          </a:p>
        </p:txBody>
      </p:sp>
      <p:sp>
        <p:nvSpPr>
          <p:cNvPr id="15" name="TextBox 14">
            <a:extLst>
              <a:ext uri="{FF2B5EF4-FFF2-40B4-BE49-F238E27FC236}">
                <a16:creationId xmlns:a16="http://schemas.microsoft.com/office/drawing/2014/main" id="{E03113CB-2E82-51C7-7FC8-D5C33ED542D0}"/>
              </a:ext>
            </a:extLst>
          </p:cNvPr>
          <p:cNvSpPr txBox="1"/>
          <p:nvPr/>
        </p:nvSpPr>
        <p:spPr>
          <a:xfrm>
            <a:off x="3128876" y="3681814"/>
            <a:ext cx="1209315" cy="215444"/>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a:t>
            </a:r>
            <a:r>
              <a:rPr lang="en-US" sz="800" dirty="0" err="1">
                <a:solidFill>
                  <a:schemeClr val="bg1"/>
                </a:solidFill>
                <a:latin typeface="Josefin Sans Light" pitchFamily="2" charset="0"/>
                <a:cs typeface="Arial" panose="020B0604020202020204" pitchFamily="34" charset="0"/>
              </a:rPr>
              <a:t>Moeslund</a:t>
            </a:r>
            <a:r>
              <a:rPr lang="en-US" sz="800" dirty="0">
                <a:solidFill>
                  <a:schemeClr val="bg1"/>
                </a:solidFill>
                <a:latin typeface="Josefin Sans Light" pitchFamily="2" charset="0"/>
                <a:cs typeface="Arial" panose="020B0604020202020204" pitchFamily="34" charset="0"/>
              </a:rPr>
              <a:t> 2001, CVIU]</a:t>
            </a:r>
          </a:p>
        </p:txBody>
      </p:sp>
      <p:sp>
        <p:nvSpPr>
          <p:cNvPr id="22" name="TextBox 21">
            <a:extLst>
              <a:ext uri="{FF2B5EF4-FFF2-40B4-BE49-F238E27FC236}">
                <a16:creationId xmlns:a16="http://schemas.microsoft.com/office/drawing/2014/main" id="{A0BF6176-2F78-D6B6-C876-F625485451CC}"/>
              </a:ext>
            </a:extLst>
          </p:cNvPr>
          <p:cNvSpPr txBox="1"/>
          <p:nvPr/>
        </p:nvSpPr>
        <p:spPr>
          <a:xfrm>
            <a:off x="306028" y="512438"/>
            <a:ext cx="4790512"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800" b="1" i="0" u="none" strike="noStrike" kern="0" cap="none" spc="0" normalizeH="0" baseline="0" noProof="0" dirty="0">
                <a:ln>
                  <a:noFill/>
                </a:ln>
                <a:solidFill>
                  <a:srgbClr val="5B0F00"/>
                </a:solidFill>
                <a:effectLst/>
                <a:uLnTx/>
                <a:uFillTx/>
                <a:latin typeface="Josefin Sans" pitchFamily="2" charset="0"/>
                <a:cs typeface="Arial"/>
                <a:sym typeface="Arial"/>
              </a:rPr>
              <a:t>Objectives</a:t>
            </a:r>
          </a:p>
        </p:txBody>
      </p:sp>
      <p:sp>
        <p:nvSpPr>
          <p:cNvPr id="25" name="Rectangle: Rounded Corners 24">
            <a:extLst>
              <a:ext uri="{FF2B5EF4-FFF2-40B4-BE49-F238E27FC236}">
                <a16:creationId xmlns:a16="http://schemas.microsoft.com/office/drawing/2014/main" id="{29F3F5AC-1F46-E22E-E15E-CA949022A96D}"/>
              </a:ext>
            </a:extLst>
          </p:cNvPr>
          <p:cNvSpPr/>
          <p:nvPr/>
        </p:nvSpPr>
        <p:spPr>
          <a:xfrm>
            <a:off x="2852514" y="1326693"/>
            <a:ext cx="3438971" cy="554163"/>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6" name="Picture 485">
            <a:extLst>
              <a:ext uri="{FF2B5EF4-FFF2-40B4-BE49-F238E27FC236}">
                <a16:creationId xmlns:a16="http://schemas.microsoft.com/office/drawing/2014/main" id="{9571D8C0-6384-F0B6-2524-48C93C8CD802}"/>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contrast="1000"/>
                    </a14:imgEffect>
                  </a14:imgLayer>
                </a14:imgProps>
              </a:ext>
            </a:extLst>
          </a:blip>
          <a:stretch>
            <a:fillRect/>
          </a:stretch>
        </p:blipFill>
        <p:spPr>
          <a:xfrm>
            <a:off x="5892750" y="1365959"/>
            <a:ext cx="344313" cy="344313"/>
          </a:xfrm>
          <a:prstGeom prst="rect">
            <a:avLst/>
          </a:prstGeom>
        </p:spPr>
      </p:pic>
      <p:sp>
        <p:nvSpPr>
          <p:cNvPr id="3" name="TextBox 2">
            <a:extLst>
              <a:ext uri="{FF2B5EF4-FFF2-40B4-BE49-F238E27FC236}">
                <a16:creationId xmlns:a16="http://schemas.microsoft.com/office/drawing/2014/main" id="{986F198C-FC33-9709-1A76-8ED2239BF217}"/>
              </a:ext>
            </a:extLst>
          </p:cNvPr>
          <p:cNvSpPr txBox="1"/>
          <p:nvPr/>
        </p:nvSpPr>
        <p:spPr>
          <a:xfrm>
            <a:off x="4962347" y="2687915"/>
            <a:ext cx="4058360" cy="1384995"/>
          </a:xfrm>
          <a:prstGeom prst="rect">
            <a:avLst/>
          </a:prstGeom>
          <a:noFill/>
        </p:spPr>
        <p:txBody>
          <a:bodyPr wrap="square">
            <a:spAutoFit/>
          </a:bodyPr>
          <a:lstStyle/>
          <a:p>
            <a:pPr marL="171450" indent="-171450" algn="just">
              <a:buClr>
                <a:schemeClr val="bg1"/>
              </a:buClr>
              <a:buFont typeface="Arial" panose="020B0604020202020204" pitchFamily="34" charset="0"/>
              <a:buChar char="•"/>
              <a:defRPr/>
            </a:pPr>
            <a:r>
              <a:rPr lang="en-US" sz="1200" dirty="0">
                <a:solidFill>
                  <a:srgbClr val="5B0F00"/>
                </a:solidFill>
                <a:latin typeface="Josefin Sans" pitchFamily="2" charset="0"/>
              </a:rPr>
              <a:t>Developing and publishing an open-source tool</a:t>
            </a:r>
          </a:p>
          <a:p>
            <a:pPr marL="171450" indent="-171450" algn="just">
              <a:buClr>
                <a:schemeClr val="bg1"/>
              </a:buClr>
              <a:buFont typeface="Arial" panose="020B0604020202020204" pitchFamily="34" charset="0"/>
              <a:buChar char="•"/>
              <a:defRPr/>
            </a:pPr>
            <a:endParaRPr lang="en-US" sz="1200" dirty="0">
              <a:solidFill>
                <a:srgbClr val="5B0F00"/>
              </a:solidFill>
              <a:latin typeface="Josefin Sans" pitchFamily="2" charset="0"/>
            </a:endParaRPr>
          </a:p>
          <a:p>
            <a:pPr marL="171450" indent="-171450" algn="just">
              <a:buClr>
                <a:schemeClr val="bg1"/>
              </a:buClr>
              <a:buFont typeface="Arial" panose="020B0604020202020204" pitchFamily="34" charset="0"/>
              <a:buChar char="•"/>
              <a:defRPr/>
            </a:pPr>
            <a:r>
              <a:rPr lang="en-US" sz="1200" dirty="0">
                <a:solidFill>
                  <a:srgbClr val="5B0F00"/>
                </a:solidFill>
                <a:latin typeface="Josefin Sans" pitchFamily="2" charset="0"/>
              </a:rPr>
              <a:t>Challenging its robustness</a:t>
            </a:r>
          </a:p>
          <a:p>
            <a:pPr algn="just">
              <a:buClr>
                <a:schemeClr val="bg1"/>
              </a:buClr>
              <a:defRPr/>
            </a:pPr>
            <a:r>
              <a:rPr lang="en-US" sz="1200" dirty="0">
                <a:solidFill>
                  <a:srgbClr val="5B0F00"/>
                </a:solidFill>
                <a:latin typeface="Josefin Sans" pitchFamily="2" charset="0"/>
              </a:rPr>
              <a:t> </a:t>
            </a:r>
          </a:p>
          <a:p>
            <a:pPr marL="171450" indent="-171450" algn="just">
              <a:buClr>
                <a:schemeClr val="bg1"/>
              </a:buClr>
              <a:buFont typeface="Arial" panose="020B0604020202020204" pitchFamily="34" charset="0"/>
              <a:buChar char="•"/>
              <a:defRPr/>
            </a:pPr>
            <a:r>
              <a:rPr lang="en-US" sz="1200" dirty="0">
                <a:solidFill>
                  <a:srgbClr val="5B0F00"/>
                </a:solidFill>
                <a:latin typeface="Josefin Sans" pitchFamily="2" charset="0"/>
              </a:rPr>
              <a:t>Assessing its accuracy </a:t>
            </a:r>
          </a:p>
          <a:p>
            <a:pPr marL="171450" indent="-171450" algn="just">
              <a:buClr>
                <a:schemeClr val="bg1"/>
              </a:buClr>
              <a:buFont typeface="Arial" panose="020B0604020202020204" pitchFamily="34" charset="0"/>
              <a:buChar char="•"/>
              <a:defRPr/>
            </a:pPr>
            <a:endParaRPr lang="en-US" sz="1200" dirty="0">
              <a:solidFill>
                <a:srgbClr val="5B0F00"/>
              </a:solidFill>
              <a:latin typeface="Josefin Sans" pitchFamily="2" charset="0"/>
            </a:endParaRPr>
          </a:p>
          <a:p>
            <a:pPr marL="171450" indent="-171450" algn="just">
              <a:buClr>
                <a:schemeClr val="bg1"/>
              </a:buClr>
              <a:buFont typeface="Arial" panose="020B0604020202020204" pitchFamily="34" charset="0"/>
              <a:buChar char="•"/>
              <a:defRPr/>
            </a:pPr>
            <a:r>
              <a:rPr lang="en-US" sz="1200" dirty="0">
                <a:solidFill>
                  <a:srgbClr val="5B0F00"/>
                </a:solidFill>
                <a:latin typeface="Josefin Sans" pitchFamily="2" charset="0"/>
              </a:rPr>
              <a:t>Testing it in sports settings</a:t>
            </a:r>
          </a:p>
        </p:txBody>
      </p:sp>
    </p:spTree>
    <p:extLst>
      <p:ext uri="{BB962C8B-B14F-4D97-AF65-F5344CB8AC3E}">
        <p14:creationId xmlns:p14="http://schemas.microsoft.com/office/powerpoint/2010/main" val="1283441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idx="6"/>
          </p:nvPr>
        </p:nvSpPr>
        <p:spPr>
          <a:xfrm>
            <a:off x="243648"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Accuracy</a:t>
            </a:r>
            <a:endParaRPr dirty="0">
              <a:solidFill>
                <a:schemeClr val="tx2">
                  <a:lumMod val="40000"/>
                  <a:lumOff val="60000"/>
                </a:schemeClr>
              </a:solidFill>
            </a:endParaRPr>
          </a:p>
        </p:txBody>
      </p:sp>
      <p:sp>
        <p:nvSpPr>
          <p:cNvPr id="133" name="Google Shape;133;p19"/>
          <p:cNvSpPr txBox="1">
            <a:spLocks noGrp="1"/>
          </p:cNvSpPr>
          <p:nvPr>
            <p:ph type="subTitle" idx="7"/>
          </p:nvPr>
        </p:nvSpPr>
        <p:spPr>
          <a:xfrm>
            <a:off x="243647" y="41410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Comparison to a marker-based process.</a:t>
            </a:r>
            <a:endParaRPr dirty="0">
              <a:solidFill>
                <a:schemeClr val="tx2">
                  <a:lumMod val="40000"/>
                  <a:lumOff val="60000"/>
                </a:schemeClr>
              </a:solidFill>
            </a:endParaRPr>
          </a:p>
        </p:txBody>
      </p:sp>
      <p:sp>
        <p:nvSpPr>
          <p:cNvPr id="134" name="Google Shape;134;p19"/>
          <p:cNvSpPr txBox="1">
            <a:spLocks noGrp="1"/>
          </p:cNvSpPr>
          <p:nvPr>
            <p:ph type="title" idx="8"/>
          </p:nvPr>
        </p:nvSpPr>
        <p:spPr>
          <a:xfrm>
            <a:off x="243658" y="33784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04</a:t>
            </a:r>
            <a:endParaRPr dirty="0">
              <a:solidFill>
                <a:schemeClr val="tx2">
                  <a:lumMod val="40000"/>
                  <a:lumOff val="60000"/>
                </a:schemeClr>
              </a:solidFill>
            </a:endParaRPr>
          </a:p>
        </p:txBody>
      </p:sp>
      <p:sp>
        <p:nvSpPr>
          <p:cNvPr id="135" name="Google Shape;135;p19"/>
          <p:cNvSpPr txBox="1">
            <a:spLocks noGrp="1"/>
          </p:cNvSpPr>
          <p:nvPr>
            <p:ph type="ctrTitle" idx="15"/>
          </p:nvPr>
        </p:nvSpPr>
        <p:spPr>
          <a:xfrm>
            <a:off x="7247744" y="129625"/>
            <a:ext cx="1188584"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2D images </a:t>
            </a:r>
            <a:r>
              <a:rPr lang="es" dirty="0">
                <a:latin typeface="Josefin Slab SemiBold" pitchFamily="2" charset="0"/>
              </a:rPr>
              <a:t>to</a:t>
            </a:r>
            <a:br>
              <a:rPr lang="es" dirty="0"/>
            </a:br>
            <a:r>
              <a:rPr lang="es" dirty="0"/>
              <a:t>3D angles</a:t>
            </a:r>
            <a:endParaRPr sz="3600" dirty="0"/>
          </a:p>
        </p:txBody>
      </p:sp>
      <p:sp>
        <p:nvSpPr>
          <p:cNvPr id="136" name="Google Shape;136;p19"/>
          <p:cNvSpPr txBox="1">
            <a:spLocks noGrp="1"/>
          </p:cNvSpPr>
          <p:nvPr>
            <p:ph type="ctrTitle"/>
          </p:nvPr>
        </p:nvSpPr>
        <p:spPr>
          <a:xfrm>
            <a:off x="243648" y="64914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Introduction</a:t>
            </a:r>
            <a:endParaRPr dirty="0">
              <a:solidFill>
                <a:schemeClr val="tx2">
                  <a:lumMod val="40000"/>
                  <a:lumOff val="60000"/>
                </a:schemeClr>
              </a:solidFill>
            </a:endParaRPr>
          </a:p>
        </p:txBody>
      </p:sp>
      <p:sp>
        <p:nvSpPr>
          <p:cNvPr id="137" name="Google Shape;137;p19"/>
          <p:cNvSpPr txBox="1">
            <a:spLocks noGrp="1"/>
          </p:cNvSpPr>
          <p:nvPr>
            <p:ph type="subTitle" idx="1"/>
          </p:nvPr>
        </p:nvSpPr>
        <p:spPr>
          <a:xfrm>
            <a:off x="243646" y="1117533"/>
            <a:ext cx="229737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What is MoCap?</a:t>
            </a:r>
          </a:p>
          <a:p>
            <a:pPr marL="0" lvl="0" indent="0" algn="l" rtl="0">
              <a:spcBef>
                <a:spcPts val="0"/>
              </a:spcBef>
              <a:spcAft>
                <a:spcPts val="0"/>
              </a:spcAft>
              <a:buNone/>
            </a:pPr>
            <a:r>
              <a:rPr lang="es" dirty="0">
                <a:solidFill>
                  <a:schemeClr val="tx2">
                    <a:lumMod val="40000"/>
                    <a:lumOff val="60000"/>
                  </a:schemeClr>
                </a:solidFill>
              </a:rPr>
              <a:t>Why do we need markerless in sports?</a:t>
            </a:r>
            <a:endParaRPr dirty="0">
              <a:solidFill>
                <a:schemeClr val="tx2">
                  <a:lumMod val="40000"/>
                  <a:lumOff val="60000"/>
                </a:schemeClr>
              </a:solidFill>
            </a:endParaRPr>
          </a:p>
        </p:txBody>
      </p:sp>
      <p:sp>
        <p:nvSpPr>
          <p:cNvPr id="138" name="Google Shape;138;p19"/>
          <p:cNvSpPr txBox="1">
            <a:spLocks noGrp="1"/>
          </p:cNvSpPr>
          <p:nvPr>
            <p:ph type="title" idx="2"/>
          </p:nvPr>
        </p:nvSpPr>
        <p:spPr>
          <a:xfrm>
            <a:off x="243658" y="35299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01</a:t>
            </a:r>
            <a:endParaRPr dirty="0">
              <a:solidFill>
                <a:schemeClr val="tx2">
                  <a:lumMod val="40000"/>
                  <a:lumOff val="60000"/>
                </a:schemeClr>
              </a:solidFill>
            </a:endParaRPr>
          </a:p>
        </p:txBody>
      </p:sp>
      <p:sp>
        <p:nvSpPr>
          <p:cNvPr id="139" name="Google Shape;139;p19"/>
          <p:cNvSpPr txBox="1">
            <a:spLocks noGrp="1"/>
          </p:cNvSpPr>
          <p:nvPr>
            <p:ph type="ctrTitle" idx="3"/>
          </p:nvPr>
        </p:nvSpPr>
        <p:spPr>
          <a:xfrm>
            <a:off x="2541017" y="832320"/>
            <a:ext cx="27929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5B0F00"/>
                </a:solidFill>
              </a:rPr>
              <a:t>From 2D images </a:t>
            </a:r>
            <a:br>
              <a:rPr lang="es" dirty="0">
                <a:solidFill>
                  <a:srgbClr val="5B0F00"/>
                </a:solidFill>
              </a:rPr>
            </a:br>
            <a:r>
              <a:rPr lang="es" dirty="0">
                <a:solidFill>
                  <a:srgbClr val="5B0F00"/>
                </a:solidFill>
              </a:rPr>
              <a:t>to 3D joint angles</a:t>
            </a:r>
            <a:endParaRPr dirty="0">
              <a:solidFill>
                <a:srgbClr val="5B0F00"/>
              </a:solidFill>
            </a:endParaRPr>
          </a:p>
        </p:txBody>
      </p:sp>
      <p:sp>
        <p:nvSpPr>
          <p:cNvPr id="140" name="Google Shape;140;p19"/>
          <p:cNvSpPr txBox="1">
            <a:spLocks noGrp="1"/>
          </p:cNvSpPr>
          <p:nvPr>
            <p:ph type="subTitle" idx="4"/>
          </p:nvPr>
        </p:nvSpPr>
        <p:spPr>
          <a:xfrm>
            <a:off x="2541018" y="1241194"/>
            <a:ext cx="2297370" cy="577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5B0F00"/>
                </a:solidFill>
              </a:rPr>
              <a:t>Crossover of numerous research fields.</a:t>
            </a:r>
          </a:p>
          <a:p>
            <a:pPr marL="0" lvl="0" indent="0" algn="l" rtl="0">
              <a:spcBef>
                <a:spcPts val="0"/>
              </a:spcBef>
              <a:spcAft>
                <a:spcPts val="0"/>
              </a:spcAft>
              <a:buNone/>
            </a:pPr>
            <a:r>
              <a:rPr lang="es" dirty="0">
                <a:solidFill>
                  <a:srgbClr val="5B0F00"/>
                </a:solidFill>
              </a:rPr>
              <a:t>Building an open-source solution.</a:t>
            </a:r>
            <a:endParaRPr dirty="0">
              <a:solidFill>
                <a:srgbClr val="5B0F00"/>
              </a:solidFill>
            </a:endParaRPr>
          </a:p>
        </p:txBody>
      </p:sp>
      <p:sp>
        <p:nvSpPr>
          <p:cNvPr id="141" name="Google Shape;141;p19"/>
          <p:cNvSpPr txBox="1">
            <a:spLocks noGrp="1"/>
          </p:cNvSpPr>
          <p:nvPr>
            <p:ph type="title" idx="5"/>
          </p:nvPr>
        </p:nvSpPr>
        <p:spPr>
          <a:xfrm>
            <a:off x="2541033" y="34959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5B0F00"/>
                </a:solidFill>
              </a:rPr>
              <a:t>02</a:t>
            </a:r>
            <a:endParaRPr dirty="0">
              <a:solidFill>
                <a:srgbClr val="5B0F00"/>
              </a:solidFill>
            </a:endParaRPr>
          </a:p>
        </p:txBody>
      </p:sp>
      <p:sp>
        <p:nvSpPr>
          <p:cNvPr id="142" name="Google Shape;142;p19"/>
          <p:cNvSpPr txBox="1">
            <a:spLocks noGrp="1"/>
          </p:cNvSpPr>
          <p:nvPr>
            <p:ph type="ctrTitle" idx="9"/>
          </p:nvPr>
        </p:nvSpPr>
        <p:spPr>
          <a:xfrm>
            <a:off x="2541023"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Application case</a:t>
            </a:r>
            <a:endParaRPr dirty="0">
              <a:solidFill>
                <a:schemeClr val="tx2">
                  <a:lumMod val="40000"/>
                  <a:lumOff val="60000"/>
                </a:schemeClr>
              </a:solidFill>
            </a:endParaRPr>
          </a:p>
        </p:txBody>
      </p:sp>
      <p:sp>
        <p:nvSpPr>
          <p:cNvPr id="143" name="Google Shape;143;p19"/>
          <p:cNvSpPr txBox="1">
            <a:spLocks noGrp="1"/>
          </p:cNvSpPr>
          <p:nvPr>
            <p:ph type="subTitle" idx="13"/>
          </p:nvPr>
        </p:nvSpPr>
        <p:spPr>
          <a:xfrm>
            <a:off x="2541022" y="4142973"/>
            <a:ext cx="21224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lumMod val="40000"/>
                    <a:lumOff val="60000"/>
                  </a:schemeClr>
                </a:solidFill>
              </a:rPr>
              <a:t>Boxing, using unsynchronized and uncalibrated </a:t>
            </a:r>
            <a:r>
              <a:rPr lang="en-US" dirty="0" err="1">
                <a:solidFill>
                  <a:schemeClr val="tx2">
                    <a:lumMod val="40000"/>
                    <a:lumOff val="60000"/>
                  </a:schemeClr>
                </a:solidFill>
              </a:rPr>
              <a:t>GoPros</a:t>
            </a:r>
            <a:r>
              <a:rPr lang="en-US" dirty="0">
                <a:solidFill>
                  <a:schemeClr val="tx2">
                    <a:lumMod val="40000"/>
                    <a:lumOff val="60000"/>
                  </a:schemeClr>
                </a:solidFill>
              </a:rPr>
              <a:t>.</a:t>
            </a:r>
          </a:p>
          <a:p>
            <a:pPr marL="0" lvl="0" indent="0" algn="l" rtl="0">
              <a:spcBef>
                <a:spcPts val="0"/>
              </a:spcBef>
              <a:spcAft>
                <a:spcPts val="0"/>
              </a:spcAft>
              <a:buNone/>
            </a:pPr>
            <a:endParaRPr dirty="0">
              <a:solidFill>
                <a:schemeClr val="tx2">
                  <a:lumMod val="40000"/>
                  <a:lumOff val="60000"/>
                </a:schemeClr>
              </a:solidFill>
            </a:endParaRPr>
          </a:p>
        </p:txBody>
      </p:sp>
      <p:sp>
        <p:nvSpPr>
          <p:cNvPr id="144" name="Google Shape;144;p19"/>
          <p:cNvSpPr txBox="1">
            <a:spLocks noGrp="1"/>
          </p:cNvSpPr>
          <p:nvPr>
            <p:ph type="title" idx="14"/>
          </p:nvPr>
        </p:nvSpPr>
        <p:spPr>
          <a:xfrm>
            <a:off x="2541033" y="33784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05</a:t>
            </a:r>
            <a:endParaRPr dirty="0">
              <a:solidFill>
                <a:schemeClr val="tx2">
                  <a:lumMod val="40000"/>
                  <a:lumOff val="60000"/>
                </a:schemeClr>
              </a:solidFill>
            </a:endParaRPr>
          </a:p>
        </p:txBody>
      </p:sp>
      <p:pic>
        <p:nvPicPr>
          <p:cNvPr id="145" name="Google Shape;145;p19"/>
          <p:cNvPicPr preferRelativeResize="0"/>
          <p:nvPr/>
        </p:nvPicPr>
        <p:blipFill>
          <a:blip r:embed="rId3"/>
          <a:srcRect t="39140" b="39140"/>
          <a:stretch/>
        </p:blipFill>
        <p:spPr>
          <a:xfrm>
            <a:off x="0" y="2049025"/>
            <a:ext cx="9144000" cy="1045459"/>
          </a:xfrm>
          <a:prstGeom prst="rect">
            <a:avLst/>
          </a:prstGeom>
          <a:noFill/>
          <a:ln>
            <a:noFill/>
          </a:ln>
        </p:spPr>
      </p:pic>
      <p:sp>
        <p:nvSpPr>
          <p:cNvPr id="146" name="Google Shape;146;p19"/>
          <p:cNvSpPr/>
          <p:nvPr/>
        </p:nvSpPr>
        <p:spPr>
          <a:xfrm>
            <a:off x="0" y="2048984"/>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sldNum" idx="12"/>
          </p:nvPr>
        </p:nvSpPr>
        <p:spPr>
          <a:xfrm>
            <a:off x="7883363" y="47313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16</a:t>
            </a:fld>
            <a:endParaRPr dirty="0"/>
          </a:p>
        </p:txBody>
      </p:sp>
      <p:sp>
        <p:nvSpPr>
          <p:cNvPr id="4" name="Google Shape;139;p19">
            <a:extLst>
              <a:ext uri="{FF2B5EF4-FFF2-40B4-BE49-F238E27FC236}">
                <a16:creationId xmlns:a16="http://schemas.microsoft.com/office/drawing/2014/main" id="{7B46C31B-616A-96B4-837F-8E800CCFD34F}"/>
              </a:ext>
            </a:extLst>
          </p:cNvPr>
          <p:cNvSpPr txBox="1">
            <a:spLocks/>
          </p:cNvSpPr>
          <p:nvPr/>
        </p:nvSpPr>
        <p:spPr>
          <a:xfrm>
            <a:off x="4790106" y="645745"/>
            <a:ext cx="279298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9pPr>
          </a:lstStyle>
          <a:p>
            <a:r>
              <a:rPr lang="es" dirty="0">
                <a:solidFill>
                  <a:schemeClr val="tx2">
                    <a:lumMod val="40000"/>
                    <a:lumOff val="60000"/>
                  </a:schemeClr>
                </a:solidFill>
              </a:rPr>
              <a:t>Robustness</a:t>
            </a:r>
            <a:endParaRPr lang="en-US" dirty="0">
              <a:solidFill>
                <a:schemeClr val="tx2">
                  <a:lumMod val="40000"/>
                  <a:lumOff val="60000"/>
                </a:schemeClr>
              </a:solidFill>
            </a:endParaRPr>
          </a:p>
        </p:txBody>
      </p:sp>
      <p:sp>
        <p:nvSpPr>
          <p:cNvPr id="6" name="Google Shape;141;p19">
            <a:extLst>
              <a:ext uri="{FF2B5EF4-FFF2-40B4-BE49-F238E27FC236}">
                <a16:creationId xmlns:a16="http://schemas.microsoft.com/office/drawing/2014/main" id="{341E354F-444F-E6A2-447E-9985C37B701C}"/>
              </a:ext>
            </a:extLst>
          </p:cNvPr>
          <p:cNvSpPr txBox="1">
            <a:spLocks/>
          </p:cNvSpPr>
          <p:nvPr/>
        </p:nvSpPr>
        <p:spPr>
          <a:xfrm>
            <a:off x="4790116" y="34959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03</a:t>
            </a:r>
          </a:p>
        </p:txBody>
      </p:sp>
      <p:sp>
        <p:nvSpPr>
          <p:cNvPr id="7" name="Google Shape;142;p19">
            <a:extLst>
              <a:ext uri="{FF2B5EF4-FFF2-40B4-BE49-F238E27FC236}">
                <a16:creationId xmlns:a16="http://schemas.microsoft.com/office/drawing/2014/main" id="{64687450-F399-11BC-38D6-E1E89BB30A7E}"/>
              </a:ext>
            </a:extLst>
          </p:cNvPr>
          <p:cNvSpPr txBox="1">
            <a:spLocks/>
          </p:cNvSpPr>
          <p:nvPr/>
        </p:nvSpPr>
        <p:spPr>
          <a:xfrm>
            <a:off x="4790106" y="368220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7775"/>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2pPr>
            <a:lvl3pPr marR="0" lvl="2"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3pPr>
            <a:lvl4pPr marR="0" lvl="3"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4pPr>
            <a:lvl5pPr marR="0" lvl="4"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5pPr>
            <a:lvl6pPr marR="0" lvl="5"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6pPr>
            <a:lvl7pPr marR="0" lvl="6"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7pPr>
            <a:lvl8pPr marR="0" lvl="7"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8pPr>
            <a:lvl9pPr marR="0" lvl="8"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9pPr>
          </a:lstStyle>
          <a:p>
            <a:r>
              <a:rPr lang="en-US" dirty="0">
                <a:solidFill>
                  <a:schemeClr val="tx2">
                    <a:lumMod val="40000"/>
                    <a:lumOff val="60000"/>
                  </a:schemeClr>
                </a:solidFill>
              </a:rPr>
              <a:t>Perspectives</a:t>
            </a:r>
          </a:p>
        </p:txBody>
      </p:sp>
      <p:sp>
        <p:nvSpPr>
          <p:cNvPr id="8" name="Google Shape;143;p19">
            <a:extLst>
              <a:ext uri="{FF2B5EF4-FFF2-40B4-BE49-F238E27FC236}">
                <a16:creationId xmlns:a16="http://schemas.microsoft.com/office/drawing/2014/main" id="{EA21D686-3EB3-7DF9-730E-B06DC3F43051}"/>
              </a:ext>
            </a:extLst>
          </p:cNvPr>
          <p:cNvSpPr txBox="1">
            <a:spLocks/>
          </p:cNvSpPr>
          <p:nvPr/>
        </p:nvSpPr>
        <p:spPr>
          <a:xfrm>
            <a:off x="4790104" y="4142973"/>
            <a:ext cx="2544024"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Enhancing the markerless process.</a:t>
            </a:r>
          </a:p>
          <a:p>
            <a:pPr marL="0" indent="0"/>
            <a:r>
              <a:rPr lang="en-US" dirty="0">
                <a:solidFill>
                  <a:schemeClr val="tx2">
                    <a:lumMod val="40000"/>
                    <a:lumOff val="60000"/>
                  </a:schemeClr>
                </a:solidFill>
              </a:rPr>
              <a:t>Data fusion when video is challenged</a:t>
            </a:r>
          </a:p>
        </p:txBody>
      </p:sp>
      <p:sp>
        <p:nvSpPr>
          <p:cNvPr id="9" name="Google Shape;144;p19">
            <a:extLst>
              <a:ext uri="{FF2B5EF4-FFF2-40B4-BE49-F238E27FC236}">
                <a16:creationId xmlns:a16="http://schemas.microsoft.com/office/drawing/2014/main" id="{2DB6C261-81EC-26EF-51B6-A135C42C23D7}"/>
              </a:ext>
            </a:extLst>
          </p:cNvPr>
          <p:cNvSpPr txBox="1">
            <a:spLocks/>
          </p:cNvSpPr>
          <p:nvPr/>
        </p:nvSpPr>
        <p:spPr>
          <a:xfrm>
            <a:off x="4790116" y="3378435"/>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06</a:t>
            </a:r>
          </a:p>
        </p:txBody>
      </p:sp>
      <p:sp>
        <p:nvSpPr>
          <p:cNvPr id="2" name="Google Shape;140;p19">
            <a:extLst>
              <a:ext uri="{FF2B5EF4-FFF2-40B4-BE49-F238E27FC236}">
                <a16:creationId xmlns:a16="http://schemas.microsoft.com/office/drawing/2014/main" id="{838872F8-5CDB-6A4F-F44C-1591338FBE33}"/>
              </a:ext>
            </a:extLst>
          </p:cNvPr>
          <p:cNvSpPr txBox="1">
            <a:spLocks/>
          </p:cNvSpPr>
          <p:nvPr/>
        </p:nvSpPr>
        <p:spPr>
          <a:xfrm>
            <a:off x="4790105" y="1239359"/>
            <a:ext cx="2544023"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Does it actually work? Comparing results </a:t>
            </a:r>
          </a:p>
          <a:p>
            <a:pPr marL="0" indent="0"/>
            <a:r>
              <a:rPr lang="en-US" dirty="0">
                <a:solidFill>
                  <a:schemeClr val="tx2">
                    <a:lumMod val="40000"/>
                    <a:lumOff val="60000"/>
                  </a:schemeClr>
                </a:solidFill>
              </a:rPr>
              <a:t>under challenging capture conditions</a:t>
            </a:r>
          </a:p>
        </p:txBody>
      </p:sp>
    </p:spTree>
    <p:extLst>
      <p:ext uri="{BB962C8B-B14F-4D97-AF65-F5344CB8AC3E}">
        <p14:creationId xmlns:p14="http://schemas.microsoft.com/office/powerpoint/2010/main" val="185985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29" name="Picture 28">
            <a:extLst>
              <a:ext uri="{FF2B5EF4-FFF2-40B4-BE49-F238E27FC236}">
                <a16:creationId xmlns:a16="http://schemas.microsoft.com/office/drawing/2014/main" id="{239EA8F4-99FB-D42D-5821-0211796BAF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97944" y="2281513"/>
            <a:ext cx="824362" cy="639965"/>
          </a:xfrm>
          <a:prstGeom prst="rect">
            <a:avLst/>
          </a:prstGeom>
        </p:spPr>
      </p:pic>
      <p:sp>
        <p:nvSpPr>
          <p:cNvPr id="11" name="TextBox 10">
            <a:extLst>
              <a:ext uri="{FF2B5EF4-FFF2-40B4-BE49-F238E27FC236}">
                <a16:creationId xmlns:a16="http://schemas.microsoft.com/office/drawing/2014/main" id="{3D5E81DE-4607-2420-BD90-78AE0CBB7648}"/>
              </a:ext>
            </a:extLst>
          </p:cNvPr>
          <p:cNvSpPr txBox="1"/>
          <p:nvPr/>
        </p:nvSpPr>
        <p:spPr>
          <a:xfrm>
            <a:off x="192628" y="4041998"/>
            <a:ext cx="934128" cy="338554"/>
          </a:xfrm>
          <a:prstGeom prst="rect">
            <a:avLst/>
          </a:prstGeom>
          <a:noFill/>
        </p:spPr>
        <p:txBody>
          <a:bodyPr wrap="square">
            <a:spAutoFit/>
          </a:bodyPr>
          <a:lstStyle/>
          <a:p>
            <a:r>
              <a:rPr lang="en-US" sz="800" dirty="0">
                <a:solidFill>
                  <a:srgbClr val="5B0F00"/>
                </a:solidFill>
                <a:latin typeface="Josefin Slab SemiBold" pitchFamily="2" charset="0"/>
              </a:rPr>
              <a:t>Kinematic model </a:t>
            </a:r>
          </a:p>
          <a:p>
            <a:r>
              <a:rPr lang="en-US" sz="800" dirty="0">
                <a:solidFill>
                  <a:srgbClr val="5B0F00"/>
                </a:solidFill>
                <a:latin typeface="Josefin Slab SemiBold" pitchFamily="2" charset="0"/>
              </a:rPr>
              <a:t>conception</a:t>
            </a:r>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angles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Google Shape;153;p20">
            <a:extLst>
              <a:ext uri="{FF2B5EF4-FFF2-40B4-BE49-F238E27FC236}">
                <a16:creationId xmlns:a16="http://schemas.microsoft.com/office/drawing/2014/main" id="{AFAEAD2E-C48E-7631-8E11-7D16A32BF669}"/>
              </a:ext>
            </a:extLst>
          </p:cNvPr>
          <p:cNvSpPr txBox="1">
            <a:spLocks/>
          </p:cNvSpPr>
          <p:nvPr/>
        </p:nvSpPr>
        <p:spPr>
          <a:xfrm>
            <a:off x="-114417" y="166914"/>
            <a:ext cx="4920291"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Preamble</a:t>
            </a:r>
          </a:p>
          <a:p>
            <a:pPr marL="0" indent="0" algn="r">
              <a:buNone/>
            </a:pPr>
            <a:r>
              <a:rPr lang="es" sz="1600" dirty="0">
                <a:latin typeface="Josefin Sans" pitchFamily="2" charset="0"/>
              </a:rPr>
              <a:t>How does marker-based MoCap work? </a:t>
            </a:r>
          </a:p>
        </p:txBody>
      </p:sp>
      <p:sp>
        <p:nvSpPr>
          <p:cNvPr id="12" name="TextBox 11">
            <a:extLst>
              <a:ext uri="{FF2B5EF4-FFF2-40B4-BE49-F238E27FC236}">
                <a16:creationId xmlns:a16="http://schemas.microsoft.com/office/drawing/2014/main" id="{EAECFB09-579B-5516-13AD-EBCB110ED4C7}"/>
              </a:ext>
            </a:extLst>
          </p:cNvPr>
          <p:cNvSpPr txBox="1"/>
          <p:nvPr/>
        </p:nvSpPr>
        <p:spPr>
          <a:xfrm>
            <a:off x="2201795" y="2601496"/>
            <a:ext cx="1118713" cy="215444"/>
          </a:xfrm>
          <a:prstGeom prst="rect">
            <a:avLst/>
          </a:prstGeom>
          <a:noFill/>
        </p:spPr>
        <p:txBody>
          <a:bodyPr wrap="square">
            <a:spAutoFit/>
          </a:bodyPr>
          <a:lstStyle/>
          <a:p>
            <a:r>
              <a:rPr lang="en-US" sz="800" dirty="0">
                <a:solidFill>
                  <a:srgbClr val="5B0F00"/>
                </a:solidFill>
                <a:latin typeface="Josefin Slab SemiBold" pitchFamily="2" charset="0"/>
              </a:rPr>
              <a:t>Marker triangulation</a:t>
            </a:r>
          </a:p>
        </p:txBody>
      </p:sp>
      <p:sp>
        <p:nvSpPr>
          <p:cNvPr id="13" name="TextBox 12">
            <a:extLst>
              <a:ext uri="{FF2B5EF4-FFF2-40B4-BE49-F238E27FC236}">
                <a16:creationId xmlns:a16="http://schemas.microsoft.com/office/drawing/2014/main" id="{A40AFC72-E353-1169-8719-B521278A38A9}"/>
              </a:ext>
            </a:extLst>
          </p:cNvPr>
          <p:cNvSpPr txBox="1"/>
          <p:nvPr/>
        </p:nvSpPr>
        <p:spPr>
          <a:xfrm>
            <a:off x="3587488" y="2921478"/>
            <a:ext cx="832890" cy="215444"/>
          </a:xfrm>
          <a:prstGeom prst="rect">
            <a:avLst/>
          </a:prstGeom>
          <a:noFill/>
        </p:spPr>
        <p:txBody>
          <a:bodyPr wrap="square">
            <a:spAutoFit/>
          </a:bodyPr>
          <a:lstStyle/>
          <a:p>
            <a:r>
              <a:rPr lang="en-US" sz="800" dirty="0">
                <a:solidFill>
                  <a:srgbClr val="5B0F00"/>
                </a:solidFill>
                <a:latin typeface="Josefin Slab SemiBold" pitchFamily="2" charset="0"/>
              </a:rPr>
              <a:t>Scaling model</a:t>
            </a:r>
          </a:p>
        </p:txBody>
      </p:sp>
      <p:sp>
        <p:nvSpPr>
          <p:cNvPr id="14" name="TextBox 13">
            <a:extLst>
              <a:ext uri="{FF2B5EF4-FFF2-40B4-BE49-F238E27FC236}">
                <a16:creationId xmlns:a16="http://schemas.microsoft.com/office/drawing/2014/main" id="{C7AD31CB-BB91-799E-8944-9024E0ED5A76}"/>
              </a:ext>
            </a:extLst>
          </p:cNvPr>
          <p:cNvSpPr txBox="1"/>
          <p:nvPr/>
        </p:nvSpPr>
        <p:spPr>
          <a:xfrm>
            <a:off x="4594193" y="2921737"/>
            <a:ext cx="1011945" cy="215444"/>
          </a:xfrm>
          <a:prstGeom prst="rect">
            <a:avLst/>
          </a:prstGeom>
          <a:noFill/>
        </p:spPr>
        <p:txBody>
          <a:bodyPr wrap="square">
            <a:spAutoFit/>
          </a:bodyPr>
          <a:lstStyle/>
          <a:p>
            <a:r>
              <a:rPr lang="en-US" sz="800" dirty="0">
                <a:solidFill>
                  <a:srgbClr val="5B0F00"/>
                </a:solidFill>
                <a:latin typeface="Josefin Slab SemiBold" pitchFamily="2" charset="0"/>
              </a:rPr>
              <a:t>Inverse kinematics</a:t>
            </a:r>
          </a:p>
        </p:txBody>
      </p:sp>
      <p:sp>
        <p:nvSpPr>
          <p:cNvPr id="15" name="Google Shape;51;p6">
            <a:extLst>
              <a:ext uri="{FF2B5EF4-FFF2-40B4-BE49-F238E27FC236}">
                <a16:creationId xmlns:a16="http://schemas.microsoft.com/office/drawing/2014/main" id="{5D289022-39AB-0A05-5951-FE82B5F3EC32}"/>
              </a:ext>
            </a:extLst>
          </p:cNvPr>
          <p:cNvSpPr/>
          <p:nvPr/>
        </p:nvSpPr>
        <p:spPr>
          <a:xfrm>
            <a:off x="5540183" y="3600474"/>
            <a:ext cx="3493416" cy="1050328"/>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 name="TextBox 15">
            <a:extLst>
              <a:ext uri="{FF2B5EF4-FFF2-40B4-BE49-F238E27FC236}">
                <a16:creationId xmlns:a16="http://schemas.microsoft.com/office/drawing/2014/main" id="{3C49EB94-CB70-43FB-9FC7-A8F781A9D899}"/>
              </a:ext>
            </a:extLst>
          </p:cNvPr>
          <p:cNvSpPr txBox="1"/>
          <p:nvPr/>
        </p:nvSpPr>
        <p:spPr>
          <a:xfrm>
            <a:off x="5575578" y="3674969"/>
            <a:ext cx="3774126" cy="954107"/>
          </a:xfrm>
          <a:prstGeom prst="rect">
            <a:avLst/>
          </a:prstGeom>
          <a:noFill/>
        </p:spPr>
        <p:txBody>
          <a:bodyPr wrap="square">
            <a:spAutoFit/>
          </a:bodyPr>
          <a:lstStyle/>
          <a:p>
            <a:r>
              <a:rPr lang="en-US" sz="1200" u="sng" dirty="0">
                <a:solidFill>
                  <a:srgbClr val="5B0F00"/>
                </a:solidFill>
                <a:latin typeface="Josefin Sans" pitchFamily="2" charset="0"/>
              </a:rPr>
              <a:t>Definitions:</a:t>
            </a:r>
          </a:p>
          <a:p>
            <a:pPr>
              <a:defRPr/>
            </a:pPr>
            <a:r>
              <a:rPr lang="en-US" sz="1100" dirty="0">
                <a:solidFill>
                  <a:srgbClr val="5B0F00"/>
                </a:solidFill>
                <a:latin typeface="Josefin Sans" pitchFamily="2" charset="0"/>
              </a:rPr>
              <a:t>Calibration: </a:t>
            </a:r>
            <a:r>
              <a:rPr lang="en-US" sz="1100" dirty="0">
                <a:solidFill>
                  <a:srgbClr val="5B0F00"/>
                </a:solidFill>
                <a:latin typeface="Josefin Slab SemiBold" pitchFamily="2" charset="0"/>
              </a:rPr>
              <a:t>Camera properties and placement</a:t>
            </a:r>
          </a:p>
          <a:p>
            <a:pPr>
              <a:defRPr/>
            </a:pPr>
            <a:r>
              <a:rPr lang="en-US" sz="1100" dirty="0">
                <a:solidFill>
                  <a:srgbClr val="5B0F00"/>
                </a:solidFill>
                <a:latin typeface="Josefin Sans" pitchFamily="2" charset="0"/>
              </a:rPr>
              <a:t>Kinematics: </a:t>
            </a:r>
            <a:r>
              <a:rPr lang="en-US" sz="1100" dirty="0">
                <a:solidFill>
                  <a:srgbClr val="5B0F00"/>
                </a:solidFill>
                <a:latin typeface="Josefin Slab SemiBold" pitchFamily="2" charset="0"/>
              </a:rPr>
              <a:t>Motion analysis</a:t>
            </a:r>
          </a:p>
          <a:p>
            <a:pPr>
              <a:defRPr/>
            </a:pPr>
            <a:r>
              <a:rPr lang="en-US" sz="1100" dirty="0">
                <a:solidFill>
                  <a:srgbClr val="5B0F00"/>
                </a:solidFill>
                <a:latin typeface="Josefin Sans" pitchFamily="2" charset="0"/>
              </a:rPr>
              <a:t>Direct kinematics: </a:t>
            </a:r>
            <a:r>
              <a:rPr lang="en-US" sz="1100" dirty="0">
                <a:solidFill>
                  <a:srgbClr val="5B0F00"/>
                </a:solidFill>
                <a:latin typeface="Josefin Slab SemiBold" pitchFamily="2" charset="0"/>
              </a:rPr>
              <a:t>Marker positions from joint angles</a:t>
            </a:r>
          </a:p>
          <a:p>
            <a:pPr>
              <a:defRPr/>
            </a:pPr>
            <a:r>
              <a:rPr lang="en-US" sz="1100" dirty="0">
                <a:solidFill>
                  <a:srgbClr val="5B0F00"/>
                </a:solidFill>
                <a:latin typeface="Josefin Sans" pitchFamily="2" charset="0"/>
              </a:rPr>
              <a:t>Inverse kinematics: </a:t>
            </a:r>
            <a:r>
              <a:rPr lang="en-US" sz="1100" dirty="0">
                <a:solidFill>
                  <a:srgbClr val="5B0F00"/>
                </a:solidFill>
                <a:latin typeface="Josefin Slab SemiBold" pitchFamily="2" charset="0"/>
              </a:rPr>
              <a:t>Joint angles from marker positions</a:t>
            </a:r>
          </a:p>
        </p:txBody>
      </p:sp>
      <p:pic>
        <p:nvPicPr>
          <p:cNvPr id="19" name="Picture 18">
            <a:extLst>
              <a:ext uri="{FF2B5EF4-FFF2-40B4-BE49-F238E27FC236}">
                <a16:creationId xmlns:a16="http://schemas.microsoft.com/office/drawing/2014/main" id="{526B9D69-E2DD-DAB4-2A57-B71393E88E3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8678" y="1402213"/>
            <a:ext cx="329233" cy="506846"/>
          </a:xfrm>
          <a:prstGeom prst="rect">
            <a:avLst/>
          </a:prstGeom>
        </p:spPr>
      </p:pic>
      <p:pic>
        <p:nvPicPr>
          <p:cNvPr id="21" name="Picture 20">
            <a:extLst>
              <a:ext uri="{FF2B5EF4-FFF2-40B4-BE49-F238E27FC236}">
                <a16:creationId xmlns:a16="http://schemas.microsoft.com/office/drawing/2014/main" id="{61DAEB0A-E830-C9FD-7F4D-3612758BEEF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2074" y="2101534"/>
            <a:ext cx="350817" cy="452799"/>
          </a:xfrm>
          <a:prstGeom prst="rect">
            <a:avLst/>
          </a:prstGeom>
        </p:spPr>
      </p:pic>
      <p:pic>
        <p:nvPicPr>
          <p:cNvPr id="23" name="Picture 22">
            <a:extLst>
              <a:ext uri="{FF2B5EF4-FFF2-40B4-BE49-F238E27FC236}">
                <a16:creationId xmlns:a16="http://schemas.microsoft.com/office/drawing/2014/main" id="{F50696CB-81F6-A4F8-CA9B-12A1CA994F2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43879" y="3731533"/>
            <a:ext cx="290397" cy="380379"/>
          </a:xfrm>
          <a:prstGeom prst="rect">
            <a:avLst/>
          </a:prstGeom>
        </p:spPr>
      </p:pic>
      <p:pic>
        <p:nvPicPr>
          <p:cNvPr id="25" name="Picture 24">
            <a:extLst>
              <a:ext uri="{FF2B5EF4-FFF2-40B4-BE49-F238E27FC236}">
                <a16:creationId xmlns:a16="http://schemas.microsoft.com/office/drawing/2014/main" id="{0D5456D8-3F4D-2CCD-A227-A5B1A5827E01}"/>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19278703">
            <a:off x="372282" y="2872575"/>
            <a:ext cx="388417" cy="580537"/>
          </a:xfrm>
          <a:prstGeom prst="rect">
            <a:avLst/>
          </a:prstGeom>
        </p:spPr>
      </p:pic>
      <p:pic>
        <p:nvPicPr>
          <p:cNvPr id="27" name="Picture 26">
            <a:extLst>
              <a:ext uri="{FF2B5EF4-FFF2-40B4-BE49-F238E27FC236}">
                <a16:creationId xmlns:a16="http://schemas.microsoft.com/office/drawing/2014/main" id="{009C7370-40C3-807F-48F6-5D2306B015E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336860" y="1738849"/>
            <a:ext cx="852985" cy="884345"/>
          </a:xfrm>
          <a:prstGeom prst="rect">
            <a:avLst/>
          </a:prstGeom>
        </p:spPr>
      </p:pic>
      <p:pic>
        <p:nvPicPr>
          <p:cNvPr id="30" name="Picture 29">
            <a:extLst>
              <a:ext uri="{FF2B5EF4-FFF2-40B4-BE49-F238E27FC236}">
                <a16:creationId xmlns:a16="http://schemas.microsoft.com/office/drawing/2014/main" id="{444F3420-FE63-3581-19B7-6897D6ECE7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796855" y="2239713"/>
            <a:ext cx="274576" cy="719522"/>
          </a:xfrm>
          <a:prstGeom prst="rect">
            <a:avLst/>
          </a:prstGeom>
        </p:spPr>
      </p:pic>
      <p:sp>
        <p:nvSpPr>
          <p:cNvPr id="482" name="TextBox 481">
            <a:extLst>
              <a:ext uri="{FF2B5EF4-FFF2-40B4-BE49-F238E27FC236}">
                <a16:creationId xmlns:a16="http://schemas.microsoft.com/office/drawing/2014/main" id="{674CF858-5110-D8DC-1809-248EA4993CC5}"/>
              </a:ext>
            </a:extLst>
          </p:cNvPr>
          <p:cNvSpPr txBox="1"/>
          <p:nvPr/>
        </p:nvSpPr>
        <p:spPr>
          <a:xfrm>
            <a:off x="179428" y="1870551"/>
            <a:ext cx="1003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Marker placement</a:t>
            </a:r>
          </a:p>
        </p:txBody>
      </p:sp>
      <p:sp>
        <p:nvSpPr>
          <p:cNvPr id="486" name="TextBox 485">
            <a:extLst>
              <a:ext uri="{FF2B5EF4-FFF2-40B4-BE49-F238E27FC236}">
                <a16:creationId xmlns:a16="http://schemas.microsoft.com/office/drawing/2014/main" id="{FE9A88D4-FBF0-39E4-FA35-0E9BB27506E8}"/>
              </a:ext>
            </a:extLst>
          </p:cNvPr>
          <p:cNvSpPr txBox="1"/>
          <p:nvPr/>
        </p:nvSpPr>
        <p:spPr>
          <a:xfrm>
            <a:off x="161893" y="2513408"/>
            <a:ext cx="13715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Infrared projectors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and cameras </a:t>
            </a:r>
            <a:endParaRPr lang="en-US" sz="900" dirty="0"/>
          </a:p>
        </p:txBody>
      </p:sp>
      <p:sp>
        <p:nvSpPr>
          <p:cNvPr id="490" name="TextBox 489">
            <a:extLst>
              <a:ext uri="{FF2B5EF4-FFF2-40B4-BE49-F238E27FC236}">
                <a16:creationId xmlns:a16="http://schemas.microsoft.com/office/drawing/2014/main" id="{44FCE793-16E5-C8D2-69F0-0869A89E9259}"/>
              </a:ext>
            </a:extLst>
          </p:cNvPr>
          <p:cNvSpPr txBox="1"/>
          <p:nvPr/>
        </p:nvSpPr>
        <p:spPr>
          <a:xfrm>
            <a:off x="185143" y="3318825"/>
            <a:ext cx="88211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Calibration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synchronization</a:t>
            </a:r>
          </a:p>
        </p:txBody>
      </p:sp>
      <p:sp>
        <p:nvSpPr>
          <p:cNvPr id="491" name="Google Shape;306;p25">
            <a:extLst>
              <a:ext uri="{FF2B5EF4-FFF2-40B4-BE49-F238E27FC236}">
                <a16:creationId xmlns:a16="http://schemas.microsoft.com/office/drawing/2014/main" id="{26630C8A-E7BB-9775-ECFC-1C584DBE4AFD}"/>
              </a:ext>
            </a:extLst>
          </p:cNvPr>
          <p:cNvSpPr/>
          <p:nvPr/>
        </p:nvSpPr>
        <p:spPr>
          <a:xfrm>
            <a:off x="285161" y="4394673"/>
            <a:ext cx="682075" cy="71840"/>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TextBox 491">
            <a:extLst>
              <a:ext uri="{FF2B5EF4-FFF2-40B4-BE49-F238E27FC236}">
                <a16:creationId xmlns:a16="http://schemas.microsoft.com/office/drawing/2014/main" id="{B980E562-7A38-C208-DEBC-46DF15EB3D42}"/>
              </a:ext>
            </a:extLst>
          </p:cNvPr>
          <p:cNvSpPr txBox="1"/>
          <p:nvPr/>
        </p:nvSpPr>
        <p:spPr>
          <a:xfrm>
            <a:off x="357435" y="4466513"/>
            <a:ext cx="542090" cy="276999"/>
          </a:xfrm>
          <a:prstGeom prst="rect">
            <a:avLst/>
          </a:prstGeom>
          <a:noFill/>
        </p:spPr>
        <p:txBody>
          <a:bodyPr wrap="square">
            <a:spAutoFit/>
          </a:bodyPr>
          <a:lstStyle/>
          <a:p>
            <a:r>
              <a:rPr lang="en-US" sz="1200" dirty="0">
                <a:solidFill>
                  <a:srgbClr val="5B0F00"/>
                </a:solidFill>
                <a:latin typeface="Josefin Slab SemiBold" pitchFamily="2" charset="0"/>
              </a:rPr>
              <a:t>Setup</a:t>
            </a:r>
          </a:p>
        </p:txBody>
      </p:sp>
      <p:sp>
        <p:nvSpPr>
          <p:cNvPr id="496" name="Google Shape;306;p25">
            <a:extLst>
              <a:ext uri="{FF2B5EF4-FFF2-40B4-BE49-F238E27FC236}">
                <a16:creationId xmlns:a16="http://schemas.microsoft.com/office/drawing/2014/main" id="{4E5794C2-D1C5-8C03-A233-36656D5A9D10}"/>
              </a:ext>
            </a:extLst>
          </p:cNvPr>
          <p:cNvSpPr/>
          <p:nvPr/>
        </p:nvSpPr>
        <p:spPr>
          <a:xfrm rot="16200000">
            <a:off x="381888" y="2150870"/>
            <a:ext cx="1582840" cy="45719"/>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306;p25">
            <a:extLst>
              <a:ext uri="{FF2B5EF4-FFF2-40B4-BE49-F238E27FC236}">
                <a16:creationId xmlns:a16="http://schemas.microsoft.com/office/drawing/2014/main" id="{B2F70611-332E-85C2-4F88-6B8D83AEDFF4}"/>
              </a:ext>
            </a:extLst>
          </p:cNvPr>
          <p:cNvSpPr/>
          <p:nvPr/>
        </p:nvSpPr>
        <p:spPr>
          <a:xfrm rot="16200000">
            <a:off x="1014895" y="2426115"/>
            <a:ext cx="2138239" cy="95275"/>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306;p25">
            <a:extLst>
              <a:ext uri="{FF2B5EF4-FFF2-40B4-BE49-F238E27FC236}">
                <a16:creationId xmlns:a16="http://schemas.microsoft.com/office/drawing/2014/main" id="{06E93914-C116-7D6B-9923-CA6ED84491D0}"/>
              </a:ext>
            </a:extLst>
          </p:cNvPr>
          <p:cNvSpPr/>
          <p:nvPr/>
        </p:nvSpPr>
        <p:spPr>
          <a:xfrm rot="16200000">
            <a:off x="2125426" y="2722708"/>
            <a:ext cx="2729600" cy="95275"/>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306;p25">
            <a:extLst>
              <a:ext uri="{FF2B5EF4-FFF2-40B4-BE49-F238E27FC236}">
                <a16:creationId xmlns:a16="http://schemas.microsoft.com/office/drawing/2014/main" id="{2E92C2CF-D77C-6035-554A-FF3E1A7459AA}"/>
              </a:ext>
            </a:extLst>
          </p:cNvPr>
          <p:cNvSpPr/>
          <p:nvPr/>
        </p:nvSpPr>
        <p:spPr>
          <a:xfrm rot="16200000">
            <a:off x="4044415" y="2597509"/>
            <a:ext cx="898272" cy="65659"/>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306;p25">
            <a:extLst>
              <a:ext uri="{FF2B5EF4-FFF2-40B4-BE49-F238E27FC236}">
                <a16:creationId xmlns:a16="http://schemas.microsoft.com/office/drawing/2014/main" id="{BB933565-3116-A230-DD71-1EC607D8C0EF}"/>
              </a:ext>
            </a:extLst>
          </p:cNvPr>
          <p:cNvSpPr/>
          <p:nvPr/>
        </p:nvSpPr>
        <p:spPr>
          <a:xfrm>
            <a:off x="2139686" y="4380552"/>
            <a:ext cx="3161622" cy="85933"/>
          </a:xfrm>
          <a:custGeom>
            <a:avLst/>
            <a:gdLst>
              <a:gd name="connsiteX0" fmla="*/ 0 w 10000"/>
              <a:gd name="connsiteY0" fmla="*/ 0 h 9992"/>
              <a:gd name="connsiteX1" fmla="*/ 4484 w 10000"/>
              <a:gd name="connsiteY1" fmla="*/ 0 h 9992"/>
              <a:gd name="connsiteX2" fmla="*/ 5007 w 10000"/>
              <a:gd name="connsiteY2" fmla="*/ 9992 h 9992"/>
              <a:gd name="connsiteX3" fmla="*/ 5918 w 10000"/>
              <a:gd name="connsiteY3" fmla="*/ 0 h 9992"/>
              <a:gd name="connsiteX4" fmla="*/ 10000 w 10000"/>
              <a:gd name="connsiteY4" fmla="*/ 0 h 9992"/>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816" fill="none" extrusionOk="0">
                <a:moveTo>
                  <a:pt x="0" y="816"/>
                </a:moveTo>
                <a:lnTo>
                  <a:pt x="4484" y="816"/>
                </a:lnTo>
                <a:cubicBezTo>
                  <a:pt x="4658" y="4150"/>
                  <a:pt x="4833" y="7482"/>
                  <a:pt x="5007" y="10816"/>
                </a:cubicBezTo>
                <a:cubicBezTo>
                  <a:pt x="5295" y="3809"/>
                  <a:pt x="5257" y="4967"/>
                  <a:pt x="5497" y="0"/>
                </a:cubicBezTo>
                <a:lnTo>
                  <a:pt x="10000" y="816"/>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TextBox 502">
            <a:extLst>
              <a:ext uri="{FF2B5EF4-FFF2-40B4-BE49-F238E27FC236}">
                <a16:creationId xmlns:a16="http://schemas.microsoft.com/office/drawing/2014/main" id="{2C534273-06A7-017D-8D24-46E7110CD2F1}"/>
              </a:ext>
            </a:extLst>
          </p:cNvPr>
          <p:cNvSpPr txBox="1"/>
          <p:nvPr/>
        </p:nvSpPr>
        <p:spPr>
          <a:xfrm>
            <a:off x="3340680" y="4466485"/>
            <a:ext cx="759633" cy="276999"/>
          </a:xfrm>
          <a:prstGeom prst="rect">
            <a:avLst/>
          </a:prstGeom>
          <a:noFill/>
        </p:spPr>
        <p:txBody>
          <a:bodyPr wrap="square">
            <a:spAutoFit/>
          </a:bodyPr>
          <a:lstStyle/>
          <a:p>
            <a:r>
              <a:rPr lang="en-US" sz="1200" dirty="0">
                <a:solidFill>
                  <a:srgbClr val="5B0F00"/>
                </a:solidFill>
                <a:latin typeface="Josefin Slab SemiBold" pitchFamily="2" charset="0"/>
              </a:rPr>
              <a:t>Analysis</a:t>
            </a:r>
          </a:p>
        </p:txBody>
      </p:sp>
      <p:pic>
        <p:nvPicPr>
          <p:cNvPr id="505" name="Picture 504">
            <a:extLst>
              <a:ext uri="{FF2B5EF4-FFF2-40B4-BE49-F238E27FC236}">
                <a16:creationId xmlns:a16="http://schemas.microsoft.com/office/drawing/2014/main" id="{D75DE4FB-9D4B-CE0F-A857-A7F3BB3823A8}"/>
              </a:ext>
            </a:extLst>
          </p:cNvPr>
          <p:cNvPicPr>
            <a:picLocks noChangeAspect="1"/>
          </p:cNvPicPr>
          <p:nvPr/>
        </p:nvPicPr>
        <p:blipFill>
          <a:blip r:embed="rId9"/>
          <a:stretch>
            <a:fillRect/>
          </a:stretch>
        </p:blipFill>
        <p:spPr>
          <a:xfrm>
            <a:off x="1295994" y="1735805"/>
            <a:ext cx="510143" cy="685049"/>
          </a:xfrm>
          <a:prstGeom prst="rect">
            <a:avLst/>
          </a:prstGeom>
        </p:spPr>
      </p:pic>
      <p:sp>
        <p:nvSpPr>
          <p:cNvPr id="506" name="TextBox 505">
            <a:extLst>
              <a:ext uri="{FF2B5EF4-FFF2-40B4-BE49-F238E27FC236}">
                <a16:creationId xmlns:a16="http://schemas.microsoft.com/office/drawing/2014/main" id="{0A541441-A3FC-1A79-1673-213DE3E410F6}"/>
              </a:ext>
            </a:extLst>
          </p:cNvPr>
          <p:cNvSpPr txBox="1"/>
          <p:nvPr/>
        </p:nvSpPr>
        <p:spPr>
          <a:xfrm>
            <a:off x="1125575" y="2435309"/>
            <a:ext cx="1003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Marker detection</a:t>
            </a:r>
          </a:p>
        </p:txBody>
      </p:sp>
      <p:sp>
        <p:nvSpPr>
          <p:cNvPr id="507" name="Google Shape;306;p25">
            <a:extLst>
              <a:ext uri="{FF2B5EF4-FFF2-40B4-BE49-F238E27FC236}">
                <a16:creationId xmlns:a16="http://schemas.microsoft.com/office/drawing/2014/main" id="{8A1DDE92-9647-0F49-487D-4F77C7D5F42E}"/>
              </a:ext>
            </a:extLst>
          </p:cNvPr>
          <p:cNvSpPr/>
          <p:nvPr/>
        </p:nvSpPr>
        <p:spPr>
          <a:xfrm>
            <a:off x="1190173" y="4394673"/>
            <a:ext cx="682075" cy="71840"/>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TextBox 507">
            <a:extLst>
              <a:ext uri="{FF2B5EF4-FFF2-40B4-BE49-F238E27FC236}">
                <a16:creationId xmlns:a16="http://schemas.microsoft.com/office/drawing/2014/main" id="{1F491FF7-5C51-F341-7436-860213E8A2D3}"/>
              </a:ext>
            </a:extLst>
          </p:cNvPr>
          <p:cNvSpPr txBox="1"/>
          <p:nvPr/>
        </p:nvSpPr>
        <p:spPr>
          <a:xfrm>
            <a:off x="1169554" y="4466513"/>
            <a:ext cx="759633" cy="276999"/>
          </a:xfrm>
          <a:prstGeom prst="rect">
            <a:avLst/>
          </a:prstGeom>
          <a:noFill/>
        </p:spPr>
        <p:txBody>
          <a:bodyPr wrap="square">
            <a:spAutoFit/>
          </a:bodyPr>
          <a:lstStyle/>
          <a:p>
            <a:r>
              <a:rPr lang="en-US" sz="1200" dirty="0">
                <a:solidFill>
                  <a:srgbClr val="5B0F00"/>
                </a:solidFill>
                <a:latin typeface="Josefin Slab SemiBold" pitchFamily="2" charset="0"/>
              </a:rPr>
              <a:t>Capture</a:t>
            </a:r>
          </a:p>
        </p:txBody>
      </p:sp>
    </p:spTree>
    <p:extLst>
      <p:ext uri="{BB962C8B-B14F-4D97-AF65-F5344CB8AC3E}">
        <p14:creationId xmlns:p14="http://schemas.microsoft.com/office/powerpoint/2010/main" val="353390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
                                            <p:txEl>
                                              <p:pRg st="3" end="3"/>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animBg="1"/>
      <p:bldP spid="482" grpId="0"/>
      <p:bldP spid="486" grpId="0"/>
      <p:bldP spid="490" grpId="0"/>
      <p:bldP spid="496" grpId="0" animBg="1"/>
      <p:bldP spid="498" grpId="0" animBg="1"/>
      <p:bldP spid="499" grpId="0" animBg="1"/>
      <p:bldP spid="501" grpId="0" animBg="1"/>
      <p:bldP spid="50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29" name="Picture 28">
            <a:extLst>
              <a:ext uri="{FF2B5EF4-FFF2-40B4-BE49-F238E27FC236}">
                <a16:creationId xmlns:a16="http://schemas.microsoft.com/office/drawing/2014/main" id="{239EA8F4-99FB-D42D-5821-0211796BAF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97944" y="2281513"/>
            <a:ext cx="824362" cy="639965"/>
          </a:xfrm>
          <a:prstGeom prst="rect">
            <a:avLst/>
          </a:prstGeom>
        </p:spPr>
      </p:pic>
      <p:sp>
        <p:nvSpPr>
          <p:cNvPr id="11" name="TextBox 10">
            <a:extLst>
              <a:ext uri="{FF2B5EF4-FFF2-40B4-BE49-F238E27FC236}">
                <a16:creationId xmlns:a16="http://schemas.microsoft.com/office/drawing/2014/main" id="{3D5E81DE-4607-2420-BD90-78AE0CBB7648}"/>
              </a:ext>
            </a:extLst>
          </p:cNvPr>
          <p:cNvSpPr txBox="1"/>
          <p:nvPr/>
        </p:nvSpPr>
        <p:spPr>
          <a:xfrm>
            <a:off x="192628" y="4041998"/>
            <a:ext cx="934128" cy="338554"/>
          </a:xfrm>
          <a:prstGeom prst="rect">
            <a:avLst/>
          </a:prstGeom>
          <a:noFill/>
        </p:spPr>
        <p:txBody>
          <a:bodyPr wrap="square">
            <a:spAutoFit/>
          </a:bodyPr>
          <a:lstStyle/>
          <a:p>
            <a:r>
              <a:rPr lang="en-US" sz="800" dirty="0">
                <a:solidFill>
                  <a:srgbClr val="5B0F00"/>
                </a:solidFill>
                <a:latin typeface="Josefin Slab SemiBold" pitchFamily="2" charset="0"/>
              </a:rPr>
              <a:t>Kinematic model </a:t>
            </a:r>
          </a:p>
          <a:p>
            <a:r>
              <a:rPr lang="en-US" sz="800" dirty="0">
                <a:solidFill>
                  <a:srgbClr val="5B0F00"/>
                </a:solidFill>
                <a:latin typeface="Josefin Slab SemiBold" pitchFamily="2" charset="0"/>
              </a:rPr>
              <a:t>conception</a:t>
            </a:r>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angles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2" name="TextBox 11">
            <a:extLst>
              <a:ext uri="{FF2B5EF4-FFF2-40B4-BE49-F238E27FC236}">
                <a16:creationId xmlns:a16="http://schemas.microsoft.com/office/drawing/2014/main" id="{EAECFB09-579B-5516-13AD-EBCB110ED4C7}"/>
              </a:ext>
            </a:extLst>
          </p:cNvPr>
          <p:cNvSpPr txBox="1"/>
          <p:nvPr/>
        </p:nvSpPr>
        <p:spPr>
          <a:xfrm>
            <a:off x="2201795" y="2601496"/>
            <a:ext cx="1118713" cy="215444"/>
          </a:xfrm>
          <a:prstGeom prst="rect">
            <a:avLst/>
          </a:prstGeom>
          <a:noFill/>
        </p:spPr>
        <p:txBody>
          <a:bodyPr wrap="square">
            <a:spAutoFit/>
          </a:bodyPr>
          <a:lstStyle/>
          <a:p>
            <a:r>
              <a:rPr lang="en-US" sz="800" dirty="0">
                <a:solidFill>
                  <a:srgbClr val="5B0F00"/>
                </a:solidFill>
                <a:latin typeface="Josefin Slab SemiBold" pitchFamily="2" charset="0"/>
              </a:rPr>
              <a:t>Marker triangulation</a:t>
            </a:r>
          </a:p>
        </p:txBody>
      </p:sp>
      <p:sp>
        <p:nvSpPr>
          <p:cNvPr id="13" name="TextBox 12">
            <a:extLst>
              <a:ext uri="{FF2B5EF4-FFF2-40B4-BE49-F238E27FC236}">
                <a16:creationId xmlns:a16="http://schemas.microsoft.com/office/drawing/2014/main" id="{A40AFC72-E353-1169-8719-B521278A38A9}"/>
              </a:ext>
            </a:extLst>
          </p:cNvPr>
          <p:cNvSpPr txBox="1"/>
          <p:nvPr/>
        </p:nvSpPr>
        <p:spPr>
          <a:xfrm>
            <a:off x="3587488" y="2921478"/>
            <a:ext cx="832890" cy="215444"/>
          </a:xfrm>
          <a:prstGeom prst="rect">
            <a:avLst/>
          </a:prstGeom>
          <a:noFill/>
        </p:spPr>
        <p:txBody>
          <a:bodyPr wrap="square">
            <a:spAutoFit/>
          </a:bodyPr>
          <a:lstStyle/>
          <a:p>
            <a:r>
              <a:rPr lang="en-US" sz="800" dirty="0">
                <a:solidFill>
                  <a:srgbClr val="5B0F00"/>
                </a:solidFill>
                <a:latin typeface="Josefin Slab SemiBold" pitchFamily="2" charset="0"/>
              </a:rPr>
              <a:t>Scaling model</a:t>
            </a:r>
          </a:p>
        </p:txBody>
      </p:sp>
      <p:sp>
        <p:nvSpPr>
          <p:cNvPr id="14" name="TextBox 13">
            <a:extLst>
              <a:ext uri="{FF2B5EF4-FFF2-40B4-BE49-F238E27FC236}">
                <a16:creationId xmlns:a16="http://schemas.microsoft.com/office/drawing/2014/main" id="{C7AD31CB-BB91-799E-8944-9024E0ED5A76}"/>
              </a:ext>
            </a:extLst>
          </p:cNvPr>
          <p:cNvSpPr txBox="1"/>
          <p:nvPr/>
        </p:nvSpPr>
        <p:spPr>
          <a:xfrm>
            <a:off x="4594193" y="2921737"/>
            <a:ext cx="1011945" cy="215444"/>
          </a:xfrm>
          <a:prstGeom prst="rect">
            <a:avLst/>
          </a:prstGeom>
          <a:noFill/>
        </p:spPr>
        <p:txBody>
          <a:bodyPr wrap="square">
            <a:spAutoFit/>
          </a:bodyPr>
          <a:lstStyle/>
          <a:p>
            <a:r>
              <a:rPr lang="en-US" sz="800" dirty="0">
                <a:solidFill>
                  <a:srgbClr val="5B0F00"/>
                </a:solidFill>
                <a:latin typeface="Josefin Slab SemiBold" pitchFamily="2" charset="0"/>
              </a:rPr>
              <a:t>Inverse kinematics</a:t>
            </a:r>
          </a:p>
        </p:txBody>
      </p:sp>
      <p:pic>
        <p:nvPicPr>
          <p:cNvPr id="19" name="Picture 18">
            <a:extLst>
              <a:ext uri="{FF2B5EF4-FFF2-40B4-BE49-F238E27FC236}">
                <a16:creationId xmlns:a16="http://schemas.microsoft.com/office/drawing/2014/main" id="{526B9D69-E2DD-DAB4-2A57-B71393E88E3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8678" y="1402213"/>
            <a:ext cx="329233" cy="506846"/>
          </a:xfrm>
          <a:prstGeom prst="rect">
            <a:avLst/>
          </a:prstGeom>
        </p:spPr>
      </p:pic>
      <p:pic>
        <p:nvPicPr>
          <p:cNvPr id="21" name="Picture 20">
            <a:extLst>
              <a:ext uri="{FF2B5EF4-FFF2-40B4-BE49-F238E27FC236}">
                <a16:creationId xmlns:a16="http://schemas.microsoft.com/office/drawing/2014/main" id="{61DAEB0A-E830-C9FD-7F4D-3612758BEEF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2074" y="2101534"/>
            <a:ext cx="350817" cy="452799"/>
          </a:xfrm>
          <a:prstGeom prst="rect">
            <a:avLst/>
          </a:prstGeom>
        </p:spPr>
      </p:pic>
      <p:pic>
        <p:nvPicPr>
          <p:cNvPr id="23" name="Picture 22">
            <a:extLst>
              <a:ext uri="{FF2B5EF4-FFF2-40B4-BE49-F238E27FC236}">
                <a16:creationId xmlns:a16="http://schemas.microsoft.com/office/drawing/2014/main" id="{F50696CB-81F6-A4F8-CA9B-12A1CA994F2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43879" y="3731533"/>
            <a:ext cx="290397" cy="380379"/>
          </a:xfrm>
          <a:prstGeom prst="rect">
            <a:avLst/>
          </a:prstGeom>
        </p:spPr>
      </p:pic>
      <p:pic>
        <p:nvPicPr>
          <p:cNvPr id="25" name="Picture 24">
            <a:extLst>
              <a:ext uri="{FF2B5EF4-FFF2-40B4-BE49-F238E27FC236}">
                <a16:creationId xmlns:a16="http://schemas.microsoft.com/office/drawing/2014/main" id="{0D5456D8-3F4D-2CCD-A227-A5B1A5827E01}"/>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19278703">
            <a:off x="372282" y="2872575"/>
            <a:ext cx="388417" cy="580537"/>
          </a:xfrm>
          <a:prstGeom prst="rect">
            <a:avLst/>
          </a:prstGeom>
        </p:spPr>
      </p:pic>
      <p:pic>
        <p:nvPicPr>
          <p:cNvPr id="27" name="Picture 26">
            <a:extLst>
              <a:ext uri="{FF2B5EF4-FFF2-40B4-BE49-F238E27FC236}">
                <a16:creationId xmlns:a16="http://schemas.microsoft.com/office/drawing/2014/main" id="{009C7370-40C3-807F-48F6-5D2306B015E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336860" y="1738849"/>
            <a:ext cx="852985" cy="884345"/>
          </a:xfrm>
          <a:prstGeom prst="rect">
            <a:avLst/>
          </a:prstGeom>
        </p:spPr>
      </p:pic>
      <p:pic>
        <p:nvPicPr>
          <p:cNvPr id="30" name="Picture 29">
            <a:extLst>
              <a:ext uri="{FF2B5EF4-FFF2-40B4-BE49-F238E27FC236}">
                <a16:creationId xmlns:a16="http://schemas.microsoft.com/office/drawing/2014/main" id="{444F3420-FE63-3581-19B7-6897D6ECE7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796855" y="2239713"/>
            <a:ext cx="274576" cy="719522"/>
          </a:xfrm>
          <a:prstGeom prst="rect">
            <a:avLst/>
          </a:prstGeom>
        </p:spPr>
      </p:pic>
      <p:sp>
        <p:nvSpPr>
          <p:cNvPr id="482" name="TextBox 481">
            <a:extLst>
              <a:ext uri="{FF2B5EF4-FFF2-40B4-BE49-F238E27FC236}">
                <a16:creationId xmlns:a16="http://schemas.microsoft.com/office/drawing/2014/main" id="{674CF858-5110-D8DC-1809-248EA4993CC5}"/>
              </a:ext>
            </a:extLst>
          </p:cNvPr>
          <p:cNvSpPr txBox="1"/>
          <p:nvPr/>
        </p:nvSpPr>
        <p:spPr>
          <a:xfrm>
            <a:off x="179428" y="1870551"/>
            <a:ext cx="1003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Marker placement</a:t>
            </a:r>
          </a:p>
        </p:txBody>
      </p:sp>
      <p:sp>
        <p:nvSpPr>
          <p:cNvPr id="486" name="TextBox 485">
            <a:extLst>
              <a:ext uri="{FF2B5EF4-FFF2-40B4-BE49-F238E27FC236}">
                <a16:creationId xmlns:a16="http://schemas.microsoft.com/office/drawing/2014/main" id="{FE9A88D4-FBF0-39E4-FA35-0E9BB27506E8}"/>
              </a:ext>
            </a:extLst>
          </p:cNvPr>
          <p:cNvSpPr txBox="1"/>
          <p:nvPr/>
        </p:nvSpPr>
        <p:spPr>
          <a:xfrm>
            <a:off x="161893" y="2513408"/>
            <a:ext cx="13715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Infrared projectors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and cameras </a:t>
            </a:r>
            <a:endParaRPr lang="en-US" sz="900" dirty="0"/>
          </a:p>
        </p:txBody>
      </p:sp>
      <p:sp>
        <p:nvSpPr>
          <p:cNvPr id="490" name="TextBox 489">
            <a:extLst>
              <a:ext uri="{FF2B5EF4-FFF2-40B4-BE49-F238E27FC236}">
                <a16:creationId xmlns:a16="http://schemas.microsoft.com/office/drawing/2014/main" id="{44FCE793-16E5-C8D2-69F0-0869A89E9259}"/>
              </a:ext>
            </a:extLst>
          </p:cNvPr>
          <p:cNvSpPr txBox="1"/>
          <p:nvPr/>
        </p:nvSpPr>
        <p:spPr>
          <a:xfrm>
            <a:off x="185143" y="3318825"/>
            <a:ext cx="88211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Calibration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synchronization</a:t>
            </a:r>
          </a:p>
        </p:txBody>
      </p:sp>
      <p:sp>
        <p:nvSpPr>
          <p:cNvPr id="491" name="Google Shape;306;p25">
            <a:extLst>
              <a:ext uri="{FF2B5EF4-FFF2-40B4-BE49-F238E27FC236}">
                <a16:creationId xmlns:a16="http://schemas.microsoft.com/office/drawing/2014/main" id="{26630C8A-E7BB-9775-ECFC-1C584DBE4AFD}"/>
              </a:ext>
            </a:extLst>
          </p:cNvPr>
          <p:cNvSpPr/>
          <p:nvPr/>
        </p:nvSpPr>
        <p:spPr>
          <a:xfrm>
            <a:off x="285161" y="4394673"/>
            <a:ext cx="682075" cy="71840"/>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TextBox 491">
            <a:extLst>
              <a:ext uri="{FF2B5EF4-FFF2-40B4-BE49-F238E27FC236}">
                <a16:creationId xmlns:a16="http://schemas.microsoft.com/office/drawing/2014/main" id="{B980E562-7A38-C208-DEBC-46DF15EB3D42}"/>
              </a:ext>
            </a:extLst>
          </p:cNvPr>
          <p:cNvSpPr txBox="1"/>
          <p:nvPr/>
        </p:nvSpPr>
        <p:spPr>
          <a:xfrm>
            <a:off x="357435" y="4466513"/>
            <a:ext cx="542090" cy="276999"/>
          </a:xfrm>
          <a:prstGeom prst="rect">
            <a:avLst/>
          </a:prstGeom>
          <a:noFill/>
        </p:spPr>
        <p:txBody>
          <a:bodyPr wrap="square">
            <a:spAutoFit/>
          </a:bodyPr>
          <a:lstStyle/>
          <a:p>
            <a:r>
              <a:rPr lang="en-US" sz="1200" dirty="0">
                <a:solidFill>
                  <a:srgbClr val="5B0F00"/>
                </a:solidFill>
                <a:latin typeface="Josefin Slab SemiBold" pitchFamily="2" charset="0"/>
              </a:rPr>
              <a:t>Setup</a:t>
            </a:r>
          </a:p>
        </p:txBody>
      </p:sp>
      <p:sp>
        <p:nvSpPr>
          <p:cNvPr id="496" name="Google Shape;306;p25">
            <a:extLst>
              <a:ext uri="{FF2B5EF4-FFF2-40B4-BE49-F238E27FC236}">
                <a16:creationId xmlns:a16="http://schemas.microsoft.com/office/drawing/2014/main" id="{4E5794C2-D1C5-8C03-A233-36656D5A9D10}"/>
              </a:ext>
            </a:extLst>
          </p:cNvPr>
          <p:cNvSpPr/>
          <p:nvPr/>
        </p:nvSpPr>
        <p:spPr>
          <a:xfrm rot="16200000">
            <a:off x="381888" y="2150870"/>
            <a:ext cx="1582840" cy="45719"/>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306;p25">
            <a:extLst>
              <a:ext uri="{FF2B5EF4-FFF2-40B4-BE49-F238E27FC236}">
                <a16:creationId xmlns:a16="http://schemas.microsoft.com/office/drawing/2014/main" id="{B2F70611-332E-85C2-4F88-6B8D83AEDFF4}"/>
              </a:ext>
            </a:extLst>
          </p:cNvPr>
          <p:cNvSpPr/>
          <p:nvPr/>
        </p:nvSpPr>
        <p:spPr>
          <a:xfrm rot="16200000">
            <a:off x="1014895" y="2426115"/>
            <a:ext cx="2138239" cy="95275"/>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306;p25">
            <a:extLst>
              <a:ext uri="{FF2B5EF4-FFF2-40B4-BE49-F238E27FC236}">
                <a16:creationId xmlns:a16="http://schemas.microsoft.com/office/drawing/2014/main" id="{06E93914-C116-7D6B-9923-CA6ED84491D0}"/>
              </a:ext>
            </a:extLst>
          </p:cNvPr>
          <p:cNvSpPr/>
          <p:nvPr/>
        </p:nvSpPr>
        <p:spPr>
          <a:xfrm rot="16200000">
            <a:off x="2125426" y="2722708"/>
            <a:ext cx="2729600" cy="95275"/>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306;p25">
            <a:extLst>
              <a:ext uri="{FF2B5EF4-FFF2-40B4-BE49-F238E27FC236}">
                <a16:creationId xmlns:a16="http://schemas.microsoft.com/office/drawing/2014/main" id="{2E92C2CF-D77C-6035-554A-FF3E1A7459AA}"/>
              </a:ext>
            </a:extLst>
          </p:cNvPr>
          <p:cNvSpPr/>
          <p:nvPr/>
        </p:nvSpPr>
        <p:spPr>
          <a:xfrm rot="16200000">
            <a:off x="4044415" y="2597509"/>
            <a:ext cx="898272" cy="65659"/>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306;p25">
            <a:extLst>
              <a:ext uri="{FF2B5EF4-FFF2-40B4-BE49-F238E27FC236}">
                <a16:creationId xmlns:a16="http://schemas.microsoft.com/office/drawing/2014/main" id="{BB933565-3116-A230-DD71-1EC607D8C0EF}"/>
              </a:ext>
            </a:extLst>
          </p:cNvPr>
          <p:cNvSpPr/>
          <p:nvPr/>
        </p:nvSpPr>
        <p:spPr>
          <a:xfrm>
            <a:off x="2139686" y="4380552"/>
            <a:ext cx="3161622" cy="85933"/>
          </a:xfrm>
          <a:custGeom>
            <a:avLst/>
            <a:gdLst>
              <a:gd name="connsiteX0" fmla="*/ 0 w 10000"/>
              <a:gd name="connsiteY0" fmla="*/ 0 h 9992"/>
              <a:gd name="connsiteX1" fmla="*/ 4484 w 10000"/>
              <a:gd name="connsiteY1" fmla="*/ 0 h 9992"/>
              <a:gd name="connsiteX2" fmla="*/ 5007 w 10000"/>
              <a:gd name="connsiteY2" fmla="*/ 9992 h 9992"/>
              <a:gd name="connsiteX3" fmla="*/ 5918 w 10000"/>
              <a:gd name="connsiteY3" fmla="*/ 0 h 9992"/>
              <a:gd name="connsiteX4" fmla="*/ 10000 w 10000"/>
              <a:gd name="connsiteY4" fmla="*/ 0 h 9992"/>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 name="connsiteX0" fmla="*/ 0 w 10000"/>
              <a:gd name="connsiteY0" fmla="*/ 816 h 10816"/>
              <a:gd name="connsiteX1" fmla="*/ 4484 w 10000"/>
              <a:gd name="connsiteY1" fmla="*/ 816 h 10816"/>
              <a:gd name="connsiteX2" fmla="*/ 5007 w 10000"/>
              <a:gd name="connsiteY2" fmla="*/ 10816 h 10816"/>
              <a:gd name="connsiteX3" fmla="*/ 5497 w 10000"/>
              <a:gd name="connsiteY3" fmla="*/ 0 h 10816"/>
              <a:gd name="connsiteX4" fmla="*/ 10000 w 10000"/>
              <a:gd name="connsiteY4" fmla="*/ 816 h 1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816" fill="none" extrusionOk="0">
                <a:moveTo>
                  <a:pt x="0" y="816"/>
                </a:moveTo>
                <a:lnTo>
                  <a:pt x="4484" y="816"/>
                </a:lnTo>
                <a:cubicBezTo>
                  <a:pt x="4658" y="4150"/>
                  <a:pt x="4833" y="7482"/>
                  <a:pt x="5007" y="10816"/>
                </a:cubicBezTo>
                <a:cubicBezTo>
                  <a:pt x="5295" y="3809"/>
                  <a:pt x="5257" y="4967"/>
                  <a:pt x="5497" y="0"/>
                </a:cubicBezTo>
                <a:lnTo>
                  <a:pt x="10000" y="816"/>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TextBox 502">
            <a:extLst>
              <a:ext uri="{FF2B5EF4-FFF2-40B4-BE49-F238E27FC236}">
                <a16:creationId xmlns:a16="http://schemas.microsoft.com/office/drawing/2014/main" id="{2C534273-06A7-017D-8D24-46E7110CD2F1}"/>
              </a:ext>
            </a:extLst>
          </p:cNvPr>
          <p:cNvSpPr txBox="1"/>
          <p:nvPr/>
        </p:nvSpPr>
        <p:spPr>
          <a:xfrm>
            <a:off x="3340680" y="4466485"/>
            <a:ext cx="759633" cy="276999"/>
          </a:xfrm>
          <a:prstGeom prst="rect">
            <a:avLst/>
          </a:prstGeom>
          <a:noFill/>
        </p:spPr>
        <p:txBody>
          <a:bodyPr wrap="square">
            <a:spAutoFit/>
          </a:bodyPr>
          <a:lstStyle/>
          <a:p>
            <a:r>
              <a:rPr lang="en-US" sz="1200" dirty="0">
                <a:solidFill>
                  <a:srgbClr val="5B0F00"/>
                </a:solidFill>
                <a:latin typeface="Josefin Slab SemiBold" pitchFamily="2" charset="0"/>
              </a:rPr>
              <a:t>Analysis</a:t>
            </a:r>
          </a:p>
        </p:txBody>
      </p:sp>
      <p:pic>
        <p:nvPicPr>
          <p:cNvPr id="505" name="Picture 504">
            <a:extLst>
              <a:ext uri="{FF2B5EF4-FFF2-40B4-BE49-F238E27FC236}">
                <a16:creationId xmlns:a16="http://schemas.microsoft.com/office/drawing/2014/main" id="{D75DE4FB-9D4B-CE0F-A857-A7F3BB3823A8}"/>
              </a:ext>
            </a:extLst>
          </p:cNvPr>
          <p:cNvPicPr>
            <a:picLocks noChangeAspect="1"/>
          </p:cNvPicPr>
          <p:nvPr/>
        </p:nvPicPr>
        <p:blipFill>
          <a:blip r:embed="rId9"/>
          <a:stretch>
            <a:fillRect/>
          </a:stretch>
        </p:blipFill>
        <p:spPr>
          <a:xfrm>
            <a:off x="1295994" y="1735805"/>
            <a:ext cx="510143" cy="685049"/>
          </a:xfrm>
          <a:prstGeom prst="rect">
            <a:avLst/>
          </a:prstGeom>
        </p:spPr>
      </p:pic>
      <p:sp>
        <p:nvSpPr>
          <p:cNvPr id="506" name="TextBox 505">
            <a:extLst>
              <a:ext uri="{FF2B5EF4-FFF2-40B4-BE49-F238E27FC236}">
                <a16:creationId xmlns:a16="http://schemas.microsoft.com/office/drawing/2014/main" id="{0A541441-A3FC-1A79-1673-213DE3E410F6}"/>
              </a:ext>
            </a:extLst>
          </p:cNvPr>
          <p:cNvSpPr txBox="1"/>
          <p:nvPr/>
        </p:nvSpPr>
        <p:spPr>
          <a:xfrm>
            <a:off x="1125575" y="2435309"/>
            <a:ext cx="1003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Marker detection</a:t>
            </a:r>
          </a:p>
        </p:txBody>
      </p:sp>
      <p:sp>
        <p:nvSpPr>
          <p:cNvPr id="507" name="Google Shape;306;p25">
            <a:extLst>
              <a:ext uri="{FF2B5EF4-FFF2-40B4-BE49-F238E27FC236}">
                <a16:creationId xmlns:a16="http://schemas.microsoft.com/office/drawing/2014/main" id="{8A1DDE92-9647-0F49-487D-4F77C7D5F42E}"/>
              </a:ext>
            </a:extLst>
          </p:cNvPr>
          <p:cNvSpPr/>
          <p:nvPr/>
        </p:nvSpPr>
        <p:spPr>
          <a:xfrm>
            <a:off x="1190173" y="4394673"/>
            <a:ext cx="682075" cy="71840"/>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TextBox 507">
            <a:extLst>
              <a:ext uri="{FF2B5EF4-FFF2-40B4-BE49-F238E27FC236}">
                <a16:creationId xmlns:a16="http://schemas.microsoft.com/office/drawing/2014/main" id="{1F491FF7-5C51-F341-7436-860213E8A2D3}"/>
              </a:ext>
            </a:extLst>
          </p:cNvPr>
          <p:cNvSpPr txBox="1"/>
          <p:nvPr/>
        </p:nvSpPr>
        <p:spPr>
          <a:xfrm>
            <a:off x="1169554" y="4466513"/>
            <a:ext cx="759633" cy="276999"/>
          </a:xfrm>
          <a:prstGeom prst="rect">
            <a:avLst/>
          </a:prstGeom>
          <a:noFill/>
        </p:spPr>
        <p:txBody>
          <a:bodyPr wrap="square">
            <a:spAutoFit/>
          </a:bodyPr>
          <a:lstStyle/>
          <a:p>
            <a:r>
              <a:rPr lang="en-US" sz="1200" dirty="0">
                <a:solidFill>
                  <a:srgbClr val="5B0F00"/>
                </a:solidFill>
                <a:latin typeface="Josefin Slab SemiBold" pitchFamily="2" charset="0"/>
              </a:rPr>
              <a:t>Capture</a:t>
            </a: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A markerless implementation</a:t>
            </a:r>
          </a:p>
          <a:p>
            <a:pPr marL="0" indent="0" algn="r">
              <a:buNone/>
            </a:pPr>
            <a:r>
              <a:rPr lang="es" sz="1600" dirty="0">
                <a:latin typeface="Josefin Sans" pitchFamily="2" charset="0"/>
              </a:rPr>
              <a:t>Pose2Sim, an open-source package</a:t>
            </a:r>
          </a:p>
        </p:txBody>
      </p:sp>
      <p:sp>
        <p:nvSpPr>
          <p:cNvPr id="6" name="TextBox 5">
            <a:extLst>
              <a:ext uri="{FF2B5EF4-FFF2-40B4-BE49-F238E27FC236}">
                <a16:creationId xmlns:a16="http://schemas.microsoft.com/office/drawing/2014/main" id="{4A88EF5C-EBE3-0C13-187D-9DCF94FA4F1B}"/>
              </a:ext>
            </a:extLst>
          </p:cNvPr>
          <p:cNvSpPr txBox="1"/>
          <p:nvPr/>
        </p:nvSpPr>
        <p:spPr>
          <a:xfrm>
            <a:off x="780435" y="1003681"/>
            <a:ext cx="1253512" cy="215444"/>
          </a:xfrm>
          <a:prstGeom prst="rect">
            <a:avLst/>
          </a:prstGeom>
          <a:noFill/>
        </p:spPr>
        <p:txBody>
          <a:bodyPr wrap="square" rtlCol="0">
            <a:spAutoFit/>
          </a:bodyPr>
          <a:lstStyle/>
          <a:p>
            <a:r>
              <a:rPr lang="en-US" sz="800" dirty="0">
                <a:solidFill>
                  <a:schemeClr val="tx2"/>
                </a:solidFill>
                <a:latin typeface="Josefin Sans Light" pitchFamily="2" charset="0"/>
                <a:cs typeface="Arial" panose="020B0604020202020204" pitchFamily="34" charset="0"/>
              </a:rPr>
              <a:t>[Pagnon, 2022, JOSS]</a:t>
            </a:r>
          </a:p>
        </p:txBody>
      </p:sp>
      <p:pic>
        <p:nvPicPr>
          <p:cNvPr id="7" name="Picture 6">
            <a:extLst>
              <a:ext uri="{FF2B5EF4-FFF2-40B4-BE49-F238E27FC236}">
                <a16:creationId xmlns:a16="http://schemas.microsoft.com/office/drawing/2014/main" id="{FE11D6BD-740A-C126-0C11-D9FC6397F118}"/>
              </a:ext>
            </a:extLst>
          </p:cNvPr>
          <p:cNvPicPr>
            <a:picLocks noChangeAspect="1"/>
          </p:cNvPicPr>
          <p:nvPr/>
        </p:nvPicPr>
        <p:blipFill>
          <a:blip r:embed="rId10"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9063" y="1306814"/>
            <a:ext cx="344896" cy="582418"/>
          </a:xfrm>
          <a:prstGeom prst="rect">
            <a:avLst/>
          </a:prstGeom>
        </p:spPr>
      </p:pic>
      <p:sp>
        <p:nvSpPr>
          <p:cNvPr id="8" name="TextBox 7">
            <a:extLst>
              <a:ext uri="{FF2B5EF4-FFF2-40B4-BE49-F238E27FC236}">
                <a16:creationId xmlns:a16="http://schemas.microsoft.com/office/drawing/2014/main" id="{E7C1BDD0-8FF0-89CF-90C3-52952C06CEC1}"/>
              </a:ext>
            </a:extLst>
          </p:cNvPr>
          <p:cNvSpPr txBox="1"/>
          <p:nvPr/>
        </p:nvSpPr>
        <p:spPr>
          <a:xfrm>
            <a:off x="178839" y="1781633"/>
            <a:ext cx="100321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Labeling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a:solidFill>
                  <a:srgbClr val="5B0F00"/>
                </a:solidFill>
                <a:latin typeface="Josefin Slab SemiBold" pitchFamily="2" charset="0"/>
              </a:rPr>
              <a:t>m</a:t>
            </a:r>
            <a:r>
              <a:rPr kumimoji="0" lang="en-US" sz="800" b="0" i="0" u="none" strike="noStrike" kern="0" cap="none" spc="0" normalizeH="0" baseline="0" noProof="0" dirty="0" err="1">
                <a:ln>
                  <a:noFill/>
                </a:ln>
                <a:solidFill>
                  <a:srgbClr val="5B0F00"/>
                </a:solidFill>
                <a:effectLst/>
                <a:uLnTx/>
                <a:uFillTx/>
                <a:latin typeface="Josefin Slab SemiBold" pitchFamily="2" charset="0"/>
                <a:cs typeface="Arial"/>
                <a:sym typeface="Arial"/>
              </a:rPr>
              <a:t>odel</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training</a:t>
            </a:r>
          </a:p>
        </p:txBody>
      </p:sp>
      <p:sp>
        <p:nvSpPr>
          <p:cNvPr id="9" name="TextBox 8">
            <a:extLst>
              <a:ext uri="{FF2B5EF4-FFF2-40B4-BE49-F238E27FC236}">
                <a16:creationId xmlns:a16="http://schemas.microsoft.com/office/drawing/2014/main" id="{A0EE9861-7765-8922-8FB9-0B81E47E660E}"/>
              </a:ext>
            </a:extLst>
          </p:cNvPr>
          <p:cNvSpPr txBox="1"/>
          <p:nvPr/>
        </p:nvSpPr>
        <p:spPr>
          <a:xfrm>
            <a:off x="165076" y="2577363"/>
            <a:ext cx="1003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RGB cameras</a:t>
            </a:r>
          </a:p>
        </p:txBody>
      </p:sp>
      <p:pic>
        <p:nvPicPr>
          <p:cNvPr id="18" name="Picture 17">
            <a:extLst>
              <a:ext uri="{FF2B5EF4-FFF2-40B4-BE49-F238E27FC236}">
                <a16:creationId xmlns:a16="http://schemas.microsoft.com/office/drawing/2014/main" id="{C411FCA7-4EAC-5147-E507-8815714E8A3B}"/>
              </a:ext>
            </a:extLst>
          </p:cNvPr>
          <p:cNvPicPr>
            <a:picLocks noChangeAspect="1"/>
          </p:cNvPicPr>
          <p:nvPr/>
        </p:nvPicPr>
        <p:blipFill rotWithShape="1">
          <a:blip r:embed="rId11">
            <a:clrChange>
              <a:clrFrom>
                <a:srgbClr val="FFFFFF"/>
              </a:clrFrom>
              <a:clrTo>
                <a:srgbClr val="FFFFFF">
                  <a:alpha val="0"/>
                </a:srgbClr>
              </a:clrTo>
            </a:clrChange>
          </a:blip>
          <a:srcRect r="50998" b="19726"/>
          <a:stretch/>
        </p:blipFill>
        <p:spPr>
          <a:xfrm>
            <a:off x="347099" y="2231459"/>
            <a:ext cx="497953" cy="361399"/>
          </a:xfrm>
          <a:prstGeom prst="rect">
            <a:avLst/>
          </a:prstGeom>
        </p:spPr>
      </p:pic>
      <p:pic>
        <p:nvPicPr>
          <p:cNvPr id="24" name="Picture 23">
            <a:extLst>
              <a:ext uri="{FF2B5EF4-FFF2-40B4-BE49-F238E27FC236}">
                <a16:creationId xmlns:a16="http://schemas.microsoft.com/office/drawing/2014/main" id="{60933588-463A-7E9E-4E15-27A2495795E0}"/>
              </a:ext>
            </a:extLst>
          </p:cNvPr>
          <p:cNvPicPr>
            <a:picLocks noChangeAspect="1"/>
          </p:cNvPicPr>
          <p:nvPr/>
        </p:nvPicPr>
        <p:blipFill rotWithShape="1">
          <a:blip r:embed="rId12"/>
          <a:srcRect l="1800" t="10211" r="55484" b="1879"/>
          <a:stretch/>
        </p:blipFill>
        <p:spPr>
          <a:xfrm>
            <a:off x="1262042" y="1705281"/>
            <a:ext cx="597702" cy="761428"/>
          </a:xfrm>
          <a:prstGeom prst="rect">
            <a:avLst/>
          </a:prstGeom>
          <a:ln>
            <a:noFill/>
          </a:ln>
          <a:effectLst>
            <a:softEdge rad="25400"/>
          </a:effectLst>
        </p:spPr>
      </p:pic>
      <p:sp>
        <p:nvSpPr>
          <p:cNvPr id="26" name="TextBox 25">
            <a:extLst>
              <a:ext uri="{FF2B5EF4-FFF2-40B4-BE49-F238E27FC236}">
                <a16:creationId xmlns:a16="http://schemas.microsoft.com/office/drawing/2014/main" id="{A66E0F6D-24E6-91FD-A6BA-E2F1F260B28F}"/>
              </a:ext>
            </a:extLst>
          </p:cNvPr>
          <p:cNvSpPr txBox="1"/>
          <p:nvPr/>
        </p:nvSpPr>
        <p:spPr>
          <a:xfrm>
            <a:off x="2207540" y="2595477"/>
            <a:ext cx="1538736" cy="461665"/>
          </a:xfrm>
          <a:prstGeom prst="rect">
            <a:avLst/>
          </a:prstGeom>
          <a:noFill/>
        </p:spPr>
        <p:txBody>
          <a:bodyPr wrap="square">
            <a:spAutoFit/>
          </a:bodyPr>
          <a:lstStyle/>
          <a:p>
            <a:r>
              <a:rPr lang="en-US" sz="800" dirty="0">
                <a:solidFill>
                  <a:srgbClr val="5B0F00"/>
                </a:solidFill>
                <a:latin typeface="Josefin Slab SemiBold" pitchFamily="2" charset="0"/>
              </a:rPr>
              <a:t>Person reidentification,</a:t>
            </a:r>
          </a:p>
          <a:p>
            <a:r>
              <a:rPr lang="en-US" sz="800" dirty="0">
                <a:solidFill>
                  <a:srgbClr val="5B0F00"/>
                </a:solidFill>
                <a:latin typeface="Josefin Slab SemiBold" pitchFamily="2" charset="0"/>
              </a:rPr>
              <a:t>Keypoint weighted triangulation</a:t>
            </a:r>
          </a:p>
        </p:txBody>
      </p:sp>
      <p:sp>
        <p:nvSpPr>
          <p:cNvPr id="28" name="TextBox 27">
            <a:extLst>
              <a:ext uri="{FF2B5EF4-FFF2-40B4-BE49-F238E27FC236}">
                <a16:creationId xmlns:a16="http://schemas.microsoft.com/office/drawing/2014/main" id="{57D76281-7911-16BB-7D82-58A54060681C}"/>
              </a:ext>
            </a:extLst>
          </p:cNvPr>
          <p:cNvSpPr txBox="1"/>
          <p:nvPr/>
        </p:nvSpPr>
        <p:spPr>
          <a:xfrm>
            <a:off x="1102026" y="2437664"/>
            <a:ext cx="100321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Keypoint detection</a:t>
            </a:r>
          </a:p>
        </p:txBody>
      </p:sp>
      <p:sp>
        <p:nvSpPr>
          <p:cNvPr id="481" name="Rectangle: Rounded Corners 480">
            <a:extLst>
              <a:ext uri="{FF2B5EF4-FFF2-40B4-BE49-F238E27FC236}">
                <a16:creationId xmlns:a16="http://schemas.microsoft.com/office/drawing/2014/main" id="{3C057C1E-E619-824B-A93B-098B7F23CAF8}"/>
              </a:ext>
            </a:extLst>
          </p:cNvPr>
          <p:cNvSpPr/>
          <p:nvPr/>
        </p:nvSpPr>
        <p:spPr>
          <a:xfrm rot="19896233">
            <a:off x="350172" y="3046955"/>
            <a:ext cx="512619" cy="151949"/>
          </a:xfrm>
          <a:prstGeom prst="roundRect">
            <a:avLst/>
          </a:prstGeom>
          <a:solidFill>
            <a:schemeClr val="tx1">
              <a:lumMod val="9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Josefin Slab" pitchFamily="2" charset="0"/>
              </a:rPr>
              <a:t>Idem</a:t>
            </a:r>
            <a:endParaRPr lang="en-US" sz="1000" b="1" dirty="0">
              <a:latin typeface="Josefin Slab" pitchFamily="2" charset="0"/>
            </a:endParaRPr>
          </a:p>
        </p:txBody>
      </p:sp>
      <p:sp>
        <p:nvSpPr>
          <p:cNvPr id="483" name="Rectangle: Rounded Corners 482">
            <a:extLst>
              <a:ext uri="{FF2B5EF4-FFF2-40B4-BE49-F238E27FC236}">
                <a16:creationId xmlns:a16="http://schemas.microsoft.com/office/drawing/2014/main" id="{903C8DDF-3135-B773-C452-F2C2CD945D81}"/>
              </a:ext>
            </a:extLst>
          </p:cNvPr>
          <p:cNvSpPr/>
          <p:nvPr/>
        </p:nvSpPr>
        <p:spPr>
          <a:xfrm rot="19896233">
            <a:off x="366896" y="3832935"/>
            <a:ext cx="512619" cy="151949"/>
          </a:xfrm>
          <a:prstGeom prst="roundRect">
            <a:avLst/>
          </a:prstGeom>
          <a:solidFill>
            <a:schemeClr val="tx1">
              <a:lumMod val="9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Josefin Slab" pitchFamily="2" charset="0"/>
              </a:rPr>
              <a:t>Idem</a:t>
            </a:r>
            <a:endParaRPr lang="en-US" sz="1000" b="1" dirty="0">
              <a:latin typeface="Josefin Slab" pitchFamily="2" charset="0"/>
            </a:endParaRPr>
          </a:p>
        </p:txBody>
      </p:sp>
      <p:sp>
        <p:nvSpPr>
          <p:cNvPr id="484" name="Rectangle: Rounded Corners 483">
            <a:extLst>
              <a:ext uri="{FF2B5EF4-FFF2-40B4-BE49-F238E27FC236}">
                <a16:creationId xmlns:a16="http://schemas.microsoft.com/office/drawing/2014/main" id="{0CA96F61-B590-78C0-6A6C-EDA6591FD582}"/>
              </a:ext>
            </a:extLst>
          </p:cNvPr>
          <p:cNvSpPr/>
          <p:nvPr/>
        </p:nvSpPr>
        <p:spPr>
          <a:xfrm rot="19896233">
            <a:off x="3702424" y="2655782"/>
            <a:ext cx="512619" cy="151949"/>
          </a:xfrm>
          <a:prstGeom prst="roundRect">
            <a:avLst/>
          </a:prstGeom>
          <a:solidFill>
            <a:schemeClr val="tx1">
              <a:lumMod val="9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Josefin Slab" pitchFamily="2" charset="0"/>
              </a:rPr>
              <a:t>Idem</a:t>
            </a:r>
            <a:endParaRPr lang="en-US" sz="1000" b="1" dirty="0">
              <a:latin typeface="Josefin Slab" pitchFamily="2" charset="0"/>
            </a:endParaRPr>
          </a:p>
        </p:txBody>
      </p:sp>
      <p:sp>
        <p:nvSpPr>
          <p:cNvPr id="485" name="Rectangle: Rounded Corners 484">
            <a:extLst>
              <a:ext uri="{FF2B5EF4-FFF2-40B4-BE49-F238E27FC236}">
                <a16:creationId xmlns:a16="http://schemas.microsoft.com/office/drawing/2014/main" id="{2D485426-FE04-F60B-54E4-5CF9DC067D1A}"/>
              </a:ext>
            </a:extLst>
          </p:cNvPr>
          <p:cNvSpPr/>
          <p:nvPr/>
        </p:nvSpPr>
        <p:spPr>
          <a:xfrm rot="19896233">
            <a:off x="4794393" y="2655782"/>
            <a:ext cx="512619" cy="151949"/>
          </a:xfrm>
          <a:prstGeom prst="roundRect">
            <a:avLst/>
          </a:prstGeom>
          <a:solidFill>
            <a:schemeClr val="tx1">
              <a:lumMod val="90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latin typeface="Josefin Slab" pitchFamily="2" charset="0"/>
              </a:rPr>
              <a:t>Idem</a:t>
            </a:r>
            <a:endParaRPr lang="en-US" sz="1000" b="1" dirty="0">
              <a:latin typeface="Josefin Slab" pitchFamily="2" charset="0"/>
            </a:endParaRPr>
          </a:p>
        </p:txBody>
      </p:sp>
    </p:spTree>
    <p:extLst>
      <p:ext uri="{BB962C8B-B14F-4D97-AF65-F5344CB8AC3E}">
        <p14:creationId xmlns:p14="http://schemas.microsoft.com/office/powerpoint/2010/main" val="175398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82"/>
                                        </p:tgtEl>
                                      </p:cBhvr>
                                    </p:animEffect>
                                    <p:set>
                                      <p:cBhvr>
                                        <p:cTn id="7" dur="1" fill="hold">
                                          <p:stCondLst>
                                            <p:cond delay="499"/>
                                          </p:stCondLst>
                                        </p:cTn>
                                        <p:tgtEl>
                                          <p:spTgt spid="48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486"/>
                                        </p:tgtEl>
                                      </p:cBhvr>
                                    </p:animEffect>
                                    <p:set>
                                      <p:cBhvr>
                                        <p:cTn id="24" dur="1" fill="hold">
                                          <p:stCondLst>
                                            <p:cond delay="499"/>
                                          </p:stCondLst>
                                        </p:cTn>
                                        <p:tgtEl>
                                          <p:spTgt spid="486"/>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505"/>
                                        </p:tgtEl>
                                      </p:cBhvr>
                                    </p:animEffect>
                                    <p:set>
                                      <p:cBhvr>
                                        <p:cTn id="35" dur="1" fill="hold">
                                          <p:stCondLst>
                                            <p:cond delay="499"/>
                                          </p:stCondLst>
                                        </p:cTn>
                                        <p:tgtEl>
                                          <p:spTgt spid="505"/>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506"/>
                                        </p:tgtEl>
                                      </p:cBhvr>
                                    </p:animEffect>
                                    <p:set>
                                      <p:cBhvr>
                                        <p:cTn id="38" dur="1" fill="hold">
                                          <p:stCondLst>
                                            <p:cond delay="499"/>
                                          </p:stCondLst>
                                        </p:cTn>
                                        <p:tgtEl>
                                          <p:spTgt spid="506"/>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82" grpId="0"/>
      <p:bldP spid="486" grpId="0"/>
      <p:bldP spid="506" grpId="0"/>
      <p:bldP spid="8" grpId="0"/>
      <p:bldP spid="9" grpId="0"/>
      <p:bldP spid="26" grpId="0"/>
      <p:bldP spid="28" grpId="0"/>
      <p:bldP spid="481" grpId="0" animBg="1"/>
      <p:bldP spid="483" grpId="0" animBg="1"/>
      <p:bldP spid="484" grpId="0" animBg="1"/>
      <p:bldP spid="48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31" name="Picture 30">
            <a:extLst>
              <a:ext uri="{FF2B5EF4-FFF2-40B4-BE49-F238E27FC236}">
                <a16:creationId xmlns:a16="http://schemas.microsoft.com/office/drawing/2014/main" id="{0CCAD934-BE99-04ED-5AAC-725EE8B54F87}"/>
              </a:ext>
            </a:extLst>
          </p:cNvPr>
          <p:cNvPicPr>
            <a:picLocks noChangeAspect="1"/>
          </p:cNvPicPr>
          <p:nvPr/>
        </p:nvPicPr>
        <p:blipFill>
          <a:blip r:embed="rId3"/>
          <a:stretch>
            <a:fillRect/>
          </a:stretch>
        </p:blipFill>
        <p:spPr>
          <a:xfrm>
            <a:off x="-624271" y="-445092"/>
            <a:ext cx="2335210" cy="4067265"/>
          </a:xfrm>
          <a:prstGeom prst="rect">
            <a:avLst/>
          </a:prstGeom>
        </p:spPr>
      </p:pic>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angles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2D pose estimation</a:t>
            </a:r>
          </a:p>
          <a:p>
            <a:pPr marL="0" indent="0" algn="r">
              <a:buNone/>
            </a:pPr>
            <a:r>
              <a:rPr lang="en-US" sz="1600" dirty="0">
                <a:latin typeface="Josefin Sans" pitchFamily="2" charset="0"/>
              </a:rPr>
              <a:t>W</a:t>
            </a:r>
            <a:r>
              <a:rPr lang="es" sz="1600" dirty="0">
                <a:latin typeface="Josefin Sans" pitchFamily="2" charset="0"/>
              </a:rPr>
              <a:t>ith deep learning</a:t>
            </a:r>
          </a:p>
        </p:txBody>
      </p:sp>
      <p:pic>
        <p:nvPicPr>
          <p:cNvPr id="2" name="Picture 1">
            <a:extLst>
              <a:ext uri="{FF2B5EF4-FFF2-40B4-BE49-F238E27FC236}">
                <a16:creationId xmlns:a16="http://schemas.microsoft.com/office/drawing/2014/main" id="{28A2ECC1-27BE-5FEF-5F63-7D6D20EA1E85}"/>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9063" y="1302196"/>
            <a:ext cx="344896" cy="582418"/>
          </a:xfrm>
          <a:prstGeom prst="rect">
            <a:avLst/>
          </a:prstGeom>
        </p:spPr>
      </p:pic>
      <p:sp>
        <p:nvSpPr>
          <p:cNvPr id="6" name="Google Shape;495;p52">
            <a:extLst>
              <a:ext uri="{FF2B5EF4-FFF2-40B4-BE49-F238E27FC236}">
                <a16:creationId xmlns:a16="http://schemas.microsoft.com/office/drawing/2014/main" id="{7C532272-BE7D-1D8C-4968-C101CC6F5107}"/>
              </a:ext>
            </a:extLst>
          </p:cNvPr>
          <p:cNvSpPr txBox="1">
            <a:spLocks/>
          </p:cNvSpPr>
          <p:nvPr/>
        </p:nvSpPr>
        <p:spPr>
          <a:xfrm>
            <a:off x="2023587" y="3970767"/>
            <a:ext cx="1185523"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200" dirty="0"/>
              <a:t>Inferring</a:t>
            </a:r>
          </a:p>
        </p:txBody>
      </p:sp>
      <p:sp>
        <p:nvSpPr>
          <p:cNvPr id="10" name="Google Shape;490;p52">
            <a:extLst>
              <a:ext uri="{FF2B5EF4-FFF2-40B4-BE49-F238E27FC236}">
                <a16:creationId xmlns:a16="http://schemas.microsoft.com/office/drawing/2014/main" id="{7480D965-02B3-B2C2-195A-B8072EBC18D6}"/>
              </a:ext>
            </a:extLst>
          </p:cNvPr>
          <p:cNvSpPr txBox="1">
            <a:spLocks noGrp="1"/>
          </p:cNvSpPr>
          <p:nvPr>
            <p:ph type="subTitle" idx="1"/>
          </p:nvPr>
        </p:nvSpPr>
        <p:spPr>
          <a:xfrm>
            <a:off x="2727170" y="1406114"/>
            <a:ext cx="4239600" cy="637200"/>
          </a:xfrm>
          <a:prstGeom prst="rect">
            <a:avLst/>
          </a:prstGeom>
        </p:spPr>
        <p:txBody>
          <a:bodyPr spcFirstLastPara="1" wrap="square" lIns="91425" tIns="91425" rIns="91425" bIns="91425" anchor="ctr" anchorCtr="0">
            <a:noAutofit/>
          </a:bodyPr>
          <a:lstStyle/>
          <a:p>
            <a:r>
              <a:rPr lang="en-US" dirty="0">
                <a:solidFill>
                  <a:srgbClr val="5B0F00"/>
                </a:solidFill>
                <a:latin typeface="Josefin Slab SemiBold" pitchFamily="2" charset="0"/>
              </a:rPr>
              <a:t>Keypoints labelled by humans on 1000s of images</a:t>
            </a:r>
          </a:p>
        </p:txBody>
      </p:sp>
      <p:sp>
        <p:nvSpPr>
          <p:cNvPr id="12" name="Google Shape;493;p52">
            <a:extLst>
              <a:ext uri="{FF2B5EF4-FFF2-40B4-BE49-F238E27FC236}">
                <a16:creationId xmlns:a16="http://schemas.microsoft.com/office/drawing/2014/main" id="{CBDEB2CE-75FB-7618-5ABE-FAB71AC07DFA}"/>
              </a:ext>
            </a:extLst>
          </p:cNvPr>
          <p:cNvSpPr txBox="1">
            <a:spLocks noGrp="1"/>
          </p:cNvSpPr>
          <p:nvPr>
            <p:ph type="subTitle" idx="2"/>
          </p:nvPr>
        </p:nvSpPr>
        <p:spPr>
          <a:xfrm>
            <a:off x="2853940" y="2421752"/>
            <a:ext cx="4212045" cy="1035212"/>
          </a:xfrm>
          <a:prstGeom prst="rect">
            <a:avLst/>
          </a:prstGeom>
        </p:spPr>
        <p:txBody>
          <a:bodyPr spcFirstLastPara="1" wrap="square" lIns="91425" tIns="91425" rIns="91425" bIns="91425" anchor="ctr" anchorCtr="0">
            <a:noAutofit/>
          </a:bodyPr>
          <a:lstStyle/>
          <a:p>
            <a:pPr marL="0" lvl="0" indent="0" algn="l">
              <a:buClr>
                <a:schemeClr val="accent6"/>
              </a:buClr>
            </a:pPr>
            <a:r>
              <a:rPr lang="en-US" dirty="0">
                <a:solidFill>
                  <a:srgbClr val="5B0F00"/>
                </a:solidFill>
              </a:rPr>
              <a:t>After choosing a network architecture and its parameters:</a:t>
            </a:r>
          </a:p>
          <a:p>
            <a:pPr marL="171450" lvl="0" indent="-171450" algn="l">
              <a:buClr>
                <a:schemeClr val="accent6"/>
              </a:buClr>
              <a:buFont typeface="Arial" panose="020B0604020202020204" pitchFamily="34" charset="0"/>
              <a:buChar char="•"/>
            </a:pPr>
            <a:r>
              <a:rPr lang="en-US" dirty="0">
                <a:solidFill>
                  <a:srgbClr val="5B0F00"/>
                </a:solidFill>
              </a:rPr>
              <a:t>Network guesses keypoint positions</a:t>
            </a:r>
          </a:p>
          <a:p>
            <a:pPr marL="171450" lvl="0" indent="-171450" algn="l">
              <a:buClr>
                <a:schemeClr val="accent6"/>
              </a:buClr>
              <a:buFont typeface="Arial" panose="020B0604020202020204" pitchFamily="34" charset="0"/>
              <a:buChar char="•"/>
            </a:pPr>
            <a:r>
              <a:rPr lang="en-US" dirty="0">
                <a:solidFill>
                  <a:srgbClr val="5B0F00"/>
                </a:solidFill>
              </a:rPr>
              <a:t>Error calculation → update weights</a:t>
            </a:r>
          </a:p>
          <a:p>
            <a:pPr marL="171450" lvl="0" indent="-171450" algn="l">
              <a:buClr>
                <a:schemeClr val="accent6"/>
              </a:buClr>
              <a:buFont typeface="Arial" panose="020B0604020202020204" pitchFamily="34" charset="0"/>
              <a:buChar char="•"/>
            </a:pPr>
            <a:r>
              <a:rPr lang="en-US" dirty="0">
                <a:solidFill>
                  <a:srgbClr val="5B0F00"/>
                </a:solidFill>
              </a:rPr>
              <a:t>Several iterations on different images until correct positions </a:t>
            </a:r>
          </a:p>
          <a:p>
            <a:pPr marL="0" indent="0" algn="l">
              <a:buClr>
                <a:schemeClr val="accent6"/>
              </a:buClr>
            </a:pPr>
            <a:r>
              <a:rPr lang="en-US" b="1" dirty="0"/>
              <a:t>➜</a:t>
            </a:r>
            <a:r>
              <a:rPr lang="en-US" dirty="0">
                <a:solidFill>
                  <a:srgbClr val="5B0F00"/>
                </a:solidFill>
              </a:rPr>
              <a:t> The network has learned: model ready to be used</a:t>
            </a:r>
          </a:p>
          <a:p>
            <a:pPr marL="0" lvl="0" indent="0" algn="l">
              <a:buClr>
                <a:schemeClr val="accent6"/>
              </a:buClr>
            </a:pPr>
            <a:endParaRPr lang="en-US" dirty="0">
              <a:solidFill>
                <a:srgbClr val="5B0F00"/>
              </a:solidFill>
            </a:endParaRPr>
          </a:p>
        </p:txBody>
      </p:sp>
      <p:sp>
        <p:nvSpPr>
          <p:cNvPr id="15" name="Google Shape;495;p52">
            <a:extLst>
              <a:ext uri="{FF2B5EF4-FFF2-40B4-BE49-F238E27FC236}">
                <a16:creationId xmlns:a16="http://schemas.microsoft.com/office/drawing/2014/main" id="{36F3760C-7F81-063B-6D01-A219BF3AA8C9}"/>
              </a:ext>
            </a:extLst>
          </p:cNvPr>
          <p:cNvSpPr txBox="1">
            <a:spLocks noGrp="1"/>
          </p:cNvSpPr>
          <p:nvPr>
            <p:ph type="ctrTitle"/>
          </p:nvPr>
        </p:nvSpPr>
        <p:spPr>
          <a:xfrm>
            <a:off x="2016335" y="1682536"/>
            <a:ext cx="1185523"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Labelling</a:t>
            </a:r>
            <a:endParaRPr sz="1200" dirty="0"/>
          </a:p>
        </p:txBody>
      </p:sp>
      <p:sp>
        <p:nvSpPr>
          <p:cNvPr id="16" name="Google Shape;496;p52">
            <a:extLst>
              <a:ext uri="{FF2B5EF4-FFF2-40B4-BE49-F238E27FC236}">
                <a16:creationId xmlns:a16="http://schemas.microsoft.com/office/drawing/2014/main" id="{9E651B33-4CFA-230C-26BF-A6624A829FDF}"/>
              </a:ext>
            </a:extLst>
          </p:cNvPr>
          <p:cNvSpPr txBox="1">
            <a:spLocks noGrp="1"/>
          </p:cNvSpPr>
          <p:nvPr>
            <p:ph type="ctrTitle" idx="3"/>
          </p:nvPr>
        </p:nvSpPr>
        <p:spPr>
          <a:xfrm>
            <a:off x="1889565" y="3050935"/>
            <a:ext cx="1028134" cy="3614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t>Training</a:t>
            </a:r>
            <a:endParaRPr sz="1200" dirty="0"/>
          </a:p>
        </p:txBody>
      </p:sp>
      <p:sp>
        <p:nvSpPr>
          <p:cNvPr id="17" name="Google Shape;51;p6">
            <a:extLst>
              <a:ext uri="{FF2B5EF4-FFF2-40B4-BE49-F238E27FC236}">
                <a16:creationId xmlns:a16="http://schemas.microsoft.com/office/drawing/2014/main" id="{A4A0F347-227E-C7E9-58CA-0E517599A84A}"/>
              </a:ext>
            </a:extLst>
          </p:cNvPr>
          <p:cNvSpPr/>
          <p:nvPr/>
        </p:nvSpPr>
        <p:spPr>
          <a:xfrm>
            <a:off x="2016335" y="1367248"/>
            <a:ext cx="4972917" cy="67606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1;p6">
            <a:extLst>
              <a:ext uri="{FF2B5EF4-FFF2-40B4-BE49-F238E27FC236}">
                <a16:creationId xmlns:a16="http://schemas.microsoft.com/office/drawing/2014/main" id="{7BD721D9-C8BB-4F04-7839-CC54C21C9E76}"/>
              </a:ext>
            </a:extLst>
          </p:cNvPr>
          <p:cNvSpPr/>
          <p:nvPr/>
        </p:nvSpPr>
        <p:spPr>
          <a:xfrm>
            <a:off x="2016335" y="2334921"/>
            <a:ext cx="4972917" cy="1035212"/>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2">
            <a:extLst>
              <a:ext uri="{FF2B5EF4-FFF2-40B4-BE49-F238E27FC236}">
                <a16:creationId xmlns:a16="http://schemas.microsoft.com/office/drawing/2014/main" id="{2473EBD6-291F-6CF1-6FAF-95ED74612F38}"/>
              </a:ext>
            </a:extLst>
          </p:cNvPr>
          <p:cNvPicPr>
            <a:picLocks noChangeAspect="1" noChangeArrowheads="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18452" t="22115" r="17054" b="27370"/>
          <a:stretch/>
        </p:blipFill>
        <p:spPr bwMode="auto">
          <a:xfrm>
            <a:off x="2064082" y="2500131"/>
            <a:ext cx="663088" cy="5193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A3D63CA-8432-C74C-D0C4-9DCD1F580ED6}"/>
              </a:ext>
            </a:extLst>
          </p:cNvPr>
          <p:cNvPicPr>
            <a:picLocks noChangeAspect="1" noChangeArrowheads="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21745" t="19187" r="21270" b="17406"/>
          <a:stretch/>
        </p:blipFill>
        <p:spPr bwMode="auto">
          <a:xfrm>
            <a:off x="2203230" y="3679120"/>
            <a:ext cx="413118" cy="459667"/>
          </a:xfrm>
          <a:prstGeom prst="rect">
            <a:avLst/>
          </a:prstGeom>
          <a:noFill/>
          <a:extLst>
            <a:ext uri="{909E8E84-426E-40DD-AFC4-6F175D3DCCD1}">
              <a14:hiddenFill xmlns:a14="http://schemas.microsoft.com/office/drawing/2010/main">
                <a:solidFill>
                  <a:srgbClr val="FFFFFF"/>
                </a:solidFill>
              </a14:hiddenFill>
            </a:ext>
          </a:extLst>
        </p:spPr>
      </p:pic>
      <p:sp>
        <p:nvSpPr>
          <p:cNvPr id="480" name="Google Shape;490;p52">
            <a:extLst>
              <a:ext uri="{FF2B5EF4-FFF2-40B4-BE49-F238E27FC236}">
                <a16:creationId xmlns:a16="http://schemas.microsoft.com/office/drawing/2014/main" id="{D50BFBCE-412D-78D4-3216-831943E2585E}"/>
              </a:ext>
            </a:extLst>
          </p:cNvPr>
          <p:cNvSpPr txBox="1">
            <a:spLocks/>
          </p:cNvSpPr>
          <p:nvPr/>
        </p:nvSpPr>
        <p:spPr>
          <a:xfrm>
            <a:off x="2734422" y="3772707"/>
            <a:ext cx="4031883" cy="516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r>
              <a:rPr lang="en-US" dirty="0">
                <a:solidFill>
                  <a:srgbClr val="5B0F00"/>
                </a:solidFill>
                <a:latin typeface="Josefin Slab SemiBold" pitchFamily="2" charset="0"/>
              </a:rPr>
              <a:t>Detecting keypoints on real data</a:t>
            </a:r>
            <a:endParaRPr lang="en-US" dirty="0">
              <a:solidFill>
                <a:srgbClr val="5B0F00"/>
              </a:solidFill>
              <a:latin typeface="Josefin Sans" pitchFamily="2" charset="0"/>
            </a:endParaRPr>
          </a:p>
        </p:txBody>
      </p:sp>
      <p:sp>
        <p:nvSpPr>
          <p:cNvPr id="481" name="Google Shape;51;p6">
            <a:extLst>
              <a:ext uri="{FF2B5EF4-FFF2-40B4-BE49-F238E27FC236}">
                <a16:creationId xmlns:a16="http://schemas.microsoft.com/office/drawing/2014/main" id="{CBCDE866-A9BE-197A-7900-3E06A61C64BE}"/>
              </a:ext>
            </a:extLst>
          </p:cNvPr>
          <p:cNvSpPr/>
          <p:nvPr/>
        </p:nvSpPr>
        <p:spPr>
          <a:xfrm>
            <a:off x="2023587" y="3655479"/>
            <a:ext cx="4972917" cy="67606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roup 481">
            <a:extLst>
              <a:ext uri="{FF2B5EF4-FFF2-40B4-BE49-F238E27FC236}">
                <a16:creationId xmlns:a16="http://schemas.microsoft.com/office/drawing/2014/main" id="{0AA61B07-6D6E-CCE8-27DB-B131B0E90471}"/>
              </a:ext>
            </a:extLst>
          </p:cNvPr>
          <p:cNvGrpSpPr/>
          <p:nvPr/>
        </p:nvGrpSpPr>
        <p:grpSpPr>
          <a:xfrm>
            <a:off x="7405755" y="1059180"/>
            <a:ext cx="1764780" cy="1781558"/>
            <a:chOff x="2303216" y="1334962"/>
            <a:chExt cx="1898821" cy="1916876"/>
          </a:xfrm>
        </p:grpSpPr>
        <p:grpSp>
          <p:nvGrpSpPr>
            <p:cNvPr id="483" name="Group 482">
              <a:extLst>
                <a:ext uri="{FF2B5EF4-FFF2-40B4-BE49-F238E27FC236}">
                  <a16:creationId xmlns:a16="http://schemas.microsoft.com/office/drawing/2014/main" id="{F3F37747-0BBD-D25C-CA29-0F8AA69B1A49}"/>
                </a:ext>
              </a:extLst>
            </p:cNvPr>
            <p:cNvGrpSpPr/>
            <p:nvPr/>
          </p:nvGrpSpPr>
          <p:grpSpPr>
            <a:xfrm>
              <a:off x="2303216" y="1334962"/>
              <a:ext cx="1835246" cy="1655030"/>
              <a:chOff x="2303216" y="1334962"/>
              <a:chExt cx="1835246" cy="1655030"/>
            </a:xfrm>
          </p:grpSpPr>
          <p:grpSp>
            <p:nvGrpSpPr>
              <p:cNvPr id="489" name="Group 488">
                <a:extLst>
                  <a:ext uri="{FF2B5EF4-FFF2-40B4-BE49-F238E27FC236}">
                    <a16:creationId xmlns:a16="http://schemas.microsoft.com/office/drawing/2014/main" id="{81CC977A-7E9E-1DAA-D2A6-4C5854A636E2}"/>
                  </a:ext>
                </a:extLst>
              </p:cNvPr>
              <p:cNvGrpSpPr/>
              <p:nvPr/>
            </p:nvGrpSpPr>
            <p:grpSpPr>
              <a:xfrm>
                <a:off x="2303216" y="1334962"/>
                <a:ext cx="1835246" cy="1655030"/>
                <a:chOff x="2303216" y="1334962"/>
                <a:chExt cx="1835246" cy="1655030"/>
              </a:xfrm>
            </p:grpSpPr>
            <p:grpSp>
              <p:nvGrpSpPr>
                <p:cNvPr id="505" name="Group 504">
                  <a:extLst>
                    <a:ext uri="{FF2B5EF4-FFF2-40B4-BE49-F238E27FC236}">
                      <a16:creationId xmlns:a16="http://schemas.microsoft.com/office/drawing/2014/main" id="{240972C4-3440-9F13-98B1-4E424F21B55B}"/>
                    </a:ext>
                  </a:extLst>
                </p:cNvPr>
                <p:cNvGrpSpPr/>
                <p:nvPr/>
              </p:nvGrpSpPr>
              <p:grpSpPr>
                <a:xfrm>
                  <a:off x="2303216" y="1334962"/>
                  <a:ext cx="1700727" cy="1601814"/>
                  <a:chOff x="1679529" y="1379827"/>
                  <a:chExt cx="2542094" cy="2394248"/>
                </a:xfrm>
              </p:grpSpPr>
              <p:grpSp>
                <p:nvGrpSpPr>
                  <p:cNvPr id="509" name="Group 508">
                    <a:extLst>
                      <a:ext uri="{FF2B5EF4-FFF2-40B4-BE49-F238E27FC236}">
                        <a16:creationId xmlns:a16="http://schemas.microsoft.com/office/drawing/2014/main" id="{E18E7062-E06C-21C7-F37D-DFD41AF17E41}"/>
                      </a:ext>
                    </a:extLst>
                  </p:cNvPr>
                  <p:cNvGrpSpPr/>
                  <p:nvPr/>
                </p:nvGrpSpPr>
                <p:grpSpPr>
                  <a:xfrm>
                    <a:off x="1679529" y="1379827"/>
                    <a:ext cx="2542094" cy="2394248"/>
                    <a:chOff x="1679529" y="1379827"/>
                    <a:chExt cx="2542094" cy="2394248"/>
                  </a:xfrm>
                </p:grpSpPr>
                <p:pic>
                  <p:nvPicPr>
                    <p:cNvPr id="514" name="Picture 513">
                      <a:extLst>
                        <a:ext uri="{FF2B5EF4-FFF2-40B4-BE49-F238E27FC236}">
                          <a16:creationId xmlns:a16="http://schemas.microsoft.com/office/drawing/2014/main" id="{5ED7D27E-4C24-4D9E-CC05-3497142148BE}"/>
                        </a:ext>
                      </a:extLst>
                    </p:cNvPr>
                    <p:cNvPicPr>
                      <a:picLocks noChangeAspect="1"/>
                    </p:cNvPicPr>
                    <p:nvPr/>
                  </p:nvPicPr>
                  <p:blipFill rotWithShape="1">
                    <a:blip r:embed="rId7"/>
                    <a:srcRect b="8174"/>
                    <a:stretch/>
                  </p:blipFill>
                  <p:spPr>
                    <a:xfrm>
                      <a:off x="1679529" y="2533540"/>
                      <a:ext cx="1328491" cy="1240535"/>
                    </a:xfrm>
                    <a:prstGeom prst="rect">
                      <a:avLst/>
                    </a:prstGeom>
                  </p:spPr>
                </p:pic>
                <p:grpSp>
                  <p:nvGrpSpPr>
                    <p:cNvPr id="515" name="Groupe 2">
                      <a:extLst>
                        <a:ext uri="{FF2B5EF4-FFF2-40B4-BE49-F238E27FC236}">
                          <a16:creationId xmlns:a16="http://schemas.microsoft.com/office/drawing/2014/main" id="{5ABB6A20-F02B-C59F-D4FA-C7865901D449}"/>
                        </a:ext>
                      </a:extLst>
                    </p:cNvPr>
                    <p:cNvGrpSpPr/>
                    <p:nvPr/>
                  </p:nvGrpSpPr>
                  <p:grpSpPr>
                    <a:xfrm>
                      <a:off x="1681620" y="1379827"/>
                      <a:ext cx="2540002" cy="1215470"/>
                      <a:chOff x="1061155" y="1728762"/>
                      <a:chExt cx="2540002" cy="1215470"/>
                    </a:xfrm>
                  </p:grpSpPr>
                  <p:pic>
                    <p:nvPicPr>
                      <p:cNvPr id="518" name="Picture 517" descr="Dance Center - Accueil | Facebook">
                        <a:extLst>
                          <a:ext uri="{FF2B5EF4-FFF2-40B4-BE49-F238E27FC236}">
                            <a16:creationId xmlns:a16="http://schemas.microsoft.com/office/drawing/2014/main" id="{DC2CC201-0959-6EB9-7B1D-2572C8065AE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8710"/>
                      <a:stretch/>
                    </p:blipFill>
                    <p:spPr bwMode="auto">
                      <a:xfrm>
                        <a:off x="1061155" y="1728762"/>
                        <a:ext cx="1332090" cy="1164901"/>
                      </a:xfrm>
                      <a:prstGeom prst="rect">
                        <a:avLst/>
                      </a:prstGeom>
                      <a:ln>
                        <a:noFill/>
                      </a:ln>
                      <a:effectLst>
                        <a:softEdge rad="0"/>
                      </a:effectLst>
                      <a:extLst>
                        <a:ext uri="{909E8E84-426E-40DD-AFC4-6F175D3DCCD1}">
                          <a14:hiddenFill xmlns:a14="http://schemas.microsoft.com/office/drawing/2010/main">
                            <a:solidFill>
                              <a:srgbClr val="FFFFFF"/>
                            </a:solidFill>
                          </a14:hiddenFill>
                        </a:ext>
                      </a:extLst>
                    </p:spPr>
                  </p:pic>
                  <p:pic>
                    <p:nvPicPr>
                      <p:cNvPr id="519" name="Picture 518">
                        <a:extLst>
                          <a:ext uri="{FF2B5EF4-FFF2-40B4-BE49-F238E27FC236}">
                            <a16:creationId xmlns:a16="http://schemas.microsoft.com/office/drawing/2014/main" id="{03B4AD52-FF4F-AC30-FAB7-6D43717F6EB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837" r="2448" b="35985"/>
                      <a:stretch/>
                    </p:blipFill>
                    <p:spPr bwMode="auto">
                      <a:xfrm>
                        <a:off x="2393246" y="1728762"/>
                        <a:ext cx="1207911" cy="1215470"/>
                      </a:xfrm>
                      <a:prstGeom prst="rect">
                        <a:avLst/>
                      </a:prstGeom>
                      <a:ln>
                        <a:noFill/>
                      </a:ln>
                      <a:effectLst>
                        <a:softEdge rad="0"/>
                      </a:effectLst>
                      <a:extLst>
                        <a:ext uri="{909E8E84-426E-40DD-AFC4-6F175D3DCCD1}">
                          <a14:hiddenFill xmlns:a14="http://schemas.microsoft.com/office/drawing/2010/main">
                            <a:solidFill>
                              <a:srgbClr val="FFFFFF"/>
                            </a:solidFill>
                          </a14:hiddenFill>
                        </a:ext>
                      </a:extLst>
                    </p:spPr>
                  </p:pic>
                </p:grpSp>
                <p:pic>
                  <p:nvPicPr>
                    <p:cNvPr id="516" name="Picture 515">
                      <a:extLst>
                        <a:ext uri="{FF2B5EF4-FFF2-40B4-BE49-F238E27FC236}">
                          <a16:creationId xmlns:a16="http://schemas.microsoft.com/office/drawing/2014/main" id="{1AFD4D98-6C7A-8697-3707-1F0A0161423C}"/>
                        </a:ext>
                      </a:extLst>
                    </p:cNvPr>
                    <p:cNvPicPr>
                      <a:picLocks noChangeAspect="1"/>
                    </p:cNvPicPr>
                    <p:nvPr/>
                  </p:nvPicPr>
                  <p:blipFill rotWithShape="1">
                    <a:blip r:embed="rId10"/>
                    <a:srcRect l="17971" r="16858"/>
                    <a:stretch/>
                  </p:blipFill>
                  <p:spPr>
                    <a:xfrm>
                      <a:off x="3008020" y="2532600"/>
                      <a:ext cx="1213603" cy="1241473"/>
                    </a:xfrm>
                    <a:prstGeom prst="rect">
                      <a:avLst/>
                    </a:prstGeom>
                  </p:spPr>
                </p:pic>
              </p:grpSp>
              <p:sp>
                <p:nvSpPr>
                  <p:cNvPr id="510" name="Plus Sign 509">
                    <a:extLst>
                      <a:ext uri="{FF2B5EF4-FFF2-40B4-BE49-F238E27FC236}">
                        <a16:creationId xmlns:a16="http://schemas.microsoft.com/office/drawing/2014/main" id="{8C13F3EC-8A98-3933-F3CD-B5A76E24C41E}"/>
                      </a:ext>
                    </a:extLst>
                  </p:cNvPr>
                  <p:cNvSpPr/>
                  <p:nvPr/>
                </p:nvSpPr>
                <p:spPr>
                  <a:xfrm>
                    <a:off x="2362091" y="1790517"/>
                    <a:ext cx="134034" cy="129539"/>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Plus Sign 510">
                    <a:extLst>
                      <a:ext uri="{FF2B5EF4-FFF2-40B4-BE49-F238E27FC236}">
                        <a16:creationId xmlns:a16="http://schemas.microsoft.com/office/drawing/2014/main" id="{7ECE8707-15F8-A79D-FE50-523B6123CC43}"/>
                      </a:ext>
                    </a:extLst>
                  </p:cNvPr>
                  <p:cNvSpPr/>
                  <p:nvPr/>
                </p:nvSpPr>
                <p:spPr>
                  <a:xfrm>
                    <a:off x="3706966" y="2965233"/>
                    <a:ext cx="146432" cy="142660"/>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Plus Sign 511">
                    <a:extLst>
                      <a:ext uri="{FF2B5EF4-FFF2-40B4-BE49-F238E27FC236}">
                        <a16:creationId xmlns:a16="http://schemas.microsoft.com/office/drawing/2014/main" id="{FC9306B4-7269-3752-CF40-2159DFF8A161}"/>
                      </a:ext>
                    </a:extLst>
                  </p:cNvPr>
                  <p:cNvSpPr/>
                  <p:nvPr/>
                </p:nvSpPr>
                <p:spPr>
                  <a:xfrm>
                    <a:off x="3718108" y="1852386"/>
                    <a:ext cx="101051" cy="113338"/>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Plus Sign 512">
                    <a:extLst>
                      <a:ext uri="{FF2B5EF4-FFF2-40B4-BE49-F238E27FC236}">
                        <a16:creationId xmlns:a16="http://schemas.microsoft.com/office/drawing/2014/main" id="{CF958D5F-6A33-1DC7-2C80-7B6323B17A02}"/>
                      </a:ext>
                    </a:extLst>
                  </p:cNvPr>
                  <p:cNvSpPr/>
                  <p:nvPr/>
                </p:nvSpPr>
                <p:spPr>
                  <a:xfrm>
                    <a:off x="1883101" y="3043383"/>
                    <a:ext cx="126626" cy="130656"/>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6" name="TextBox 505">
                  <a:extLst>
                    <a:ext uri="{FF2B5EF4-FFF2-40B4-BE49-F238E27FC236}">
                      <a16:creationId xmlns:a16="http://schemas.microsoft.com/office/drawing/2014/main" id="{E0BC2A14-2103-D5FC-FDEB-8172174831CA}"/>
                    </a:ext>
                  </a:extLst>
                </p:cNvPr>
                <p:cNvSpPr txBox="1"/>
                <p:nvPr/>
              </p:nvSpPr>
              <p:spPr>
                <a:xfrm>
                  <a:off x="3190349" y="2758184"/>
                  <a:ext cx="948113" cy="231808"/>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Nicola Barts</a:t>
                  </a:r>
                </a:p>
              </p:txBody>
            </p:sp>
          </p:grpSp>
          <p:sp>
            <p:nvSpPr>
              <p:cNvPr id="493" name="Organigramme : Connecteur 5">
                <a:extLst>
                  <a:ext uri="{FF2B5EF4-FFF2-40B4-BE49-F238E27FC236}">
                    <a16:creationId xmlns:a16="http://schemas.microsoft.com/office/drawing/2014/main" id="{01BD0DD2-60AF-19E0-35C8-8EAB805DA712}"/>
                  </a:ext>
                </a:extLst>
              </p:cNvPr>
              <p:cNvSpPr/>
              <p:nvPr/>
            </p:nvSpPr>
            <p:spPr>
              <a:xfrm flipH="1">
                <a:off x="2849540" y="1535140"/>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sp>
            <p:nvSpPr>
              <p:cNvPr id="495" name="Organigramme : Connecteur 5">
                <a:extLst>
                  <a:ext uri="{FF2B5EF4-FFF2-40B4-BE49-F238E27FC236}">
                    <a16:creationId xmlns:a16="http://schemas.microsoft.com/office/drawing/2014/main" id="{5CDBE67A-F0ED-579F-2C1A-A6CC63FAE2D4}"/>
                  </a:ext>
                </a:extLst>
              </p:cNvPr>
              <p:cNvSpPr/>
              <p:nvPr/>
            </p:nvSpPr>
            <p:spPr>
              <a:xfrm flipH="1">
                <a:off x="3554160" y="1845548"/>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sp>
            <p:nvSpPr>
              <p:cNvPr id="500" name="Organigramme : Connecteur 5">
                <a:extLst>
                  <a:ext uri="{FF2B5EF4-FFF2-40B4-BE49-F238E27FC236}">
                    <a16:creationId xmlns:a16="http://schemas.microsoft.com/office/drawing/2014/main" id="{07ADBCA6-2359-C08D-571F-17A73958E937}"/>
                  </a:ext>
                </a:extLst>
              </p:cNvPr>
              <p:cNvSpPr/>
              <p:nvPr/>
            </p:nvSpPr>
            <p:spPr>
              <a:xfrm flipH="1">
                <a:off x="3655163" y="2496740"/>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sp>
            <p:nvSpPr>
              <p:cNvPr id="504" name="Organigramme : Connecteur 5">
                <a:extLst>
                  <a:ext uri="{FF2B5EF4-FFF2-40B4-BE49-F238E27FC236}">
                    <a16:creationId xmlns:a16="http://schemas.microsoft.com/office/drawing/2014/main" id="{D082EE95-B633-64E8-E808-AFB29DF5041E}"/>
                  </a:ext>
                </a:extLst>
              </p:cNvPr>
              <p:cNvSpPr/>
              <p:nvPr/>
            </p:nvSpPr>
            <p:spPr>
              <a:xfrm flipH="1">
                <a:off x="2737008" y="2230743"/>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grpSp>
        <p:grpSp>
          <p:nvGrpSpPr>
            <p:cNvPr id="484" name="Group 483">
              <a:extLst>
                <a:ext uri="{FF2B5EF4-FFF2-40B4-BE49-F238E27FC236}">
                  <a16:creationId xmlns:a16="http://schemas.microsoft.com/office/drawing/2014/main" id="{8924CE6B-AC94-4DFC-41C4-025A7D75B557}"/>
                </a:ext>
              </a:extLst>
            </p:cNvPr>
            <p:cNvGrpSpPr/>
            <p:nvPr/>
          </p:nvGrpSpPr>
          <p:grpSpPr>
            <a:xfrm>
              <a:off x="2403853" y="2913284"/>
              <a:ext cx="1798184" cy="338554"/>
              <a:chOff x="2403853" y="2913284"/>
              <a:chExt cx="1798184" cy="338554"/>
            </a:xfrm>
          </p:grpSpPr>
          <p:sp>
            <p:nvSpPr>
              <p:cNvPr id="485" name="TextBox 484">
                <a:extLst>
                  <a:ext uri="{FF2B5EF4-FFF2-40B4-BE49-F238E27FC236}">
                    <a16:creationId xmlns:a16="http://schemas.microsoft.com/office/drawing/2014/main" id="{6F7AEEE8-7E39-D158-9C0B-7FB37FC7DCDE}"/>
                  </a:ext>
                </a:extLst>
              </p:cNvPr>
              <p:cNvSpPr txBox="1"/>
              <p:nvPr/>
            </p:nvSpPr>
            <p:spPr>
              <a:xfrm>
                <a:off x="2471459" y="2913284"/>
                <a:ext cx="1730578" cy="338554"/>
              </a:xfrm>
              <a:prstGeom prst="rect">
                <a:avLst/>
              </a:prstGeom>
              <a:noFill/>
            </p:spPr>
            <p:txBody>
              <a:bodyPr wrap="square">
                <a:spAutoFit/>
              </a:bodyPr>
              <a:lstStyle/>
              <a:p>
                <a:r>
                  <a:rPr lang="en-US" sz="800" dirty="0">
                    <a:solidFill>
                      <a:srgbClr val="5B0F00"/>
                    </a:solidFill>
                    <a:latin typeface="Josefin Sans" pitchFamily="2" charset="0"/>
                  </a:rPr>
                  <a:t>Hand-labelled right shoulder</a:t>
                </a:r>
              </a:p>
              <a:p>
                <a:r>
                  <a:rPr lang="en-US" sz="800" dirty="0">
                    <a:solidFill>
                      <a:srgbClr val="5B0F00"/>
                    </a:solidFill>
                    <a:latin typeface="Josefin Sans" pitchFamily="2" charset="0"/>
                  </a:rPr>
                  <a:t>First guesses during training</a:t>
                </a:r>
              </a:p>
            </p:txBody>
          </p:sp>
          <p:grpSp>
            <p:nvGrpSpPr>
              <p:cNvPr id="486" name="Group 485">
                <a:extLst>
                  <a:ext uri="{FF2B5EF4-FFF2-40B4-BE49-F238E27FC236}">
                    <a16:creationId xmlns:a16="http://schemas.microsoft.com/office/drawing/2014/main" id="{C90C87A9-6364-AE73-F25F-DBA53D1FC3EC}"/>
                  </a:ext>
                </a:extLst>
              </p:cNvPr>
              <p:cNvGrpSpPr/>
              <p:nvPr/>
            </p:nvGrpSpPr>
            <p:grpSpPr>
              <a:xfrm>
                <a:off x="2403853" y="2988037"/>
                <a:ext cx="67606" cy="177051"/>
                <a:chOff x="2403853" y="2988037"/>
                <a:chExt cx="67606" cy="177051"/>
              </a:xfrm>
            </p:grpSpPr>
            <p:sp>
              <p:nvSpPr>
                <p:cNvPr id="487" name="Plus Sign 486">
                  <a:extLst>
                    <a:ext uri="{FF2B5EF4-FFF2-40B4-BE49-F238E27FC236}">
                      <a16:creationId xmlns:a16="http://schemas.microsoft.com/office/drawing/2014/main" id="{1CE5662E-F7C4-B924-2990-00426146BF26}"/>
                    </a:ext>
                  </a:extLst>
                </p:cNvPr>
                <p:cNvSpPr/>
                <p:nvPr/>
              </p:nvSpPr>
              <p:spPr>
                <a:xfrm>
                  <a:off x="2403853" y="2988037"/>
                  <a:ext cx="67606" cy="75826"/>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rganigramme : Connecteur 5">
                  <a:extLst>
                    <a:ext uri="{FF2B5EF4-FFF2-40B4-BE49-F238E27FC236}">
                      <a16:creationId xmlns:a16="http://schemas.microsoft.com/office/drawing/2014/main" id="{5FE1D14C-9DE5-B6E0-BB46-555DF339E428}"/>
                    </a:ext>
                  </a:extLst>
                </p:cNvPr>
                <p:cNvSpPr/>
                <p:nvPr/>
              </p:nvSpPr>
              <p:spPr>
                <a:xfrm flipH="1">
                  <a:off x="2414797" y="3119369"/>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grpSp>
        </p:grpSp>
      </p:grpSp>
      <p:pic>
        <p:nvPicPr>
          <p:cNvPr id="520" name="Picture 519">
            <a:extLst>
              <a:ext uri="{FF2B5EF4-FFF2-40B4-BE49-F238E27FC236}">
                <a16:creationId xmlns:a16="http://schemas.microsoft.com/office/drawing/2014/main" id="{FDE92156-7E73-50D1-F54D-2C5FF6DC17D4}"/>
              </a:ext>
            </a:extLst>
          </p:cNvPr>
          <p:cNvPicPr>
            <a:picLocks noChangeAspect="1"/>
          </p:cNvPicPr>
          <p:nvPr/>
        </p:nvPicPr>
        <p:blipFill rotWithShape="1">
          <a:blip r:embed="rId11">
            <a:clrChange>
              <a:clrFrom>
                <a:srgbClr val="FFFFFF"/>
              </a:clrFrom>
              <a:clrTo>
                <a:srgbClr val="FFFFFF">
                  <a:alpha val="0"/>
                </a:srgbClr>
              </a:clrTo>
            </a:clrChange>
          </a:blip>
          <a:srcRect l="1173" t="1435" r="1959" b="1297"/>
          <a:stretch/>
        </p:blipFill>
        <p:spPr>
          <a:xfrm>
            <a:off x="7453502" y="3022685"/>
            <a:ext cx="1553523" cy="1845851"/>
          </a:xfrm>
          <a:prstGeom prst="rect">
            <a:avLst/>
          </a:prstGeom>
        </p:spPr>
      </p:pic>
      <p:pic>
        <p:nvPicPr>
          <p:cNvPr id="523" name="Picture 2" descr="Mouse Click PNG Transparent Images Free Download | Vector Files | Pngtree">
            <a:extLst>
              <a:ext uri="{FF2B5EF4-FFF2-40B4-BE49-F238E27FC236}">
                <a16:creationId xmlns:a16="http://schemas.microsoft.com/office/drawing/2014/main" id="{98EA8187-94AB-608B-0F89-7A900D39FA4F}"/>
              </a:ext>
            </a:extLst>
          </p:cNvPr>
          <p:cNvPicPr>
            <a:picLocks noChangeAspect="1" noChangeArrowheads="1"/>
          </p:cNvPicPr>
          <p:nvPr/>
        </p:nvPicPr>
        <p:blipFill>
          <a:blip r:embed="rId1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6255" flipH="1">
            <a:off x="2170567" y="1333344"/>
            <a:ext cx="511579" cy="51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26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6" presetClass="emph" presetSubtype="0" fill="hold" nodeType="withEffect">
                                  <p:stCondLst>
                                    <p:cond delay="0"/>
                                  </p:stCondLst>
                                  <p:childTnLst>
                                    <p:animScale>
                                      <p:cBhvr>
                                        <p:cTn id="10" dur="10" fill="hold"/>
                                        <p:tgtEl>
                                          <p:spTgt spid="31"/>
                                        </p:tgtEl>
                                      </p:cBhvr>
                                      <p:by x="25000" y="25000"/>
                                    </p:animScale>
                                  </p:childTnLst>
                                </p:cTn>
                              </p:par>
                              <p:par>
                                <p:cTn id="11" presetID="6" presetClass="emph" presetSubtype="0" fill="hold" nodeType="withEffect">
                                  <p:stCondLst>
                                    <p:cond delay="0"/>
                                  </p:stCondLst>
                                  <p:childTnLst>
                                    <p:animScale>
                                      <p:cBhvr>
                                        <p:cTn id="12" dur="500" fill="hold"/>
                                        <p:tgtEl>
                                          <p:spTgt spid="31"/>
                                        </p:tgtEl>
                                      </p:cBhvr>
                                      <p:by x="400000" y="400000"/>
                                    </p:animScale>
                                  </p:childTnLst>
                                </p:cTn>
                              </p:par>
                              <p:par>
                                <p:cTn id="13" presetID="42" presetClass="path" presetSubtype="0" fill="hold" nodeType="withEffect">
                                  <p:stCondLst>
                                    <p:cond delay="0"/>
                                  </p:stCondLst>
                                  <p:childTnLst>
                                    <p:animMotion origin="layout" path="M 5E-6 -6.17284E-7 L 0.05712 0.26142 " pathEditMode="relative" rAng="0" ptsTypes="AA">
                                      <p:cBhvr>
                                        <p:cTn id="14" dur="500" fill="hold"/>
                                        <p:tgtEl>
                                          <p:spTgt spid="31"/>
                                        </p:tgtEl>
                                        <p:attrNameLst>
                                          <p:attrName>ppt_x</p:attrName>
                                          <p:attrName>ppt_y</p:attrName>
                                        </p:attrNameLst>
                                      </p:cBhvr>
                                      <p:rCtr x="2847" y="13056"/>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p"/>
      <p:bldP spid="12" grpId="0" uiExpand="1" build="p"/>
      <p:bldP spid="15" grpId="0"/>
      <p:bldP spid="16" grpId="0"/>
      <p:bldP spid="17" grpId="0" animBg="1"/>
      <p:bldP spid="19" grpId="0" animBg="1"/>
      <p:bldP spid="480" grpId="0"/>
      <p:bldP spid="48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 name="Google Shape;140;p19">
            <a:extLst>
              <a:ext uri="{FF2B5EF4-FFF2-40B4-BE49-F238E27FC236}">
                <a16:creationId xmlns:a16="http://schemas.microsoft.com/office/drawing/2014/main" id="{E5929F74-9DEE-5A4A-A37E-2513260DE13E}"/>
              </a:ext>
            </a:extLst>
          </p:cNvPr>
          <p:cNvSpPr txBox="1">
            <a:spLocks/>
          </p:cNvSpPr>
          <p:nvPr/>
        </p:nvSpPr>
        <p:spPr>
          <a:xfrm>
            <a:off x="4790105" y="1239359"/>
            <a:ext cx="2544023"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bg1"/>
                </a:solidFill>
              </a:rPr>
              <a:t>Does it actually work? </a:t>
            </a:r>
            <a:r>
              <a:rPr lang="en-US" sz="1000" dirty="0">
                <a:solidFill>
                  <a:schemeClr val="bg1"/>
                </a:solidFill>
                <a:latin typeface="Josefin Slab SemiBold" pitchFamily="2" charset="0"/>
              </a:rPr>
              <a:t>Comparing results </a:t>
            </a:r>
          </a:p>
          <a:p>
            <a:pPr marL="0" indent="0"/>
            <a:r>
              <a:rPr lang="en-US" sz="1000" dirty="0">
                <a:solidFill>
                  <a:schemeClr val="bg1"/>
                </a:solidFill>
                <a:latin typeface="Josefin Slab SemiBold" pitchFamily="2" charset="0"/>
              </a:rPr>
              <a:t>under challenging capture conditions</a:t>
            </a:r>
            <a:endParaRPr lang="en-US" dirty="0">
              <a:solidFill>
                <a:schemeClr val="tx2">
                  <a:lumMod val="40000"/>
                  <a:lumOff val="60000"/>
                </a:schemeClr>
              </a:solidFill>
            </a:endParaRPr>
          </a:p>
        </p:txBody>
      </p:sp>
      <p:sp>
        <p:nvSpPr>
          <p:cNvPr id="132" name="Google Shape;132;p19"/>
          <p:cNvSpPr txBox="1">
            <a:spLocks noGrp="1"/>
          </p:cNvSpPr>
          <p:nvPr>
            <p:ph type="ctrTitle" idx="6"/>
          </p:nvPr>
        </p:nvSpPr>
        <p:spPr>
          <a:xfrm>
            <a:off x="243648"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Accuracy</a:t>
            </a:r>
            <a:endParaRPr dirty="0"/>
          </a:p>
        </p:txBody>
      </p:sp>
      <p:sp>
        <p:nvSpPr>
          <p:cNvPr id="133" name="Google Shape;133;p19"/>
          <p:cNvSpPr txBox="1">
            <a:spLocks noGrp="1"/>
          </p:cNvSpPr>
          <p:nvPr>
            <p:ph type="subTitle" idx="7"/>
          </p:nvPr>
        </p:nvSpPr>
        <p:spPr>
          <a:xfrm>
            <a:off x="243647" y="41410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Comparison to a marker-based process.</a:t>
            </a:r>
            <a:endParaRPr dirty="0"/>
          </a:p>
        </p:txBody>
      </p:sp>
      <p:sp>
        <p:nvSpPr>
          <p:cNvPr id="134" name="Google Shape;134;p19"/>
          <p:cNvSpPr txBox="1">
            <a:spLocks noGrp="1"/>
          </p:cNvSpPr>
          <p:nvPr>
            <p:ph type="title" idx="8"/>
          </p:nvPr>
        </p:nvSpPr>
        <p:spPr>
          <a:xfrm>
            <a:off x="243658" y="33784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04</a:t>
            </a:r>
            <a:endParaRPr dirty="0"/>
          </a:p>
        </p:txBody>
      </p:sp>
      <p:sp>
        <p:nvSpPr>
          <p:cNvPr id="135" name="Google Shape;135;p19"/>
          <p:cNvSpPr txBox="1">
            <a:spLocks noGrp="1"/>
          </p:cNvSpPr>
          <p:nvPr>
            <p:ph type="ctrTitle" idx="15"/>
          </p:nvPr>
        </p:nvSpPr>
        <p:spPr>
          <a:xfrm>
            <a:off x="7334128" y="129625"/>
            <a:ext cx="11022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Table of Contents</a:t>
            </a:r>
            <a:endParaRPr sz="3600"/>
          </a:p>
        </p:txBody>
      </p:sp>
      <p:sp>
        <p:nvSpPr>
          <p:cNvPr id="136" name="Google Shape;136;p19"/>
          <p:cNvSpPr txBox="1">
            <a:spLocks noGrp="1"/>
          </p:cNvSpPr>
          <p:nvPr>
            <p:ph type="ctrTitle"/>
          </p:nvPr>
        </p:nvSpPr>
        <p:spPr>
          <a:xfrm>
            <a:off x="243648" y="64914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s" dirty="0"/>
              <a:t>Introduction</a:t>
            </a:r>
            <a:endParaRPr dirty="0"/>
          </a:p>
        </p:txBody>
      </p:sp>
      <p:sp>
        <p:nvSpPr>
          <p:cNvPr id="137" name="Google Shape;137;p19"/>
          <p:cNvSpPr txBox="1">
            <a:spLocks noGrp="1"/>
          </p:cNvSpPr>
          <p:nvPr>
            <p:ph type="subTitle" idx="1"/>
          </p:nvPr>
        </p:nvSpPr>
        <p:spPr>
          <a:xfrm>
            <a:off x="243646" y="1094673"/>
            <a:ext cx="229737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 dirty="0"/>
          </a:p>
          <a:p>
            <a:pPr marL="0" lvl="0" indent="0" algn="l" rtl="0">
              <a:spcBef>
                <a:spcPts val="0"/>
              </a:spcBef>
              <a:spcAft>
                <a:spcPts val="0"/>
              </a:spcAft>
              <a:buNone/>
            </a:pPr>
            <a:r>
              <a:rPr lang="es" dirty="0"/>
              <a:t>What is MoCap?</a:t>
            </a:r>
          </a:p>
          <a:p>
            <a:pPr marL="0" lvl="0" indent="0" algn="l" rtl="0">
              <a:spcBef>
                <a:spcPts val="0"/>
              </a:spcBef>
              <a:spcAft>
                <a:spcPts val="0"/>
              </a:spcAft>
              <a:buNone/>
            </a:pPr>
            <a:r>
              <a:rPr lang="es" dirty="0"/>
              <a:t>Why do we need markerless in sports?</a:t>
            </a:r>
            <a:endParaRPr dirty="0"/>
          </a:p>
        </p:txBody>
      </p:sp>
      <p:sp>
        <p:nvSpPr>
          <p:cNvPr id="138" name="Google Shape;138;p19"/>
          <p:cNvSpPr txBox="1">
            <a:spLocks noGrp="1"/>
          </p:cNvSpPr>
          <p:nvPr>
            <p:ph type="title" idx="2"/>
          </p:nvPr>
        </p:nvSpPr>
        <p:spPr>
          <a:xfrm>
            <a:off x="243658" y="35299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01</a:t>
            </a:r>
            <a:endParaRPr dirty="0"/>
          </a:p>
        </p:txBody>
      </p:sp>
      <p:sp>
        <p:nvSpPr>
          <p:cNvPr id="139" name="Google Shape;139;p19"/>
          <p:cNvSpPr txBox="1">
            <a:spLocks noGrp="1"/>
          </p:cNvSpPr>
          <p:nvPr>
            <p:ph type="ctrTitle" idx="3"/>
          </p:nvPr>
        </p:nvSpPr>
        <p:spPr>
          <a:xfrm>
            <a:off x="2541017" y="832320"/>
            <a:ext cx="27929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From 2D images </a:t>
            </a:r>
            <a:br>
              <a:rPr lang="es" dirty="0"/>
            </a:br>
            <a:r>
              <a:rPr lang="es" dirty="0"/>
              <a:t>to 3D joint angles</a:t>
            </a:r>
            <a:endParaRPr dirty="0"/>
          </a:p>
        </p:txBody>
      </p:sp>
      <p:sp>
        <p:nvSpPr>
          <p:cNvPr id="140" name="Google Shape;140;p19"/>
          <p:cNvSpPr txBox="1">
            <a:spLocks noGrp="1"/>
          </p:cNvSpPr>
          <p:nvPr>
            <p:ph type="subTitle" idx="4"/>
          </p:nvPr>
        </p:nvSpPr>
        <p:spPr>
          <a:xfrm>
            <a:off x="2541018" y="1241194"/>
            <a:ext cx="2297370" cy="577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Crossover of numerous research fields.</a:t>
            </a:r>
          </a:p>
          <a:p>
            <a:pPr marL="0" lvl="0" indent="0" algn="l" rtl="0">
              <a:spcBef>
                <a:spcPts val="0"/>
              </a:spcBef>
              <a:spcAft>
                <a:spcPts val="0"/>
              </a:spcAft>
              <a:buNone/>
            </a:pPr>
            <a:r>
              <a:rPr lang="es" dirty="0"/>
              <a:t>Building an open-source solution.</a:t>
            </a:r>
            <a:endParaRPr dirty="0"/>
          </a:p>
        </p:txBody>
      </p:sp>
      <p:sp>
        <p:nvSpPr>
          <p:cNvPr id="141" name="Google Shape;141;p19"/>
          <p:cNvSpPr txBox="1">
            <a:spLocks noGrp="1"/>
          </p:cNvSpPr>
          <p:nvPr>
            <p:ph type="title" idx="5"/>
          </p:nvPr>
        </p:nvSpPr>
        <p:spPr>
          <a:xfrm>
            <a:off x="2541033" y="34959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02</a:t>
            </a:r>
            <a:endParaRPr dirty="0"/>
          </a:p>
        </p:txBody>
      </p:sp>
      <p:sp>
        <p:nvSpPr>
          <p:cNvPr id="142" name="Google Shape;142;p19"/>
          <p:cNvSpPr txBox="1">
            <a:spLocks noGrp="1"/>
          </p:cNvSpPr>
          <p:nvPr>
            <p:ph type="ctrTitle" idx="9"/>
          </p:nvPr>
        </p:nvSpPr>
        <p:spPr>
          <a:xfrm>
            <a:off x="2541023"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Application case</a:t>
            </a:r>
            <a:endParaRPr dirty="0"/>
          </a:p>
        </p:txBody>
      </p:sp>
      <p:sp>
        <p:nvSpPr>
          <p:cNvPr id="143" name="Google Shape;143;p19"/>
          <p:cNvSpPr txBox="1">
            <a:spLocks noGrp="1"/>
          </p:cNvSpPr>
          <p:nvPr>
            <p:ph type="subTitle" idx="13"/>
          </p:nvPr>
        </p:nvSpPr>
        <p:spPr>
          <a:xfrm>
            <a:off x="2541022" y="4142973"/>
            <a:ext cx="21224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Boxing, using unsynchronized and uncalibrated </a:t>
            </a:r>
            <a:r>
              <a:rPr lang="en-US" dirty="0" err="1"/>
              <a:t>GoPros</a:t>
            </a:r>
            <a:r>
              <a:rPr lang="en-US" dirty="0"/>
              <a:t>.</a:t>
            </a:r>
          </a:p>
          <a:p>
            <a:pPr marL="0" lvl="0" indent="0" algn="l" rtl="0">
              <a:spcBef>
                <a:spcPts val="0"/>
              </a:spcBef>
              <a:spcAft>
                <a:spcPts val="0"/>
              </a:spcAft>
              <a:buNone/>
            </a:pPr>
            <a:endParaRPr dirty="0"/>
          </a:p>
        </p:txBody>
      </p:sp>
      <p:sp>
        <p:nvSpPr>
          <p:cNvPr id="144" name="Google Shape;144;p19"/>
          <p:cNvSpPr txBox="1">
            <a:spLocks noGrp="1"/>
          </p:cNvSpPr>
          <p:nvPr>
            <p:ph type="title" idx="14"/>
          </p:nvPr>
        </p:nvSpPr>
        <p:spPr>
          <a:xfrm>
            <a:off x="2541033" y="33784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05</a:t>
            </a:r>
            <a:endParaRPr dirty="0"/>
          </a:p>
        </p:txBody>
      </p:sp>
      <p:pic>
        <p:nvPicPr>
          <p:cNvPr id="145" name="Google Shape;145;p19"/>
          <p:cNvPicPr preferRelativeResize="0"/>
          <p:nvPr/>
        </p:nvPicPr>
        <p:blipFill>
          <a:blip r:embed="rId3"/>
          <a:srcRect t="39140" b="39140"/>
          <a:stretch/>
        </p:blipFill>
        <p:spPr>
          <a:xfrm>
            <a:off x="0" y="2049025"/>
            <a:ext cx="9144000" cy="1045459"/>
          </a:xfrm>
          <a:prstGeom prst="rect">
            <a:avLst/>
          </a:prstGeom>
          <a:noFill/>
          <a:ln>
            <a:noFill/>
          </a:ln>
        </p:spPr>
      </p:pic>
      <p:sp>
        <p:nvSpPr>
          <p:cNvPr id="146" name="Google Shape;146;p19"/>
          <p:cNvSpPr/>
          <p:nvPr/>
        </p:nvSpPr>
        <p:spPr>
          <a:xfrm>
            <a:off x="0" y="2048984"/>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sldNum" idx="12"/>
          </p:nvPr>
        </p:nvSpPr>
        <p:spPr>
          <a:xfrm>
            <a:off x="7883363" y="47313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a:t>
            </a:fld>
            <a:endParaRPr dirty="0"/>
          </a:p>
        </p:txBody>
      </p:sp>
      <p:sp>
        <p:nvSpPr>
          <p:cNvPr id="4" name="Google Shape;139;p19">
            <a:extLst>
              <a:ext uri="{FF2B5EF4-FFF2-40B4-BE49-F238E27FC236}">
                <a16:creationId xmlns:a16="http://schemas.microsoft.com/office/drawing/2014/main" id="{7B46C31B-616A-96B4-837F-8E800CCFD34F}"/>
              </a:ext>
            </a:extLst>
          </p:cNvPr>
          <p:cNvSpPr txBox="1">
            <a:spLocks/>
          </p:cNvSpPr>
          <p:nvPr/>
        </p:nvSpPr>
        <p:spPr>
          <a:xfrm>
            <a:off x="4790106" y="645745"/>
            <a:ext cx="279298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9pPr>
          </a:lstStyle>
          <a:p>
            <a:r>
              <a:rPr lang="es" dirty="0"/>
              <a:t>Robustness</a:t>
            </a:r>
            <a:endParaRPr lang="en-US" dirty="0"/>
          </a:p>
        </p:txBody>
      </p:sp>
      <p:sp>
        <p:nvSpPr>
          <p:cNvPr id="6" name="Google Shape;141;p19">
            <a:extLst>
              <a:ext uri="{FF2B5EF4-FFF2-40B4-BE49-F238E27FC236}">
                <a16:creationId xmlns:a16="http://schemas.microsoft.com/office/drawing/2014/main" id="{341E354F-444F-E6A2-447E-9985C37B701C}"/>
              </a:ext>
            </a:extLst>
          </p:cNvPr>
          <p:cNvSpPr txBox="1">
            <a:spLocks/>
          </p:cNvSpPr>
          <p:nvPr/>
        </p:nvSpPr>
        <p:spPr>
          <a:xfrm>
            <a:off x="4790116" y="34959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t>03</a:t>
            </a:r>
          </a:p>
        </p:txBody>
      </p:sp>
      <p:sp>
        <p:nvSpPr>
          <p:cNvPr id="7" name="Google Shape;142;p19">
            <a:extLst>
              <a:ext uri="{FF2B5EF4-FFF2-40B4-BE49-F238E27FC236}">
                <a16:creationId xmlns:a16="http://schemas.microsoft.com/office/drawing/2014/main" id="{64687450-F399-11BC-38D6-E1E89BB30A7E}"/>
              </a:ext>
            </a:extLst>
          </p:cNvPr>
          <p:cNvSpPr txBox="1">
            <a:spLocks/>
          </p:cNvSpPr>
          <p:nvPr/>
        </p:nvSpPr>
        <p:spPr>
          <a:xfrm>
            <a:off x="4790106" y="368220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7775"/>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2pPr>
            <a:lvl3pPr marR="0" lvl="2"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3pPr>
            <a:lvl4pPr marR="0" lvl="3"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4pPr>
            <a:lvl5pPr marR="0" lvl="4"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5pPr>
            <a:lvl6pPr marR="0" lvl="5"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6pPr>
            <a:lvl7pPr marR="0" lvl="6"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7pPr>
            <a:lvl8pPr marR="0" lvl="7"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8pPr>
            <a:lvl9pPr marR="0" lvl="8"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9pPr>
          </a:lstStyle>
          <a:p>
            <a:r>
              <a:rPr lang="en-US" dirty="0"/>
              <a:t>Perspectives</a:t>
            </a:r>
          </a:p>
        </p:txBody>
      </p:sp>
      <p:sp>
        <p:nvSpPr>
          <p:cNvPr id="8" name="Google Shape;143;p19">
            <a:extLst>
              <a:ext uri="{FF2B5EF4-FFF2-40B4-BE49-F238E27FC236}">
                <a16:creationId xmlns:a16="http://schemas.microsoft.com/office/drawing/2014/main" id="{EA21D686-3EB3-7DF9-730E-B06DC3F43051}"/>
              </a:ext>
            </a:extLst>
          </p:cNvPr>
          <p:cNvSpPr txBox="1">
            <a:spLocks/>
          </p:cNvSpPr>
          <p:nvPr/>
        </p:nvSpPr>
        <p:spPr>
          <a:xfrm>
            <a:off x="4790104" y="4142973"/>
            <a:ext cx="2544024"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t>Enhancing the markerless process.</a:t>
            </a:r>
          </a:p>
          <a:p>
            <a:pPr marL="0" indent="0"/>
            <a:r>
              <a:rPr lang="en-US" dirty="0"/>
              <a:t>Data fusion when video is challenged</a:t>
            </a:r>
          </a:p>
        </p:txBody>
      </p:sp>
      <p:sp>
        <p:nvSpPr>
          <p:cNvPr id="9" name="Google Shape;144;p19">
            <a:extLst>
              <a:ext uri="{FF2B5EF4-FFF2-40B4-BE49-F238E27FC236}">
                <a16:creationId xmlns:a16="http://schemas.microsoft.com/office/drawing/2014/main" id="{2DB6C261-81EC-26EF-51B6-A135C42C23D7}"/>
              </a:ext>
            </a:extLst>
          </p:cNvPr>
          <p:cNvSpPr txBox="1">
            <a:spLocks/>
          </p:cNvSpPr>
          <p:nvPr/>
        </p:nvSpPr>
        <p:spPr>
          <a:xfrm>
            <a:off x="4790116" y="3378435"/>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3" name="Google Shape;51;p6">
            <a:extLst>
              <a:ext uri="{FF2B5EF4-FFF2-40B4-BE49-F238E27FC236}">
                <a16:creationId xmlns:a16="http://schemas.microsoft.com/office/drawing/2014/main" id="{68DB9388-9208-E5D1-D80B-804F0AD749A8}"/>
              </a:ext>
            </a:extLst>
          </p:cNvPr>
          <p:cNvSpPr/>
          <p:nvPr/>
        </p:nvSpPr>
        <p:spPr>
          <a:xfrm>
            <a:off x="2029962" y="3595037"/>
            <a:ext cx="4972917" cy="48947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6FBED248-750B-4326-A6AC-0149E191A41F}"/>
              </a:ext>
            </a:extLst>
          </p:cNvPr>
          <p:cNvPicPr>
            <a:picLocks noChangeAspect="1"/>
          </p:cNvPicPr>
          <p:nvPr/>
        </p:nvPicPr>
        <p:blipFill>
          <a:blip r:embed="rId3"/>
          <a:stretch>
            <a:fillRect/>
          </a:stretch>
        </p:blipFill>
        <p:spPr>
          <a:xfrm>
            <a:off x="-230536" y="987880"/>
            <a:ext cx="2335210" cy="4067265"/>
          </a:xfrm>
          <a:prstGeom prst="rect">
            <a:avLst/>
          </a:prstGeom>
        </p:spPr>
      </p:pic>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angles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2D pose estimation</a:t>
            </a:r>
          </a:p>
          <a:p>
            <a:pPr marL="0" indent="0" algn="r">
              <a:buNone/>
            </a:pPr>
            <a:r>
              <a:rPr lang="en-US" sz="1600" dirty="0">
                <a:latin typeface="Josefin Sans" pitchFamily="2" charset="0"/>
              </a:rPr>
              <a:t>W</a:t>
            </a:r>
            <a:r>
              <a:rPr lang="es" sz="1600" dirty="0">
                <a:latin typeface="Josefin Sans" pitchFamily="2" charset="0"/>
              </a:rPr>
              <a:t>ith deep learning</a:t>
            </a:r>
          </a:p>
        </p:txBody>
      </p:sp>
      <p:grpSp>
        <p:nvGrpSpPr>
          <p:cNvPr id="520" name="Group 519">
            <a:extLst>
              <a:ext uri="{FF2B5EF4-FFF2-40B4-BE49-F238E27FC236}">
                <a16:creationId xmlns:a16="http://schemas.microsoft.com/office/drawing/2014/main" id="{7CF856A0-EFE9-F74C-6651-18BA00715EEC}"/>
              </a:ext>
            </a:extLst>
          </p:cNvPr>
          <p:cNvGrpSpPr/>
          <p:nvPr/>
        </p:nvGrpSpPr>
        <p:grpSpPr>
          <a:xfrm>
            <a:off x="7405755" y="1059180"/>
            <a:ext cx="1764780" cy="1781558"/>
            <a:chOff x="2303216" y="1334962"/>
            <a:chExt cx="1898821" cy="1916876"/>
          </a:xfrm>
        </p:grpSpPr>
        <p:grpSp>
          <p:nvGrpSpPr>
            <p:cNvPr id="518" name="Group 517">
              <a:extLst>
                <a:ext uri="{FF2B5EF4-FFF2-40B4-BE49-F238E27FC236}">
                  <a16:creationId xmlns:a16="http://schemas.microsoft.com/office/drawing/2014/main" id="{CBD618C5-021A-BA2E-DB20-375F947E1BF3}"/>
                </a:ext>
              </a:extLst>
            </p:cNvPr>
            <p:cNvGrpSpPr/>
            <p:nvPr/>
          </p:nvGrpSpPr>
          <p:grpSpPr>
            <a:xfrm>
              <a:off x="2303216" y="1334962"/>
              <a:ext cx="1835246" cy="1655030"/>
              <a:chOff x="2303216" y="1334962"/>
              <a:chExt cx="1835246" cy="1655030"/>
            </a:xfrm>
          </p:grpSpPr>
          <p:grpSp>
            <p:nvGrpSpPr>
              <p:cNvPr id="6" name="Group 5">
                <a:extLst>
                  <a:ext uri="{FF2B5EF4-FFF2-40B4-BE49-F238E27FC236}">
                    <a16:creationId xmlns:a16="http://schemas.microsoft.com/office/drawing/2014/main" id="{1D230226-A9D0-D759-B1FD-85A3C3204635}"/>
                  </a:ext>
                </a:extLst>
              </p:cNvPr>
              <p:cNvGrpSpPr/>
              <p:nvPr/>
            </p:nvGrpSpPr>
            <p:grpSpPr>
              <a:xfrm>
                <a:off x="2303216" y="1334962"/>
                <a:ext cx="1835246" cy="1655030"/>
                <a:chOff x="2303216" y="1334962"/>
                <a:chExt cx="1835246" cy="1655030"/>
              </a:xfrm>
            </p:grpSpPr>
            <p:grpSp>
              <p:nvGrpSpPr>
                <p:cNvPr id="522" name="Group 521">
                  <a:extLst>
                    <a:ext uri="{FF2B5EF4-FFF2-40B4-BE49-F238E27FC236}">
                      <a16:creationId xmlns:a16="http://schemas.microsoft.com/office/drawing/2014/main" id="{7F0F60E6-47D3-F28F-F866-3FE2913F4E78}"/>
                    </a:ext>
                  </a:extLst>
                </p:cNvPr>
                <p:cNvGrpSpPr/>
                <p:nvPr/>
              </p:nvGrpSpPr>
              <p:grpSpPr>
                <a:xfrm>
                  <a:off x="2303216" y="1334962"/>
                  <a:ext cx="1700727" cy="1601814"/>
                  <a:chOff x="1679529" y="1379827"/>
                  <a:chExt cx="2542094" cy="2394248"/>
                </a:xfrm>
              </p:grpSpPr>
              <p:grpSp>
                <p:nvGrpSpPr>
                  <p:cNvPr id="521" name="Group 520">
                    <a:extLst>
                      <a:ext uri="{FF2B5EF4-FFF2-40B4-BE49-F238E27FC236}">
                        <a16:creationId xmlns:a16="http://schemas.microsoft.com/office/drawing/2014/main" id="{C06EC6CD-2B2A-C180-DAB9-511102648CA4}"/>
                      </a:ext>
                    </a:extLst>
                  </p:cNvPr>
                  <p:cNvGrpSpPr/>
                  <p:nvPr/>
                </p:nvGrpSpPr>
                <p:grpSpPr>
                  <a:xfrm>
                    <a:off x="1679529" y="1379827"/>
                    <a:ext cx="2542094" cy="2394248"/>
                    <a:chOff x="1679529" y="1379827"/>
                    <a:chExt cx="2542094" cy="2394248"/>
                  </a:xfrm>
                </p:grpSpPr>
                <p:pic>
                  <p:nvPicPr>
                    <p:cNvPr id="514" name="Picture 513">
                      <a:extLst>
                        <a:ext uri="{FF2B5EF4-FFF2-40B4-BE49-F238E27FC236}">
                          <a16:creationId xmlns:a16="http://schemas.microsoft.com/office/drawing/2014/main" id="{39B9411C-A05E-4AF5-9BB3-1722B6663B5D}"/>
                        </a:ext>
                      </a:extLst>
                    </p:cNvPr>
                    <p:cNvPicPr>
                      <a:picLocks noChangeAspect="1"/>
                    </p:cNvPicPr>
                    <p:nvPr/>
                  </p:nvPicPr>
                  <p:blipFill rotWithShape="1">
                    <a:blip r:embed="rId4"/>
                    <a:srcRect b="8174"/>
                    <a:stretch/>
                  </p:blipFill>
                  <p:spPr>
                    <a:xfrm>
                      <a:off x="1679529" y="2533540"/>
                      <a:ext cx="1328491" cy="1240535"/>
                    </a:xfrm>
                    <a:prstGeom prst="rect">
                      <a:avLst/>
                    </a:prstGeom>
                  </p:spPr>
                </p:pic>
                <p:grpSp>
                  <p:nvGrpSpPr>
                    <p:cNvPr id="10" name="Groupe 2">
                      <a:extLst>
                        <a:ext uri="{FF2B5EF4-FFF2-40B4-BE49-F238E27FC236}">
                          <a16:creationId xmlns:a16="http://schemas.microsoft.com/office/drawing/2014/main" id="{9B45D300-6430-F4AD-B3FE-C1A96465AA7B}"/>
                        </a:ext>
                      </a:extLst>
                    </p:cNvPr>
                    <p:cNvGrpSpPr/>
                    <p:nvPr/>
                  </p:nvGrpSpPr>
                  <p:grpSpPr>
                    <a:xfrm>
                      <a:off x="1681620" y="1379827"/>
                      <a:ext cx="2540002" cy="1215470"/>
                      <a:chOff x="1061155" y="1728762"/>
                      <a:chExt cx="2540002" cy="1215470"/>
                    </a:xfrm>
                  </p:grpSpPr>
                  <p:pic>
                    <p:nvPicPr>
                      <p:cNvPr id="481" name="Picture 480" descr="Dance Center - Accueil | Facebook">
                        <a:extLst>
                          <a:ext uri="{FF2B5EF4-FFF2-40B4-BE49-F238E27FC236}">
                            <a16:creationId xmlns:a16="http://schemas.microsoft.com/office/drawing/2014/main" id="{03F7C6A7-A40A-31FD-CB23-102F51A754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8710"/>
                      <a:stretch/>
                    </p:blipFill>
                    <p:spPr bwMode="auto">
                      <a:xfrm>
                        <a:off x="1061155" y="1728762"/>
                        <a:ext cx="1332090" cy="1164901"/>
                      </a:xfrm>
                      <a:prstGeom prst="rect">
                        <a:avLst/>
                      </a:prstGeom>
                      <a:ln>
                        <a:noFill/>
                      </a:ln>
                      <a:effectLst>
                        <a:softEdge rad="0"/>
                      </a:effectLst>
                      <a:extLst>
                        <a:ext uri="{909E8E84-426E-40DD-AFC4-6F175D3DCCD1}">
                          <a14:hiddenFill xmlns:a14="http://schemas.microsoft.com/office/drawing/2010/main">
                            <a:solidFill>
                              <a:srgbClr val="FFFFFF"/>
                            </a:solidFill>
                          </a14:hiddenFill>
                        </a:ext>
                      </a:extLst>
                    </p:spPr>
                  </p:pic>
                  <p:pic>
                    <p:nvPicPr>
                      <p:cNvPr id="483" name="Picture 482">
                        <a:extLst>
                          <a:ext uri="{FF2B5EF4-FFF2-40B4-BE49-F238E27FC236}">
                            <a16:creationId xmlns:a16="http://schemas.microsoft.com/office/drawing/2014/main" id="{F809A0AE-7E64-BA71-2B61-5B5C6ECAEF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837" r="2448" b="35985"/>
                      <a:stretch/>
                    </p:blipFill>
                    <p:spPr bwMode="auto">
                      <a:xfrm>
                        <a:off x="2393246" y="1728762"/>
                        <a:ext cx="1207911" cy="1215470"/>
                      </a:xfrm>
                      <a:prstGeom prst="rect">
                        <a:avLst/>
                      </a:prstGeom>
                      <a:ln>
                        <a:noFill/>
                      </a:ln>
                      <a:effectLst>
                        <a:softEdge rad="0"/>
                      </a:effectLst>
                      <a:extLst>
                        <a:ext uri="{909E8E84-426E-40DD-AFC4-6F175D3DCCD1}">
                          <a14:hiddenFill xmlns:a14="http://schemas.microsoft.com/office/drawing/2010/main">
                            <a:solidFill>
                              <a:srgbClr val="FFFFFF"/>
                            </a:solidFill>
                          </a14:hiddenFill>
                        </a:ext>
                      </a:extLst>
                    </p:spPr>
                  </p:pic>
                </p:grpSp>
                <p:pic>
                  <p:nvPicPr>
                    <p:cNvPr id="519" name="Picture 518">
                      <a:extLst>
                        <a:ext uri="{FF2B5EF4-FFF2-40B4-BE49-F238E27FC236}">
                          <a16:creationId xmlns:a16="http://schemas.microsoft.com/office/drawing/2014/main" id="{7E72EAAC-11E6-2F09-F35D-9D2E2734F5C7}"/>
                        </a:ext>
                      </a:extLst>
                    </p:cNvPr>
                    <p:cNvPicPr>
                      <a:picLocks noChangeAspect="1"/>
                    </p:cNvPicPr>
                    <p:nvPr/>
                  </p:nvPicPr>
                  <p:blipFill rotWithShape="1">
                    <a:blip r:embed="rId7"/>
                    <a:srcRect l="17971" r="16858"/>
                    <a:stretch/>
                  </p:blipFill>
                  <p:spPr>
                    <a:xfrm>
                      <a:off x="3008020" y="2532600"/>
                      <a:ext cx="1213603" cy="1241473"/>
                    </a:xfrm>
                    <a:prstGeom prst="rect">
                      <a:avLst/>
                    </a:prstGeom>
                  </p:spPr>
                </p:pic>
              </p:grpSp>
              <p:sp>
                <p:nvSpPr>
                  <p:cNvPr id="485" name="Plus Sign 484">
                    <a:extLst>
                      <a:ext uri="{FF2B5EF4-FFF2-40B4-BE49-F238E27FC236}">
                        <a16:creationId xmlns:a16="http://schemas.microsoft.com/office/drawing/2014/main" id="{05EC6214-5658-8370-9783-0E54CFFB9B00}"/>
                      </a:ext>
                    </a:extLst>
                  </p:cNvPr>
                  <p:cNvSpPr/>
                  <p:nvPr/>
                </p:nvSpPr>
                <p:spPr>
                  <a:xfrm>
                    <a:off x="2362091" y="1790517"/>
                    <a:ext cx="134034" cy="129539"/>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Plus Sign 511">
                    <a:extLst>
                      <a:ext uri="{FF2B5EF4-FFF2-40B4-BE49-F238E27FC236}">
                        <a16:creationId xmlns:a16="http://schemas.microsoft.com/office/drawing/2014/main" id="{EE3E218D-9FD1-398B-1AED-6732C5F6D29F}"/>
                      </a:ext>
                    </a:extLst>
                  </p:cNvPr>
                  <p:cNvSpPr/>
                  <p:nvPr/>
                </p:nvSpPr>
                <p:spPr>
                  <a:xfrm>
                    <a:off x="3706966" y="2965233"/>
                    <a:ext cx="146432" cy="142660"/>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Plus Sign 514">
                    <a:extLst>
                      <a:ext uri="{FF2B5EF4-FFF2-40B4-BE49-F238E27FC236}">
                        <a16:creationId xmlns:a16="http://schemas.microsoft.com/office/drawing/2014/main" id="{4408AE8A-D4D5-3444-60E0-314974A3711C}"/>
                      </a:ext>
                    </a:extLst>
                  </p:cNvPr>
                  <p:cNvSpPr/>
                  <p:nvPr/>
                </p:nvSpPr>
                <p:spPr>
                  <a:xfrm>
                    <a:off x="3718108" y="1852386"/>
                    <a:ext cx="101051" cy="113338"/>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Plus Sign 515">
                    <a:extLst>
                      <a:ext uri="{FF2B5EF4-FFF2-40B4-BE49-F238E27FC236}">
                        <a16:creationId xmlns:a16="http://schemas.microsoft.com/office/drawing/2014/main" id="{A7EC51EF-10DE-B412-1CBE-48EBF78CE42E}"/>
                      </a:ext>
                    </a:extLst>
                  </p:cNvPr>
                  <p:cNvSpPr/>
                  <p:nvPr/>
                </p:nvSpPr>
                <p:spPr>
                  <a:xfrm>
                    <a:off x="1883101" y="3043383"/>
                    <a:ext cx="126626" cy="130656"/>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7" name="TextBox 516">
                  <a:extLst>
                    <a:ext uri="{FF2B5EF4-FFF2-40B4-BE49-F238E27FC236}">
                      <a16:creationId xmlns:a16="http://schemas.microsoft.com/office/drawing/2014/main" id="{B912E266-B252-3F0C-7C95-F7915B241ED0}"/>
                    </a:ext>
                  </a:extLst>
                </p:cNvPr>
                <p:cNvSpPr txBox="1"/>
                <p:nvPr/>
              </p:nvSpPr>
              <p:spPr>
                <a:xfrm>
                  <a:off x="3190349" y="2758184"/>
                  <a:ext cx="948113" cy="231808"/>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Nicola Barts</a:t>
                  </a:r>
                </a:p>
              </p:txBody>
            </p:sp>
          </p:grpSp>
          <p:sp>
            <p:nvSpPr>
              <p:cNvPr id="21" name="Organigramme : Connecteur 5">
                <a:extLst>
                  <a:ext uri="{FF2B5EF4-FFF2-40B4-BE49-F238E27FC236}">
                    <a16:creationId xmlns:a16="http://schemas.microsoft.com/office/drawing/2014/main" id="{A378FF7E-5BD9-6EC8-1593-357C067D54E2}"/>
                  </a:ext>
                </a:extLst>
              </p:cNvPr>
              <p:cNvSpPr/>
              <p:nvPr/>
            </p:nvSpPr>
            <p:spPr>
              <a:xfrm flipH="1">
                <a:off x="2849540" y="1535140"/>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sp>
            <p:nvSpPr>
              <p:cNvPr id="505" name="Organigramme : Connecteur 5">
                <a:extLst>
                  <a:ext uri="{FF2B5EF4-FFF2-40B4-BE49-F238E27FC236}">
                    <a16:creationId xmlns:a16="http://schemas.microsoft.com/office/drawing/2014/main" id="{DF9FF75E-B3E1-3EC8-7368-6BC967698B45}"/>
                  </a:ext>
                </a:extLst>
              </p:cNvPr>
              <p:cNvSpPr/>
              <p:nvPr/>
            </p:nvSpPr>
            <p:spPr>
              <a:xfrm flipH="1">
                <a:off x="3554160" y="1845548"/>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sp>
            <p:nvSpPr>
              <p:cNvPr id="506" name="Organigramme : Connecteur 5">
                <a:extLst>
                  <a:ext uri="{FF2B5EF4-FFF2-40B4-BE49-F238E27FC236}">
                    <a16:creationId xmlns:a16="http://schemas.microsoft.com/office/drawing/2014/main" id="{0D254A34-8815-C47C-2318-148839ED6860}"/>
                  </a:ext>
                </a:extLst>
              </p:cNvPr>
              <p:cNvSpPr/>
              <p:nvPr/>
            </p:nvSpPr>
            <p:spPr>
              <a:xfrm flipH="1">
                <a:off x="3655163" y="2496740"/>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sp>
            <p:nvSpPr>
              <p:cNvPr id="509" name="Organigramme : Connecteur 5">
                <a:extLst>
                  <a:ext uri="{FF2B5EF4-FFF2-40B4-BE49-F238E27FC236}">
                    <a16:creationId xmlns:a16="http://schemas.microsoft.com/office/drawing/2014/main" id="{053BE37D-B4B2-8F4C-CFD4-4070E73E7B22}"/>
                  </a:ext>
                </a:extLst>
              </p:cNvPr>
              <p:cNvSpPr/>
              <p:nvPr/>
            </p:nvSpPr>
            <p:spPr>
              <a:xfrm flipH="1">
                <a:off x="2737008" y="2230743"/>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grpSp>
        <p:grpSp>
          <p:nvGrpSpPr>
            <p:cNvPr id="513" name="Group 512">
              <a:extLst>
                <a:ext uri="{FF2B5EF4-FFF2-40B4-BE49-F238E27FC236}">
                  <a16:creationId xmlns:a16="http://schemas.microsoft.com/office/drawing/2014/main" id="{6A4A7952-CA76-1BDF-2AD4-F867CA2D8BA9}"/>
                </a:ext>
              </a:extLst>
            </p:cNvPr>
            <p:cNvGrpSpPr/>
            <p:nvPr/>
          </p:nvGrpSpPr>
          <p:grpSpPr>
            <a:xfrm>
              <a:off x="2403853" y="2913284"/>
              <a:ext cx="1798184" cy="338554"/>
              <a:chOff x="2403853" y="2913284"/>
              <a:chExt cx="1798184" cy="338554"/>
            </a:xfrm>
          </p:grpSpPr>
          <p:sp>
            <p:nvSpPr>
              <p:cNvPr id="493" name="TextBox 492">
                <a:extLst>
                  <a:ext uri="{FF2B5EF4-FFF2-40B4-BE49-F238E27FC236}">
                    <a16:creationId xmlns:a16="http://schemas.microsoft.com/office/drawing/2014/main" id="{3C9CC6EE-2CF7-9744-032E-D04FE8ED9036}"/>
                  </a:ext>
                </a:extLst>
              </p:cNvPr>
              <p:cNvSpPr txBox="1"/>
              <p:nvPr/>
            </p:nvSpPr>
            <p:spPr>
              <a:xfrm>
                <a:off x="2471459" y="2913284"/>
                <a:ext cx="1730578" cy="338554"/>
              </a:xfrm>
              <a:prstGeom prst="rect">
                <a:avLst/>
              </a:prstGeom>
              <a:noFill/>
            </p:spPr>
            <p:txBody>
              <a:bodyPr wrap="square">
                <a:spAutoFit/>
              </a:bodyPr>
              <a:lstStyle/>
              <a:p>
                <a:r>
                  <a:rPr lang="en-US" sz="800" dirty="0">
                    <a:solidFill>
                      <a:srgbClr val="5B0F00"/>
                    </a:solidFill>
                    <a:latin typeface="Josefin Sans" pitchFamily="2" charset="0"/>
                  </a:rPr>
                  <a:t>Hand-labelled right shoulder</a:t>
                </a:r>
              </a:p>
              <a:p>
                <a:r>
                  <a:rPr lang="en-US" sz="800" dirty="0">
                    <a:solidFill>
                      <a:srgbClr val="5B0F00"/>
                    </a:solidFill>
                    <a:latin typeface="Josefin Sans" pitchFamily="2" charset="0"/>
                  </a:rPr>
                  <a:t>First guesses during training</a:t>
                </a:r>
              </a:p>
            </p:txBody>
          </p:sp>
          <p:grpSp>
            <p:nvGrpSpPr>
              <p:cNvPr id="511" name="Group 510">
                <a:extLst>
                  <a:ext uri="{FF2B5EF4-FFF2-40B4-BE49-F238E27FC236}">
                    <a16:creationId xmlns:a16="http://schemas.microsoft.com/office/drawing/2014/main" id="{89A096E3-2BF3-83BF-31AD-80AF4769AE3F}"/>
                  </a:ext>
                </a:extLst>
              </p:cNvPr>
              <p:cNvGrpSpPr/>
              <p:nvPr/>
            </p:nvGrpSpPr>
            <p:grpSpPr>
              <a:xfrm>
                <a:off x="2403853" y="2988037"/>
                <a:ext cx="67606" cy="177051"/>
                <a:chOff x="2403853" y="2988037"/>
                <a:chExt cx="67606" cy="177051"/>
              </a:xfrm>
            </p:grpSpPr>
            <p:sp>
              <p:nvSpPr>
                <p:cNvPr id="488" name="Plus Sign 487">
                  <a:extLst>
                    <a:ext uri="{FF2B5EF4-FFF2-40B4-BE49-F238E27FC236}">
                      <a16:creationId xmlns:a16="http://schemas.microsoft.com/office/drawing/2014/main" id="{1A1E5DC1-9D78-29E4-14A8-A888BE3521B1}"/>
                    </a:ext>
                  </a:extLst>
                </p:cNvPr>
                <p:cNvSpPr/>
                <p:nvPr/>
              </p:nvSpPr>
              <p:spPr>
                <a:xfrm>
                  <a:off x="2403853" y="2988037"/>
                  <a:ext cx="67606" cy="75826"/>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rganigramme : Connecteur 5">
                  <a:extLst>
                    <a:ext uri="{FF2B5EF4-FFF2-40B4-BE49-F238E27FC236}">
                      <a16:creationId xmlns:a16="http://schemas.microsoft.com/office/drawing/2014/main" id="{B66E16AA-5C8F-1665-C140-5B37C15F8EFA}"/>
                    </a:ext>
                  </a:extLst>
                </p:cNvPr>
                <p:cNvSpPr/>
                <p:nvPr/>
              </p:nvSpPr>
              <p:spPr>
                <a:xfrm flipH="1">
                  <a:off x="2414797" y="3119369"/>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fr-f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fr-FR"/>
                </a:p>
              </p:txBody>
            </p:sp>
          </p:grpSp>
        </p:grpSp>
      </p:grpSp>
      <p:pic>
        <p:nvPicPr>
          <p:cNvPr id="525" name="Picture 524">
            <a:extLst>
              <a:ext uri="{FF2B5EF4-FFF2-40B4-BE49-F238E27FC236}">
                <a16:creationId xmlns:a16="http://schemas.microsoft.com/office/drawing/2014/main" id="{EE723570-68E2-5147-D0ED-3BD6EE853080}"/>
              </a:ext>
            </a:extLst>
          </p:cNvPr>
          <p:cNvPicPr>
            <a:picLocks noChangeAspect="1"/>
          </p:cNvPicPr>
          <p:nvPr/>
        </p:nvPicPr>
        <p:blipFill rotWithShape="1">
          <a:blip r:embed="rId8">
            <a:clrChange>
              <a:clrFrom>
                <a:srgbClr val="FFFFFF"/>
              </a:clrFrom>
              <a:clrTo>
                <a:srgbClr val="FFFFFF">
                  <a:alpha val="0"/>
                </a:srgbClr>
              </a:clrTo>
            </a:clrChange>
          </a:blip>
          <a:srcRect l="1173" t="1435" r="1959" b="1297"/>
          <a:stretch/>
        </p:blipFill>
        <p:spPr>
          <a:xfrm>
            <a:off x="7376928" y="3021513"/>
            <a:ext cx="1553523" cy="1845851"/>
          </a:xfrm>
          <a:prstGeom prst="rect">
            <a:avLst/>
          </a:prstGeom>
        </p:spPr>
      </p:pic>
      <p:sp>
        <p:nvSpPr>
          <p:cNvPr id="526" name="TextBox 525">
            <a:extLst>
              <a:ext uri="{FF2B5EF4-FFF2-40B4-BE49-F238E27FC236}">
                <a16:creationId xmlns:a16="http://schemas.microsoft.com/office/drawing/2014/main" id="{A92F1632-B886-7490-917B-E2050422B1B4}"/>
              </a:ext>
            </a:extLst>
          </p:cNvPr>
          <p:cNvSpPr txBox="1"/>
          <p:nvPr/>
        </p:nvSpPr>
        <p:spPr>
          <a:xfrm>
            <a:off x="2104673" y="2434642"/>
            <a:ext cx="5000320" cy="830997"/>
          </a:xfrm>
          <a:prstGeom prst="rect">
            <a:avLst/>
          </a:prstGeom>
          <a:noFill/>
        </p:spPr>
        <p:txBody>
          <a:bodyPr wrap="square">
            <a:spAutoFit/>
          </a:bodyPr>
          <a:lstStyle/>
          <a:p>
            <a:r>
              <a:rPr lang="en-US" sz="1200" b="1" dirty="0">
                <a:solidFill>
                  <a:srgbClr val="5B0F00"/>
                </a:solidFill>
                <a:latin typeface="Josefin Sans" pitchFamily="2" charset="0"/>
              </a:rPr>
              <a:t>Several options</a:t>
            </a:r>
          </a:p>
          <a:p>
            <a:pPr marL="171450" indent="-171450">
              <a:buClr>
                <a:schemeClr val="bg1"/>
              </a:buClr>
              <a:buFont typeface="Arial" panose="020B0604020202020204" pitchFamily="34" charset="0"/>
              <a:buChar char="•"/>
            </a:pPr>
            <a:r>
              <a:rPr lang="en-US" sz="1200" dirty="0">
                <a:solidFill>
                  <a:srgbClr val="5B0F00"/>
                </a:solidFill>
                <a:latin typeface="Josefin Slab SemiBold" pitchFamily="2" charset="0"/>
              </a:rPr>
              <a:t>Whole process from scratch: </a:t>
            </a:r>
            <a:r>
              <a:rPr lang="en-US" sz="1200" dirty="0">
                <a:solidFill>
                  <a:srgbClr val="5B0F00"/>
                </a:solidFill>
                <a:latin typeface="Josefin Slab" pitchFamily="2" charset="0"/>
              </a:rPr>
              <a:t>Tedious, unnecessary</a:t>
            </a:r>
          </a:p>
          <a:p>
            <a:pPr marL="171450" indent="-171450">
              <a:buClr>
                <a:schemeClr val="bg1"/>
              </a:buClr>
              <a:buFont typeface="Arial" panose="020B0604020202020204" pitchFamily="34" charset="0"/>
              <a:buChar char="•"/>
            </a:pPr>
            <a:r>
              <a:rPr lang="en-US" sz="1200" dirty="0">
                <a:solidFill>
                  <a:srgbClr val="5B0F00"/>
                </a:solidFill>
                <a:latin typeface="Josefin Slab SemiBold" pitchFamily="2" charset="0"/>
              </a:rPr>
              <a:t>Transfer learning: </a:t>
            </a:r>
            <a:r>
              <a:rPr lang="en-US" sz="1200" dirty="0">
                <a:solidFill>
                  <a:srgbClr val="5B0F00"/>
                </a:solidFill>
                <a:latin typeface="Josefin Slab" pitchFamily="2" charset="0"/>
              </a:rPr>
              <a:t>Label less images, train less long (e.g. </a:t>
            </a:r>
            <a:r>
              <a:rPr lang="en-US" sz="1200" dirty="0" err="1">
                <a:solidFill>
                  <a:srgbClr val="5B0F00"/>
                </a:solidFill>
                <a:latin typeface="Josefin Slab" pitchFamily="2" charset="0"/>
              </a:rPr>
              <a:t>DeepLabCut</a:t>
            </a:r>
            <a:r>
              <a:rPr lang="en-US" sz="1200" dirty="0">
                <a:solidFill>
                  <a:srgbClr val="5B0F00"/>
                </a:solidFill>
                <a:latin typeface="Josefin Slab" pitchFamily="2" charset="0"/>
              </a:rPr>
              <a:t>)</a:t>
            </a:r>
          </a:p>
          <a:p>
            <a:pPr marL="171450" indent="-171450">
              <a:buClr>
                <a:schemeClr val="bg1"/>
              </a:buClr>
              <a:buFont typeface="Arial" panose="020B0604020202020204" pitchFamily="34" charset="0"/>
              <a:buChar char="•"/>
            </a:pPr>
            <a:r>
              <a:rPr lang="en-US" sz="1200" dirty="0">
                <a:solidFill>
                  <a:srgbClr val="5B0F00"/>
                </a:solidFill>
                <a:latin typeface="Josefin Slab SemiBold" pitchFamily="2" charset="0"/>
              </a:rPr>
              <a:t>Pretrained model: </a:t>
            </a:r>
            <a:r>
              <a:rPr lang="en-US" sz="1200" dirty="0">
                <a:solidFill>
                  <a:srgbClr val="5B0F00"/>
                </a:solidFill>
                <a:latin typeface="Josefin Slab" pitchFamily="2" charset="0"/>
              </a:rPr>
              <a:t>Use as is (e.g. OpenPose)</a:t>
            </a:r>
          </a:p>
        </p:txBody>
      </p:sp>
      <p:sp>
        <p:nvSpPr>
          <p:cNvPr id="8" name="Google Shape;495;p52">
            <a:extLst>
              <a:ext uri="{FF2B5EF4-FFF2-40B4-BE49-F238E27FC236}">
                <a16:creationId xmlns:a16="http://schemas.microsoft.com/office/drawing/2014/main" id="{91D64479-7CCB-53CD-D890-3858EB49BF38}"/>
              </a:ext>
            </a:extLst>
          </p:cNvPr>
          <p:cNvSpPr txBox="1">
            <a:spLocks/>
          </p:cNvSpPr>
          <p:nvPr/>
        </p:nvSpPr>
        <p:spPr>
          <a:xfrm>
            <a:off x="3833579" y="1668587"/>
            <a:ext cx="1185523"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200" dirty="0"/>
              <a:t>Inferring</a:t>
            </a:r>
          </a:p>
        </p:txBody>
      </p:sp>
      <p:sp>
        <p:nvSpPr>
          <p:cNvPr id="9" name="Google Shape;496;p52">
            <a:extLst>
              <a:ext uri="{FF2B5EF4-FFF2-40B4-BE49-F238E27FC236}">
                <a16:creationId xmlns:a16="http://schemas.microsoft.com/office/drawing/2014/main" id="{DA53DF0D-3256-2811-EF9B-A0AD126E337E}"/>
              </a:ext>
            </a:extLst>
          </p:cNvPr>
          <p:cNvSpPr txBox="1">
            <a:spLocks/>
          </p:cNvSpPr>
          <p:nvPr/>
        </p:nvSpPr>
        <p:spPr>
          <a:xfrm>
            <a:off x="2830090" y="1701636"/>
            <a:ext cx="1028134" cy="3614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200" dirty="0"/>
              <a:t>Training</a:t>
            </a:r>
          </a:p>
        </p:txBody>
      </p:sp>
      <p:sp>
        <p:nvSpPr>
          <p:cNvPr id="11" name="Google Shape;51;p6">
            <a:extLst>
              <a:ext uri="{FF2B5EF4-FFF2-40B4-BE49-F238E27FC236}">
                <a16:creationId xmlns:a16="http://schemas.microsoft.com/office/drawing/2014/main" id="{1849EC9D-5785-6CBF-F47C-2FAD35BA81BF}"/>
              </a:ext>
            </a:extLst>
          </p:cNvPr>
          <p:cNvSpPr/>
          <p:nvPr/>
        </p:nvSpPr>
        <p:spPr>
          <a:xfrm>
            <a:off x="2016335" y="1367248"/>
            <a:ext cx="4972917" cy="676066"/>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p6">
            <a:extLst>
              <a:ext uri="{FF2B5EF4-FFF2-40B4-BE49-F238E27FC236}">
                <a16:creationId xmlns:a16="http://schemas.microsoft.com/office/drawing/2014/main" id="{5A7BDFCF-FC1C-72C6-0F30-D4E0F3D43510}"/>
              </a:ext>
            </a:extLst>
          </p:cNvPr>
          <p:cNvSpPr/>
          <p:nvPr/>
        </p:nvSpPr>
        <p:spPr>
          <a:xfrm>
            <a:off x="2016335" y="2334920"/>
            <a:ext cx="4972917" cy="968511"/>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2">
            <a:extLst>
              <a:ext uri="{FF2B5EF4-FFF2-40B4-BE49-F238E27FC236}">
                <a16:creationId xmlns:a16="http://schemas.microsoft.com/office/drawing/2014/main" id="{10652B38-63EA-E123-E9D4-B1BFC3AAB8C0}"/>
              </a:ext>
            </a:extLst>
          </p:cNvPr>
          <p:cNvPicPr>
            <a:picLocks noChangeAspect="1" noChangeArrowheads="1"/>
          </p:cNvPicPr>
          <p:nvPr/>
        </p:nvPicPr>
        <p:blipFill rotWithShape="1">
          <a:blip r:embed="rId9">
            <a:duotone>
              <a:schemeClr val="accent2">
                <a:shade val="45000"/>
                <a:satMod val="135000"/>
              </a:schemeClr>
              <a:prstClr val="white"/>
            </a:duotone>
            <a:extLst>
              <a:ext uri="{28A0092B-C50C-407E-A947-70E740481C1C}">
                <a14:useLocalDpi xmlns:a14="http://schemas.microsoft.com/office/drawing/2010/main" val="0"/>
              </a:ext>
            </a:extLst>
          </a:blip>
          <a:srcRect l="18452" t="22115" r="17054" b="27370"/>
          <a:stretch/>
        </p:blipFill>
        <p:spPr bwMode="auto">
          <a:xfrm>
            <a:off x="3025627" y="1354499"/>
            <a:ext cx="614224" cy="4810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942EF870-2BB2-D6CD-2E3F-4A3C4F7B8412}"/>
              </a:ext>
            </a:extLst>
          </p:cNvPr>
          <p:cNvPicPr>
            <a:picLocks noChangeAspect="1" noChangeArrowheads="1"/>
          </p:cNvPicPr>
          <p:nvPr/>
        </p:nvPicPr>
        <p:blipFill rotWithShape="1">
          <a:blip r:embed="rId10">
            <a:duotone>
              <a:schemeClr val="accent2">
                <a:shade val="45000"/>
                <a:satMod val="135000"/>
              </a:schemeClr>
              <a:prstClr val="white"/>
            </a:duotone>
            <a:extLst>
              <a:ext uri="{28A0092B-C50C-407E-A947-70E740481C1C}">
                <a14:useLocalDpi xmlns:a14="http://schemas.microsoft.com/office/drawing/2010/main" val="0"/>
              </a:ext>
            </a:extLst>
          </a:blip>
          <a:srcRect l="21745" t="19187" r="21270" b="17406"/>
          <a:stretch/>
        </p:blipFill>
        <p:spPr bwMode="auto">
          <a:xfrm>
            <a:off x="4002614" y="1391565"/>
            <a:ext cx="377312" cy="4198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Mouse Click PNG Transparent Images Free Download | Vector Files | Pngtree">
            <a:extLst>
              <a:ext uri="{FF2B5EF4-FFF2-40B4-BE49-F238E27FC236}">
                <a16:creationId xmlns:a16="http://schemas.microsoft.com/office/drawing/2014/main" id="{51680D53-98E5-95F2-5A2D-E948D3CA0D7C}"/>
              </a:ext>
            </a:extLst>
          </p:cNvPr>
          <p:cNvPicPr>
            <a:picLocks noChangeAspect="1" noChangeArrowheads="1"/>
          </p:cNvPicPr>
          <p:nvPr/>
        </p:nvPicPr>
        <p:blipFill>
          <a:blip r:embed="rId11">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6255" flipH="1">
            <a:off x="2204301" y="1358454"/>
            <a:ext cx="511579" cy="511579"/>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495;p52">
            <a:extLst>
              <a:ext uri="{FF2B5EF4-FFF2-40B4-BE49-F238E27FC236}">
                <a16:creationId xmlns:a16="http://schemas.microsoft.com/office/drawing/2014/main" id="{1723A645-74AE-9C4E-0F58-B999455C8495}"/>
              </a:ext>
            </a:extLst>
          </p:cNvPr>
          <p:cNvSpPr txBox="1">
            <a:spLocks noGrp="1"/>
          </p:cNvSpPr>
          <p:nvPr>
            <p:ph type="ctrTitle"/>
          </p:nvPr>
        </p:nvSpPr>
        <p:spPr>
          <a:xfrm>
            <a:off x="2016335" y="1682536"/>
            <a:ext cx="1185523"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Labelling</a:t>
            </a:r>
            <a:endParaRPr sz="1200" dirty="0"/>
          </a:p>
        </p:txBody>
      </p:sp>
      <p:sp>
        <p:nvSpPr>
          <p:cNvPr id="20" name="TextBox 19">
            <a:extLst>
              <a:ext uri="{FF2B5EF4-FFF2-40B4-BE49-F238E27FC236}">
                <a16:creationId xmlns:a16="http://schemas.microsoft.com/office/drawing/2014/main" id="{0F35260F-6C6C-176A-2F8D-C05373F2FC37}"/>
              </a:ext>
            </a:extLst>
          </p:cNvPr>
          <p:cNvSpPr txBox="1"/>
          <p:nvPr/>
        </p:nvSpPr>
        <p:spPr>
          <a:xfrm>
            <a:off x="2075945" y="3635208"/>
            <a:ext cx="500031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u="none" strike="noStrike" kern="0" cap="none" spc="0" normalizeH="0" baseline="0" noProof="0" dirty="0">
                <a:ln>
                  <a:noFill/>
                </a:ln>
                <a:solidFill>
                  <a:srgbClr val="58ADBA"/>
                </a:solidFill>
                <a:effectLst/>
                <a:uLnTx/>
                <a:uFillTx/>
                <a:latin typeface="Josefin Slab SemiBold" pitchFamily="2" charset="0"/>
                <a:sym typeface="Arial"/>
              </a:rPr>
              <a:t>Pose2Sim</a:t>
            </a:r>
            <a:r>
              <a:rPr kumimoji="0" lang="en-US" sz="1200" b="0" u="none" strike="noStrike" kern="0" cap="none" spc="0" normalizeH="0" baseline="0" noProof="0" dirty="0">
                <a:ln>
                  <a:noFill/>
                </a:ln>
                <a:solidFill>
                  <a:srgbClr val="5B0F00"/>
                </a:solidFill>
                <a:effectLst/>
                <a:uLnTx/>
                <a:uFillTx/>
                <a:latin typeface="Josefin Slab SemiBold" pitchFamily="2" charset="0"/>
                <a:sym typeface="Arial"/>
              </a:rPr>
              <a:t> validation used the most accurate model from OpenPose</a:t>
            </a:r>
            <a:r>
              <a:rPr kumimoji="0" lang="en-US" sz="800" b="0" u="none" strike="noStrike" kern="0" cap="none" spc="0" normalizeH="0" baseline="0" noProof="0" dirty="0">
                <a:ln>
                  <a:noFill/>
                </a:ln>
                <a:solidFill>
                  <a:srgbClr val="5B0F00"/>
                </a:solidFill>
                <a:effectLst/>
                <a:uLnTx/>
                <a:uFillTx/>
                <a:latin typeface="Josefin Slab SemiBold" pitchFamily="2" charset="0"/>
                <a:sym typeface="Arial"/>
              </a:rPr>
              <a:t> (body 25B)</a:t>
            </a:r>
            <a:endParaRPr kumimoji="0" lang="en-US" sz="1200" b="0" u="none" strike="noStrike" kern="0" cap="none" spc="0" normalizeH="0" baseline="0" noProof="0" dirty="0">
              <a:ln>
                <a:noFill/>
              </a:ln>
              <a:solidFill>
                <a:srgbClr val="5B0F00"/>
              </a:solidFill>
              <a:effectLst/>
              <a:uLnTx/>
              <a:uFillTx/>
              <a:latin typeface="Josefin Slab SemiBold"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u="none" strike="noStrike" kern="0" cap="none" spc="0" normalizeH="0" baseline="0" noProof="0" dirty="0">
                <a:ln>
                  <a:noFill/>
                </a:ln>
                <a:solidFill>
                  <a:srgbClr val="5B0F00"/>
                </a:solidFill>
                <a:effectLst/>
                <a:uLnTx/>
                <a:uFillTx/>
                <a:latin typeface="Josefin Slab SemiBold" pitchFamily="2" charset="0"/>
                <a:sym typeface="Arial"/>
              </a:rPr>
              <a:t>Other OpenPose models, </a:t>
            </a:r>
            <a:r>
              <a:rPr kumimoji="0" lang="en-US" sz="800" b="0" u="none" strike="noStrike" kern="0" cap="none" spc="0" normalizeH="0" baseline="0" noProof="0" dirty="0" err="1">
                <a:ln>
                  <a:noFill/>
                </a:ln>
                <a:solidFill>
                  <a:srgbClr val="5B0F00"/>
                </a:solidFill>
                <a:effectLst/>
                <a:uLnTx/>
                <a:uFillTx/>
                <a:latin typeface="Josefin Slab SemiBold" pitchFamily="2" charset="0"/>
                <a:sym typeface="Arial"/>
              </a:rPr>
              <a:t>BlazePose</a:t>
            </a:r>
            <a:r>
              <a:rPr kumimoji="0" lang="en-US" sz="800" b="0" u="none" strike="noStrike" kern="0" cap="none" spc="0" normalizeH="0" baseline="0" noProof="0" dirty="0">
                <a:ln>
                  <a:noFill/>
                </a:ln>
                <a:solidFill>
                  <a:srgbClr val="5B0F00"/>
                </a:solidFill>
                <a:effectLst/>
                <a:uLnTx/>
                <a:uFillTx/>
                <a:latin typeface="Josefin Slab SemiBold" pitchFamily="2" charset="0"/>
                <a:sym typeface="Arial"/>
              </a:rPr>
              <a:t>, </a:t>
            </a:r>
            <a:r>
              <a:rPr kumimoji="0" lang="en-US" sz="800" b="0" u="none" strike="noStrike" kern="0" cap="none" spc="0" normalizeH="0" baseline="0" noProof="0" dirty="0" err="1">
                <a:ln>
                  <a:noFill/>
                </a:ln>
                <a:solidFill>
                  <a:srgbClr val="5B0F00"/>
                </a:solidFill>
                <a:effectLst/>
                <a:uLnTx/>
                <a:uFillTx/>
                <a:latin typeface="Josefin Slab SemiBold" pitchFamily="2" charset="0"/>
                <a:sym typeface="Arial"/>
              </a:rPr>
              <a:t>DeepLabCut</a:t>
            </a:r>
            <a:r>
              <a:rPr kumimoji="0" lang="en-US" sz="800" b="0" u="none" strike="noStrike" kern="0" cap="none" spc="0" normalizeH="0" baseline="0" noProof="0" dirty="0">
                <a:ln>
                  <a:noFill/>
                </a:ln>
                <a:solidFill>
                  <a:srgbClr val="5B0F00"/>
                </a:solidFill>
                <a:effectLst/>
                <a:uLnTx/>
                <a:uFillTx/>
                <a:latin typeface="Josefin Slab SemiBold" pitchFamily="2" charset="0"/>
                <a:sym typeface="Arial"/>
              </a:rPr>
              <a:t>, and </a:t>
            </a:r>
            <a:r>
              <a:rPr kumimoji="0" lang="en-US" sz="800" b="0" u="none" strike="noStrike" kern="0" cap="none" spc="0" normalizeH="0" baseline="0" noProof="0" dirty="0" err="1">
                <a:ln>
                  <a:noFill/>
                </a:ln>
                <a:solidFill>
                  <a:srgbClr val="5B0F00"/>
                </a:solidFill>
                <a:effectLst/>
                <a:uLnTx/>
                <a:uFillTx/>
                <a:latin typeface="Josefin Slab SemiBold" pitchFamily="2" charset="0"/>
                <a:sym typeface="Arial"/>
              </a:rPr>
              <a:t>AlphaPose</a:t>
            </a:r>
            <a:r>
              <a:rPr kumimoji="0" lang="en-US" sz="800" b="0" u="none" strike="noStrike" kern="0" cap="none" spc="0" normalizeH="0" baseline="0" noProof="0" dirty="0">
                <a:ln>
                  <a:noFill/>
                </a:ln>
                <a:solidFill>
                  <a:srgbClr val="5B0F00"/>
                </a:solidFill>
                <a:effectLst/>
                <a:uLnTx/>
                <a:uFillTx/>
                <a:latin typeface="Josefin Slab SemiBold" pitchFamily="2" charset="0"/>
                <a:sym typeface="Arial"/>
              </a:rPr>
              <a:t> also supported.</a:t>
            </a:r>
          </a:p>
        </p:txBody>
      </p:sp>
    </p:spTree>
    <p:extLst>
      <p:ext uri="{BB962C8B-B14F-4D97-AF65-F5344CB8AC3E}">
        <p14:creationId xmlns:p14="http://schemas.microsoft.com/office/powerpoint/2010/main" val="303518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6">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6">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6">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26" grpId="0" uiExpand="1" build="p"/>
      <p:bldP spid="8" grpId="0"/>
      <p:bldP spid="9" grpId="0"/>
      <p:bldP spid="11" grpId="0" animBg="1"/>
      <p:bldP spid="12" grpId="0" animBg="1"/>
      <p:bldP spid="16"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22" name="Picture 21">
            <a:extLst>
              <a:ext uri="{FF2B5EF4-FFF2-40B4-BE49-F238E27FC236}">
                <a16:creationId xmlns:a16="http://schemas.microsoft.com/office/drawing/2014/main" id="{878A4B60-1D48-FF15-CBC2-8AD3F453E3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80434" y="2973118"/>
            <a:ext cx="4099103" cy="1760390"/>
          </a:xfrm>
          <a:prstGeom prst="rect">
            <a:avLst/>
          </a:prstGeom>
        </p:spPr>
      </p:pic>
      <p:pic>
        <p:nvPicPr>
          <p:cNvPr id="6" name="Picture 5">
            <a:extLst>
              <a:ext uri="{FF2B5EF4-FFF2-40B4-BE49-F238E27FC236}">
                <a16:creationId xmlns:a16="http://schemas.microsoft.com/office/drawing/2014/main" id="{4DBBC743-A80F-5C21-7116-0DCB745D02F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5018" y="1000269"/>
            <a:ext cx="852985" cy="884345"/>
          </a:xfrm>
          <a:prstGeom prst="rect">
            <a:avLst/>
          </a:prstGeom>
        </p:spPr>
      </p:pic>
      <p:pic>
        <p:nvPicPr>
          <p:cNvPr id="7" name="Picture 6">
            <a:extLst>
              <a:ext uri="{FF2B5EF4-FFF2-40B4-BE49-F238E27FC236}">
                <a16:creationId xmlns:a16="http://schemas.microsoft.com/office/drawing/2014/main" id="{4F45E85F-F1BD-D2E3-CF63-870E577970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61173" y="1094344"/>
            <a:ext cx="1786597" cy="2322051"/>
          </a:xfrm>
          <a:prstGeom prst="rect">
            <a:avLst/>
          </a:prstGeom>
        </p:spPr>
      </p:pic>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angles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Triangulation</a:t>
            </a:r>
          </a:p>
          <a:p>
            <a:pPr marL="0" indent="0" algn="r">
              <a:buNone/>
            </a:pPr>
            <a:r>
              <a:rPr lang="en-US" sz="1600" dirty="0">
                <a:latin typeface="Josefin Sans" pitchFamily="2" charset="0"/>
              </a:rPr>
              <a:t>W</a:t>
            </a:r>
            <a:r>
              <a:rPr lang="es" sz="1600" dirty="0">
                <a:latin typeface="Josefin Sans" pitchFamily="2" charset="0"/>
              </a:rPr>
              <a:t>ith computer vision</a:t>
            </a:r>
          </a:p>
        </p:txBody>
      </p:sp>
      <p:pic>
        <p:nvPicPr>
          <p:cNvPr id="8" name="Picture 7">
            <a:extLst>
              <a:ext uri="{FF2B5EF4-FFF2-40B4-BE49-F238E27FC236}">
                <a16:creationId xmlns:a16="http://schemas.microsoft.com/office/drawing/2014/main" id="{6004E8D9-F760-0804-7051-28E043A0844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642347" y="3031058"/>
            <a:ext cx="4137190" cy="1741306"/>
          </a:xfrm>
          <a:prstGeom prst="rect">
            <a:avLst/>
          </a:prstGeom>
        </p:spPr>
      </p:pic>
      <p:sp>
        <p:nvSpPr>
          <p:cNvPr id="18" name="TextBox 17">
            <a:extLst>
              <a:ext uri="{FF2B5EF4-FFF2-40B4-BE49-F238E27FC236}">
                <a16:creationId xmlns:a16="http://schemas.microsoft.com/office/drawing/2014/main" id="{F9A8C79D-A166-2F5D-4E44-47AE0854154E}"/>
              </a:ext>
            </a:extLst>
          </p:cNvPr>
          <p:cNvSpPr txBox="1"/>
          <p:nvPr/>
        </p:nvSpPr>
        <p:spPr>
          <a:xfrm>
            <a:off x="2150387" y="1480665"/>
            <a:ext cx="4629150" cy="1508105"/>
          </a:xfrm>
          <a:prstGeom prst="rect">
            <a:avLst/>
          </a:prstGeom>
          <a:noFill/>
        </p:spPr>
        <p:txBody>
          <a:bodyPr wrap="square">
            <a:spAutoFit/>
          </a:bodyPr>
          <a:lstStyle/>
          <a:p>
            <a:pPr marL="171450" indent="-171450">
              <a:buFont typeface="Arial" panose="020B0604020202020204" pitchFamily="34" charset="0"/>
              <a:buChar char="•"/>
            </a:pPr>
            <a:r>
              <a:rPr lang="en" sz="1200" b="1" dirty="0">
                <a:solidFill>
                  <a:schemeClr val="lt1"/>
                </a:solidFill>
                <a:latin typeface="Josefin Sans" pitchFamily="2" charset="0"/>
                <a:sym typeface="Josefin Sans"/>
              </a:rPr>
              <a:t>Ideal case: </a:t>
            </a:r>
            <a:r>
              <a:rPr lang="en" sz="1200" dirty="0">
                <a:solidFill>
                  <a:schemeClr val="lt1"/>
                </a:solidFill>
                <a:latin typeface="Josefin Slab SemiBold" pitchFamily="2" charset="0"/>
                <a:sym typeface="Josefin Sans"/>
              </a:rPr>
              <a:t>Epipolar geometry (simple trigonometry)</a:t>
            </a:r>
            <a:br>
              <a:rPr lang="en" sz="1200" dirty="0"/>
            </a:br>
            <a:r>
              <a:rPr lang="en" sz="1000" b="1" dirty="0">
                <a:solidFill>
                  <a:schemeClr val="lt1"/>
                </a:solidFill>
                <a:latin typeface="Josefin Slab SemiBold" pitchFamily="2" charset="0"/>
                <a:sym typeface="Josefin Sans"/>
              </a:rPr>
              <a:t>When rays intersect (if perfect cameras &amp; perfect 2D estimation)</a:t>
            </a:r>
            <a:br>
              <a:rPr lang="en" sz="800" b="1" dirty="0">
                <a:solidFill>
                  <a:schemeClr val="lt1"/>
                </a:solidFill>
                <a:latin typeface="Josefin Slab SemiBold" pitchFamily="2" charset="0"/>
                <a:sym typeface="Josefin Sans"/>
              </a:rPr>
            </a:br>
            <a:endParaRPr lang="en" sz="800" b="1" dirty="0">
              <a:solidFill>
                <a:schemeClr val="lt1"/>
              </a:solidFill>
              <a:latin typeface="Josefin Slab SemiBold" pitchFamily="2" charset="0"/>
              <a:sym typeface="Josefin Sans"/>
            </a:endParaRPr>
          </a:p>
          <a:p>
            <a:pPr marL="171450" indent="-171450">
              <a:buFont typeface="Arial" panose="020B0604020202020204" pitchFamily="34" charset="0"/>
              <a:buChar char="•"/>
            </a:pPr>
            <a:r>
              <a:rPr lang="en" sz="1200" b="1" dirty="0">
                <a:solidFill>
                  <a:schemeClr val="lt1"/>
                </a:solidFill>
                <a:latin typeface="Josefin Sans" pitchFamily="2" charset="0"/>
                <a:sym typeface="Josefin Sans"/>
              </a:rPr>
              <a:t>In real life: </a:t>
            </a:r>
            <a:r>
              <a:rPr lang="en" sz="1200" b="1" dirty="0">
                <a:solidFill>
                  <a:schemeClr val="lt1"/>
                </a:solidFill>
                <a:latin typeface="Josefin Slab SemiBold" pitchFamily="2" charset="0"/>
                <a:sym typeface="Josefin Sans"/>
              </a:rPr>
              <a:t>e.g. Direct linear Transform (DLT)</a:t>
            </a:r>
            <a:br>
              <a:rPr lang="en" sz="1200" dirty="0">
                <a:latin typeface="Josefin Slab SemiBold" pitchFamily="2" charset="0"/>
              </a:rPr>
            </a:br>
            <a:r>
              <a:rPr lang="en" sz="1000" b="1" dirty="0">
                <a:solidFill>
                  <a:schemeClr val="lt1"/>
                </a:solidFill>
                <a:latin typeface="Josefin Slab SemiBold" pitchFamily="2" charset="0"/>
                <a:sym typeface="Josefin Sans"/>
              </a:rPr>
              <a:t>Rays never perfectly intersect: minimize reprojection error</a:t>
            </a:r>
            <a:br>
              <a:rPr lang="en" sz="800" b="1" dirty="0">
                <a:solidFill>
                  <a:schemeClr val="lt1"/>
                </a:solidFill>
                <a:latin typeface="Josefin Slab SemiBold" pitchFamily="2" charset="0"/>
                <a:sym typeface="Josefin Sans"/>
              </a:rPr>
            </a:br>
            <a:endParaRPr lang="en" sz="800" b="1" dirty="0">
              <a:solidFill>
                <a:schemeClr val="lt1"/>
              </a:solidFill>
              <a:latin typeface="Josefin Slab SemiBold" pitchFamily="2" charset="0"/>
              <a:sym typeface="Josefin Sans"/>
            </a:endParaRPr>
          </a:p>
          <a:p>
            <a:pPr marL="171450" indent="-171450">
              <a:buFont typeface="Arial" panose="020B0604020202020204" pitchFamily="34" charset="0"/>
              <a:buChar char="•"/>
            </a:pPr>
            <a:r>
              <a:rPr lang="en" sz="1200" b="1" dirty="0">
                <a:solidFill>
                  <a:schemeClr val="lt1"/>
                </a:solidFill>
                <a:latin typeface="Josefin Sans" pitchFamily="2" charset="0"/>
                <a:sym typeface="Josefin Sans"/>
              </a:rPr>
              <a:t>Proposed method: </a:t>
            </a:r>
            <a:r>
              <a:rPr lang="en" sz="1200" dirty="0">
                <a:solidFill>
                  <a:schemeClr val="lt1"/>
                </a:solidFill>
                <a:latin typeface="Josefin Slab SemiBold" pitchFamily="2" charset="0"/>
                <a:sym typeface="Josefin Sans"/>
              </a:rPr>
              <a:t>Weighted DLT</a:t>
            </a:r>
            <a:br>
              <a:rPr lang="en" sz="1200" dirty="0">
                <a:latin typeface="Josefin Slab SemiBold" pitchFamily="2" charset="0"/>
              </a:rPr>
            </a:br>
            <a:r>
              <a:rPr lang="en" sz="1000" b="1" dirty="0">
                <a:solidFill>
                  <a:schemeClr val="lt1"/>
                </a:solidFill>
                <a:latin typeface="Josefin Slab SemiBold" pitchFamily="2" charset="0"/>
                <a:sym typeface="Josefin Sans"/>
              </a:rPr>
              <a:t>With confidence score that comes with each keypoint estimation</a:t>
            </a:r>
            <a:br>
              <a:rPr lang="en" sz="1000" b="1" dirty="0">
                <a:solidFill>
                  <a:schemeClr val="lt1"/>
                </a:solidFill>
                <a:latin typeface="Josefin Slab SemiBold" pitchFamily="2" charset="0"/>
                <a:sym typeface="Josefin Sans"/>
              </a:rPr>
            </a:br>
            <a:r>
              <a:rPr lang="en" sz="1000" b="1" dirty="0">
                <a:solidFill>
                  <a:schemeClr val="lt1"/>
                </a:solidFill>
                <a:latin typeface="Josefin Slab SemiBold" pitchFamily="2" charset="0"/>
                <a:sym typeface="Josefin Sans"/>
              </a:rPr>
              <a:t>More accurate, fast</a:t>
            </a:r>
          </a:p>
        </p:txBody>
      </p:sp>
      <p:pic>
        <p:nvPicPr>
          <p:cNvPr id="24" name="Picture 23">
            <a:extLst>
              <a:ext uri="{FF2B5EF4-FFF2-40B4-BE49-F238E27FC236}">
                <a16:creationId xmlns:a16="http://schemas.microsoft.com/office/drawing/2014/main" id="{241AAE40-C57F-CE58-09FC-195CD131AB9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686048" y="3017610"/>
            <a:ext cx="4099089" cy="1715898"/>
          </a:xfrm>
          <a:prstGeom prst="rect">
            <a:avLst/>
          </a:prstGeom>
        </p:spPr>
      </p:pic>
      <p:pic>
        <p:nvPicPr>
          <p:cNvPr id="30" name="Picture 29">
            <a:extLst>
              <a:ext uri="{FF2B5EF4-FFF2-40B4-BE49-F238E27FC236}">
                <a16:creationId xmlns:a16="http://schemas.microsoft.com/office/drawing/2014/main" id="{E196FDBA-2B5E-CE29-E798-7FBE1F82AAF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688778" y="2974186"/>
            <a:ext cx="4090759" cy="1756807"/>
          </a:xfrm>
          <a:prstGeom prst="rect">
            <a:avLst/>
          </a:prstGeom>
        </p:spPr>
      </p:pic>
    </p:spTree>
    <p:extLst>
      <p:ext uri="{BB962C8B-B14F-4D97-AF65-F5344CB8AC3E}">
        <p14:creationId xmlns:p14="http://schemas.microsoft.com/office/powerpoint/2010/main" val="302591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6" presetClass="emph" presetSubtype="0" fill="hold" nodeType="withEffect">
                                  <p:stCondLst>
                                    <p:cond delay="0"/>
                                  </p:stCondLst>
                                  <p:childTnLst>
                                    <p:animScale>
                                      <p:cBhvr>
                                        <p:cTn id="10" dur="10" fill="hold"/>
                                        <p:tgtEl>
                                          <p:spTgt spid="7"/>
                                        </p:tgtEl>
                                      </p:cBhvr>
                                      <p:by x="25000" y="25000"/>
                                    </p:animScale>
                                  </p:childTnLst>
                                </p:cTn>
                              </p:par>
                              <p:par>
                                <p:cTn id="11" presetID="6" presetClass="emph" presetSubtype="0" fill="hold" nodeType="withEffect">
                                  <p:stCondLst>
                                    <p:cond delay="0"/>
                                  </p:stCondLst>
                                  <p:childTnLst>
                                    <p:animScale>
                                      <p:cBhvr>
                                        <p:cTn id="12" dur="500" fill="hold"/>
                                        <p:tgtEl>
                                          <p:spTgt spid="7"/>
                                        </p:tgtEl>
                                      </p:cBhvr>
                                      <p:by x="400000" y="400000"/>
                                    </p:animScale>
                                  </p:childTnLst>
                                </p:cTn>
                              </p:par>
                              <p:par>
                                <p:cTn id="13" presetID="42" presetClass="path" presetSubtype="0" accel="50000" decel="50000" fill="hold" nodeType="withEffect">
                                  <p:stCondLst>
                                    <p:cond delay="0"/>
                                  </p:stCondLst>
                                  <p:childTnLst>
                                    <p:animMotion origin="layout" path="M -0.08802 -0.12839 L -0.03889 0.14445 " pathEditMode="relative" rAng="0" ptsTypes="AA">
                                      <p:cBhvr>
                                        <p:cTn id="14" dur="500" fill="hold"/>
                                        <p:tgtEl>
                                          <p:spTgt spid="7"/>
                                        </p:tgtEl>
                                        <p:attrNameLst>
                                          <p:attrName>ppt_x</p:attrName>
                                          <p:attrName>ppt_y</p:attrName>
                                        </p:attrNameLst>
                                      </p:cBhvr>
                                      <p:rCtr x="2448" y="13642"/>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xit" presetSubtype="0" fill="hold"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xit" presetSubtype="0" fill="hold" nodeType="withEffect">
                                  <p:stCondLst>
                                    <p:cond delay="0"/>
                                  </p:stCondLst>
                                  <p:childTnLst>
                                    <p:animEffect transition="out" filter="fad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30"/>
                                        </p:tgtEl>
                                      </p:cBhvr>
                                    </p:animEffect>
                                    <p:set>
                                      <p:cBhvr>
                                        <p:cTn id="43" dur="1" fill="hold">
                                          <p:stCondLst>
                                            <p:cond delay="499"/>
                                          </p:stCondLst>
                                        </p:cTn>
                                        <p:tgtEl>
                                          <p:spTgt spid="3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 presetClass="entr" presetSubtype="0" fill="hold" nodeType="withEffect">
                                  <p:stCondLst>
                                    <p:cond delay="0"/>
                                  </p:stCondLst>
                                  <p:childTnLst>
                                    <p:set>
                                      <p:cBhvr>
                                        <p:cTn id="4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angles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Triangulation</a:t>
            </a:r>
          </a:p>
          <a:p>
            <a:pPr marL="0" indent="0" algn="r">
              <a:buNone/>
            </a:pPr>
            <a:r>
              <a:rPr lang="en-US" sz="1600" dirty="0">
                <a:latin typeface="Josefin Sans" pitchFamily="2" charset="0"/>
              </a:rPr>
              <a:t>W</a:t>
            </a:r>
            <a:r>
              <a:rPr lang="es" sz="1600" dirty="0">
                <a:latin typeface="Josefin Sans" pitchFamily="2" charset="0"/>
              </a:rPr>
              <a:t>ith computer vision</a:t>
            </a:r>
          </a:p>
        </p:txBody>
      </p:sp>
      <p:sp>
        <p:nvSpPr>
          <p:cNvPr id="2" name="TextBox 1">
            <a:extLst>
              <a:ext uri="{FF2B5EF4-FFF2-40B4-BE49-F238E27FC236}">
                <a16:creationId xmlns:a16="http://schemas.microsoft.com/office/drawing/2014/main" id="{60245299-8C3C-6C6C-DC49-7816DEC2216A}"/>
              </a:ext>
            </a:extLst>
          </p:cNvPr>
          <p:cNvSpPr txBox="1"/>
          <p:nvPr/>
        </p:nvSpPr>
        <p:spPr>
          <a:xfrm>
            <a:off x="2186940" y="1492530"/>
            <a:ext cx="6419178" cy="1384995"/>
          </a:xfrm>
          <a:prstGeom prst="rect">
            <a:avLst/>
          </a:prstGeom>
          <a:noFill/>
        </p:spPr>
        <p:txBody>
          <a:bodyPr wrap="square">
            <a:spAutoFit/>
          </a:bodyPr>
          <a:lstStyle/>
          <a:p>
            <a:r>
              <a:rPr lang="en-US" sz="1200" b="0" i="0" dirty="0">
                <a:solidFill>
                  <a:srgbClr val="58ADBA"/>
                </a:solidFill>
                <a:effectLst/>
                <a:latin typeface="Josefin Sans" pitchFamily="2" charset="0"/>
              </a:rPr>
              <a:t>Pose2Sim</a:t>
            </a:r>
            <a:r>
              <a:rPr lang="en-US" sz="1200" b="0" i="0" dirty="0">
                <a:solidFill>
                  <a:srgbClr val="5B0F00"/>
                </a:solidFill>
                <a:effectLst/>
                <a:latin typeface="Josefin Sans" pitchFamily="2" charset="0"/>
              </a:rPr>
              <a:t>:</a:t>
            </a:r>
          </a:p>
          <a:p>
            <a:pPr marL="285750" indent="-285750">
              <a:buFont typeface="Arial" panose="020B0604020202020204" pitchFamily="34" charset="0"/>
              <a:buChar char="•"/>
            </a:pPr>
            <a:r>
              <a:rPr lang="en-US" sz="1200" b="0" i="0" dirty="0">
                <a:solidFill>
                  <a:srgbClr val="5B0F00"/>
                </a:solidFill>
                <a:effectLst/>
                <a:latin typeface="Josefin Slab SemiBold" pitchFamily="2" charset="0"/>
              </a:rPr>
              <a:t>Triangulates </a:t>
            </a:r>
            <a:r>
              <a:rPr lang="en-US" sz="1200" dirty="0">
                <a:solidFill>
                  <a:srgbClr val="5B0F00"/>
                </a:solidFill>
                <a:latin typeface="Josefin Slab SemiBold" pitchFamily="2" charset="0"/>
              </a:rPr>
              <a:t>with</a:t>
            </a:r>
            <a:r>
              <a:rPr lang="en-US" sz="1200" b="0" i="0" dirty="0">
                <a:solidFill>
                  <a:srgbClr val="5B0F00"/>
                </a:solidFill>
                <a:effectLst/>
                <a:latin typeface="Josefin Slab SemiBold" pitchFamily="2" charset="0"/>
              </a:rPr>
              <a:t> </a:t>
            </a:r>
            <a:r>
              <a:rPr lang="en-US" sz="1200" b="0" i="0" dirty="0">
                <a:solidFill>
                  <a:srgbClr val="5B0F00"/>
                </a:solidFill>
                <a:effectLst/>
                <a:latin typeface="Josefin Sans" pitchFamily="2" charset="0"/>
              </a:rPr>
              <a:t>weighted DLT</a:t>
            </a:r>
          </a:p>
          <a:p>
            <a:pPr marL="285750" indent="-285750">
              <a:buFont typeface="Arial" panose="020B0604020202020204" pitchFamily="34" charset="0"/>
              <a:buChar char="•"/>
            </a:pPr>
            <a:r>
              <a:rPr lang="en-US" sz="1200" b="0" i="0" dirty="0">
                <a:solidFill>
                  <a:srgbClr val="5B0F00"/>
                </a:solidFill>
                <a:effectLst/>
                <a:latin typeface="Josefin Slab SemiBold" pitchFamily="2" charset="0"/>
              </a:rPr>
              <a:t>Automatically chooses </a:t>
            </a:r>
            <a:r>
              <a:rPr lang="en-US" sz="1200" b="0" i="0" dirty="0">
                <a:solidFill>
                  <a:srgbClr val="5B0F00"/>
                </a:solidFill>
                <a:effectLst/>
                <a:latin typeface="Josefin Sans" pitchFamily="2" charset="0"/>
              </a:rPr>
              <a:t>the right person </a:t>
            </a:r>
            <a:r>
              <a:rPr lang="en-US" sz="1200" b="0" i="0" dirty="0">
                <a:solidFill>
                  <a:srgbClr val="5B0F00"/>
                </a:solidFill>
                <a:effectLst/>
                <a:latin typeface="Josefin Slab SemiBold" pitchFamily="2" charset="0"/>
              </a:rPr>
              <a:t>to triangulate</a:t>
            </a:r>
          </a:p>
          <a:p>
            <a:pPr marL="285750" indent="-285750">
              <a:buFont typeface="Arial" panose="020B0604020202020204" pitchFamily="34" charset="0"/>
              <a:buChar char="•"/>
            </a:pPr>
            <a:r>
              <a:rPr lang="en-US" sz="1200" b="0" i="0" dirty="0">
                <a:solidFill>
                  <a:srgbClr val="5B0F00"/>
                </a:solidFill>
                <a:effectLst/>
                <a:latin typeface="Josefin Slab SemiBold" pitchFamily="2" charset="0"/>
              </a:rPr>
              <a:t>Is robust to </a:t>
            </a:r>
            <a:r>
              <a:rPr lang="en-US" sz="1200" b="0" i="0" dirty="0">
                <a:solidFill>
                  <a:srgbClr val="5B0F00"/>
                </a:solidFill>
                <a:effectLst/>
                <a:latin typeface="Josefin Sans" pitchFamily="2" charset="0"/>
              </a:rPr>
              <a:t>person exiting</a:t>
            </a:r>
            <a:r>
              <a:rPr lang="en-US" sz="1200" b="0" i="0" dirty="0">
                <a:solidFill>
                  <a:srgbClr val="5B0F00"/>
                </a:solidFill>
                <a:effectLst/>
                <a:latin typeface="Josefin Slab SemiBold" pitchFamily="2" charset="0"/>
              </a:rPr>
              <a:t> and entering camera field</a:t>
            </a:r>
          </a:p>
          <a:p>
            <a:pPr marL="285750" indent="-285750">
              <a:buFont typeface="Arial" panose="020B0604020202020204" pitchFamily="34" charset="0"/>
              <a:buChar char="•"/>
            </a:pPr>
            <a:r>
              <a:rPr lang="en-US" sz="1200" i="0" dirty="0">
                <a:solidFill>
                  <a:srgbClr val="5B0F00"/>
                </a:solidFill>
                <a:effectLst/>
                <a:latin typeface="Josefin Slab SemiBold" pitchFamily="2" charset="0"/>
              </a:rPr>
              <a:t>Offers</a:t>
            </a:r>
            <a:r>
              <a:rPr lang="en-US" sz="1200" i="0" dirty="0">
                <a:solidFill>
                  <a:srgbClr val="5B0F00"/>
                </a:solidFill>
                <a:effectLst/>
                <a:latin typeface="Josefin Sans" pitchFamily="2" charset="0"/>
              </a:rPr>
              <a:t> flexible</a:t>
            </a:r>
            <a:r>
              <a:rPr lang="en-US" sz="1200" b="0" i="0" dirty="0">
                <a:solidFill>
                  <a:srgbClr val="5B0F00"/>
                </a:solidFill>
                <a:effectLst/>
                <a:latin typeface="Josefin Sans" pitchFamily="2" charset="0"/>
              </a:rPr>
              <a:t> settings</a:t>
            </a:r>
            <a:r>
              <a:rPr lang="en-US" sz="1200" b="0" i="0" dirty="0">
                <a:solidFill>
                  <a:srgbClr val="5B0F00"/>
                </a:solidFill>
                <a:effectLst/>
                <a:latin typeface="Josefin Slab SemiBold" pitchFamily="2" charset="0"/>
              </a:rPr>
              <a:t> for triangulation </a:t>
            </a:r>
            <a:r>
              <a:rPr lang="en-US" sz="1200" dirty="0">
                <a:solidFill>
                  <a:srgbClr val="5B0F00"/>
                </a:solidFill>
                <a:latin typeface="Josefin Slab SemiBold" pitchFamily="2" charset="0"/>
              </a:rPr>
              <a:t>and filtering</a:t>
            </a:r>
          </a:p>
          <a:p>
            <a:pPr marL="285750" indent="-285750">
              <a:buFont typeface="Arial" panose="020B0604020202020204" pitchFamily="34" charset="0"/>
              <a:buChar char="•"/>
            </a:pPr>
            <a:r>
              <a:rPr lang="en-US" sz="1200" dirty="0">
                <a:solidFill>
                  <a:srgbClr val="5B0F00"/>
                </a:solidFill>
                <a:latin typeface="Josefin Slab SemiBold" pitchFamily="2" charset="0"/>
              </a:rPr>
              <a:t>Gives</a:t>
            </a:r>
            <a:r>
              <a:rPr lang="en-US" sz="1200" dirty="0">
                <a:solidFill>
                  <a:srgbClr val="5B0F00"/>
                </a:solidFill>
                <a:latin typeface="Josefin Sans" pitchFamily="2" charset="0"/>
              </a:rPr>
              <a:t> precise feedback:</a:t>
            </a:r>
            <a:r>
              <a:rPr lang="en-US" sz="1200" dirty="0">
                <a:solidFill>
                  <a:srgbClr val="5B0F00"/>
                </a:solidFill>
                <a:latin typeface="Josefin Slab SemiBold" pitchFamily="2" charset="0"/>
              </a:rPr>
              <a:t> which keypoints, cameras, and frames pose problem?</a:t>
            </a:r>
            <a:r>
              <a:rPr lang="en-US" sz="1200" dirty="0">
                <a:solidFill>
                  <a:srgbClr val="5B0F00"/>
                </a:solidFill>
                <a:latin typeface="Josefin Sans" pitchFamily="2" charset="0"/>
              </a:rPr>
              <a:t> </a:t>
            </a:r>
            <a:br>
              <a:rPr lang="en-US" sz="1200" dirty="0">
                <a:solidFill>
                  <a:srgbClr val="5B0F00"/>
                </a:solidFill>
                <a:latin typeface="Josefin Sans" pitchFamily="2" charset="0"/>
              </a:rPr>
            </a:br>
            <a:endParaRPr lang="en-US" sz="1200" dirty="0">
              <a:solidFill>
                <a:srgbClr val="5B0F00"/>
              </a:solidFill>
              <a:latin typeface="Josefin Slab SemiBold" pitchFamily="2" charset="0"/>
            </a:endParaRPr>
          </a:p>
        </p:txBody>
      </p:sp>
      <p:pic>
        <p:nvPicPr>
          <p:cNvPr id="11" name="Picture 10">
            <a:extLst>
              <a:ext uri="{FF2B5EF4-FFF2-40B4-BE49-F238E27FC236}">
                <a16:creationId xmlns:a16="http://schemas.microsoft.com/office/drawing/2014/main" id="{9E6E3A32-9BDF-BD27-7A29-EB6F7A7517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4927" y="1821180"/>
            <a:ext cx="1786597" cy="2322051"/>
          </a:xfrm>
          <a:prstGeom prst="rect">
            <a:avLst/>
          </a:prstGeom>
        </p:spPr>
      </p:pic>
      <p:sp>
        <p:nvSpPr>
          <p:cNvPr id="25" name="Rectangle 24">
            <a:extLst>
              <a:ext uri="{FF2B5EF4-FFF2-40B4-BE49-F238E27FC236}">
                <a16:creationId xmlns:a16="http://schemas.microsoft.com/office/drawing/2014/main" id="{9901E7A1-4238-0808-3212-9DEC42811901}"/>
              </a:ext>
            </a:extLst>
          </p:cNvPr>
          <p:cNvSpPr/>
          <p:nvPr/>
        </p:nvSpPr>
        <p:spPr>
          <a:xfrm>
            <a:off x="2192362" y="1507752"/>
            <a:ext cx="5519078" cy="11707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3328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0" name="Google Shape;51;p6">
            <a:extLst>
              <a:ext uri="{FF2B5EF4-FFF2-40B4-BE49-F238E27FC236}">
                <a16:creationId xmlns:a16="http://schemas.microsoft.com/office/drawing/2014/main" id="{CDFE5FC0-BA3A-8C9F-9D75-682C84A354DA}"/>
              </a:ext>
            </a:extLst>
          </p:cNvPr>
          <p:cNvSpPr/>
          <p:nvPr/>
        </p:nvSpPr>
        <p:spPr>
          <a:xfrm>
            <a:off x="2016335" y="1461424"/>
            <a:ext cx="5641765" cy="198933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17CE15B5-411B-E8B6-AF95-527383BAC6C1}"/>
              </a:ext>
            </a:extLst>
          </p:cNvPr>
          <p:cNvPicPr>
            <a:picLocks noChangeAspect="1"/>
          </p:cNvPicPr>
          <p:nvPr/>
        </p:nvPicPr>
        <p:blipFill rotWithShape="1">
          <a:blip r:embed="rId3"/>
          <a:srcRect l="2467" r="9887"/>
          <a:stretch/>
        </p:blipFill>
        <p:spPr>
          <a:xfrm>
            <a:off x="6685744" y="1569290"/>
            <a:ext cx="2405755" cy="3184632"/>
          </a:xfrm>
          <a:prstGeom prst="rect">
            <a:avLst/>
          </a:prstGeom>
        </p:spPr>
      </p:pic>
      <p:pic>
        <p:nvPicPr>
          <p:cNvPr id="10" name="Picture 9">
            <a:extLst>
              <a:ext uri="{FF2B5EF4-FFF2-40B4-BE49-F238E27FC236}">
                <a16:creationId xmlns:a16="http://schemas.microsoft.com/office/drawing/2014/main" id="{267DE638-4752-5B4F-D63C-5FB45D5E2267}"/>
              </a:ext>
            </a:extLst>
          </p:cNvPr>
          <p:cNvPicPr>
            <a:picLocks noChangeAspect="1"/>
          </p:cNvPicPr>
          <p:nvPr/>
        </p:nvPicPr>
        <p:blipFill>
          <a:blip r:embed="rId4">
            <a:clrChange>
              <a:clrFrom>
                <a:srgbClr val="F1FCFF"/>
              </a:clrFrom>
              <a:clrTo>
                <a:srgbClr val="F1FCFF">
                  <a:alpha val="0"/>
                </a:srgbClr>
              </a:clrTo>
            </a:clrChange>
          </a:blip>
          <a:stretch>
            <a:fillRect/>
          </a:stretch>
        </p:blipFill>
        <p:spPr>
          <a:xfrm>
            <a:off x="-168572" y="-195172"/>
            <a:ext cx="1563009" cy="3584215"/>
          </a:xfrm>
          <a:prstGeom prst="rect">
            <a:avLst/>
          </a:prstGeom>
        </p:spPr>
      </p:pic>
      <p:pic>
        <p:nvPicPr>
          <p:cNvPr id="17" name="Picture 16">
            <a:extLst>
              <a:ext uri="{FF2B5EF4-FFF2-40B4-BE49-F238E27FC236}">
                <a16:creationId xmlns:a16="http://schemas.microsoft.com/office/drawing/2014/main" id="{19CA9901-8980-64AF-E7F0-430479CC05E7}"/>
              </a:ext>
            </a:extLst>
          </p:cNvPr>
          <p:cNvPicPr>
            <a:picLocks noChangeAspect="1"/>
          </p:cNvPicPr>
          <p:nvPr/>
        </p:nvPicPr>
        <p:blipFill>
          <a:blip r:embed="rId4">
            <a:clrChange>
              <a:clrFrom>
                <a:srgbClr val="F1FCFF"/>
              </a:clrFrom>
              <a:clrTo>
                <a:srgbClr val="F1FCFF">
                  <a:alpha val="0"/>
                </a:srgbClr>
              </a:clrTo>
            </a:clrChange>
          </a:blip>
          <a:stretch>
            <a:fillRect/>
          </a:stretch>
        </p:blipFill>
        <p:spPr>
          <a:xfrm>
            <a:off x="449635" y="1263398"/>
            <a:ext cx="253982" cy="582418"/>
          </a:xfrm>
          <a:prstGeom prst="rect">
            <a:avLst/>
          </a:prstGeom>
        </p:spPr>
      </p:pic>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angles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Kinematic optimization</a:t>
            </a:r>
          </a:p>
          <a:p>
            <a:pPr marL="0" indent="0" algn="r">
              <a:buNone/>
            </a:pPr>
            <a:r>
              <a:rPr lang="en-US" sz="1600" dirty="0">
                <a:latin typeface="Josefin Sans" pitchFamily="2" charset="0"/>
              </a:rPr>
              <a:t>W</a:t>
            </a:r>
            <a:r>
              <a:rPr lang="es" sz="1600" dirty="0">
                <a:latin typeface="Josefin Sans" pitchFamily="2" charset="0"/>
              </a:rPr>
              <a:t>ith biomechanics</a:t>
            </a:r>
          </a:p>
        </p:txBody>
      </p:sp>
      <p:sp>
        <p:nvSpPr>
          <p:cNvPr id="25" name="Google Shape;495;p52">
            <a:extLst>
              <a:ext uri="{FF2B5EF4-FFF2-40B4-BE49-F238E27FC236}">
                <a16:creationId xmlns:a16="http://schemas.microsoft.com/office/drawing/2014/main" id="{5FD255BB-B334-8AAA-AD40-061484CB6DA1}"/>
              </a:ext>
            </a:extLst>
          </p:cNvPr>
          <p:cNvSpPr txBox="1">
            <a:spLocks noGrp="1"/>
          </p:cNvSpPr>
          <p:nvPr>
            <p:ph type="ctrTitle"/>
          </p:nvPr>
        </p:nvSpPr>
        <p:spPr>
          <a:xfrm>
            <a:off x="2016335" y="1851854"/>
            <a:ext cx="1185523"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Model</a:t>
            </a:r>
            <a:endParaRPr sz="1200" dirty="0"/>
          </a:p>
        </p:txBody>
      </p:sp>
      <p:grpSp>
        <p:nvGrpSpPr>
          <p:cNvPr id="487" name="Group 486">
            <a:extLst>
              <a:ext uri="{FF2B5EF4-FFF2-40B4-BE49-F238E27FC236}">
                <a16:creationId xmlns:a16="http://schemas.microsoft.com/office/drawing/2014/main" id="{A5B2F15D-4344-E2EB-9B97-1368E48EBE85}"/>
              </a:ext>
            </a:extLst>
          </p:cNvPr>
          <p:cNvGrpSpPr/>
          <p:nvPr/>
        </p:nvGrpSpPr>
        <p:grpSpPr>
          <a:xfrm>
            <a:off x="2179049" y="1587080"/>
            <a:ext cx="276785" cy="362550"/>
            <a:chOff x="2179049" y="2165304"/>
            <a:chExt cx="276785" cy="362550"/>
          </a:xfrm>
        </p:grpSpPr>
        <p:pic>
          <p:nvPicPr>
            <p:cNvPr id="28" name="Picture 27">
              <a:extLst>
                <a:ext uri="{FF2B5EF4-FFF2-40B4-BE49-F238E27FC236}">
                  <a16:creationId xmlns:a16="http://schemas.microsoft.com/office/drawing/2014/main" id="{8B85878B-58E7-82B9-E2EF-456AE02187BB}"/>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rot="21110973">
              <a:off x="2179049" y="2165304"/>
              <a:ext cx="276785" cy="362550"/>
            </a:xfrm>
            <a:prstGeom prst="rect">
              <a:avLst/>
            </a:prstGeom>
            <a:ln>
              <a:noFill/>
            </a:ln>
            <a:effectLst>
              <a:softEdge rad="0"/>
            </a:effectLst>
          </p:spPr>
        </p:pic>
        <p:sp>
          <p:nvSpPr>
            <p:cNvPr id="485" name="Flowchart: Connector 484">
              <a:extLst>
                <a:ext uri="{FF2B5EF4-FFF2-40B4-BE49-F238E27FC236}">
                  <a16:creationId xmlns:a16="http://schemas.microsoft.com/office/drawing/2014/main" id="{46935B4D-FFFF-EFC4-ACFD-EB37FF914D56}"/>
                </a:ext>
              </a:extLst>
            </p:cNvPr>
            <p:cNvSpPr/>
            <p:nvPr/>
          </p:nvSpPr>
          <p:spPr>
            <a:xfrm>
              <a:off x="2195089" y="2285448"/>
              <a:ext cx="47065" cy="4571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8" name="Picture 587">
            <a:extLst>
              <a:ext uri="{FF2B5EF4-FFF2-40B4-BE49-F238E27FC236}">
                <a16:creationId xmlns:a16="http://schemas.microsoft.com/office/drawing/2014/main" id="{A2386344-7305-04C9-044A-DE19D266EA65}"/>
              </a:ext>
            </a:extLst>
          </p:cNvPr>
          <p:cNvPicPr>
            <a:picLocks noChangeAspect="1"/>
          </p:cNvPicPr>
          <p:nvPr/>
        </p:nvPicPr>
        <p:blipFill rotWithShape="1">
          <a:blip r:embed="rId3"/>
          <a:srcRect l="2467" r="9887"/>
          <a:stretch/>
        </p:blipFill>
        <p:spPr>
          <a:xfrm>
            <a:off x="3294780" y="5394214"/>
            <a:ext cx="2256669" cy="2987279"/>
          </a:xfrm>
          <a:prstGeom prst="rect">
            <a:avLst/>
          </a:prstGeom>
          <a:ln>
            <a:noFill/>
          </a:ln>
          <a:effectLst>
            <a:softEdge rad="63500"/>
          </a:effectLst>
        </p:spPr>
      </p:pic>
      <p:sp>
        <p:nvSpPr>
          <p:cNvPr id="589" name="Google Shape;51;p6">
            <a:extLst>
              <a:ext uri="{FF2B5EF4-FFF2-40B4-BE49-F238E27FC236}">
                <a16:creationId xmlns:a16="http://schemas.microsoft.com/office/drawing/2014/main" id="{944AE6F0-976F-35F6-1FA1-C75148A99F9C}"/>
              </a:ext>
            </a:extLst>
          </p:cNvPr>
          <p:cNvSpPr/>
          <p:nvPr/>
        </p:nvSpPr>
        <p:spPr>
          <a:xfrm>
            <a:off x="2019964" y="3649343"/>
            <a:ext cx="1140639" cy="935601"/>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95;p52">
            <a:extLst>
              <a:ext uri="{FF2B5EF4-FFF2-40B4-BE49-F238E27FC236}">
                <a16:creationId xmlns:a16="http://schemas.microsoft.com/office/drawing/2014/main" id="{32FBE331-149D-4DA1-7A9B-94A7C087C476}"/>
              </a:ext>
            </a:extLst>
          </p:cNvPr>
          <p:cNvSpPr txBox="1">
            <a:spLocks/>
          </p:cNvSpPr>
          <p:nvPr/>
        </p:nvSpPr>
        <p:spPr>
          <a:xfrm>
            <a:off x="2016335" y="4190621"/>
            <a:ext cx="1185523"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200" dirty="0"/>
              <a:t>Scaling</a:t>
            </a:r>
          </a:p>
        </p:txBody>
      </p:sp>
      <p:grpSp>
        <p:nvGrpSpPr>
          <p:cNvPr id="591" name="Group 590">
            <a:extLst>
              <a:ext uri="{FF2B5EF4-FFF2-40B4-BE49-F238E27FC236}">
                <a16:creationId xmlns:a16="http://schemas.microsoft.com/office/drawing/2014/main" id="{047129BF-0987-4718-4BD2-AC7733ABA17B}"/>
              </a:ext>
            </a:extLst>
          </p:cNvPr>
          <p:cNvGrpSpPr/>
          <p:nvPr/>
        </p:nvGrpSpPr>
        <p:grpSpPr>
          <a:xfrm>
            <a:off x="2152917" y="3768130"/>
            <a:ext cx="345039" cy="400099"/>
            <a:chOff x="2179049" y="3319262"/>
            <a:chExt cx="345039" cy="400099"/>
          </a:xfrm>
        </p:grpSpPr>
        <p:grpSp>
          <p:nvGrpSpPr>
            <p:cNvPr id="592" name="Group 591">
              <a:extLst>
                <a:ext uri="{FF2B5EF4-FFF2-40B4-BE49-F238E27FC236}">
                  <a16:creationId xmlns:a16="http://schemas.microsoft.com/office/drawing/2014/main" id="{2F078E54-1DD8-EA65-2D74-1975F3F92FB8}"/>
                </a:ext>
              </a:extLst>
            </p:cNvPr>
            <p:cNvGrpSpPr/>
            <p:nvPr/>
          </p:nvGrpSpPr>
          <p:grpSpPr>
            <a:xfrm>
              <a:off x="2179049" y="3356811"/>
              <a:ext cx="276785" cy="362550"/>
              <a:chOff x="2179049" y="2165304"/>
              <a:chExt cx="276785" cy="362550"/>
            </a:xfrm>
          </p:grpSpPr>
          <p:pic>
            <p:nvPicPr>
              <p:cNvPr id="605" name="Picture 604">
                <a:extLst>
                  <a:ext uri="{FF2B5EF4-FFF2-40B4-BE49-F238E27FC236}">
                    <a16:creationId xmlns:a16="http://schemas.microsoft.com/office/drawing/2014/main" id="{642901C6-46F7-CCBC-DBC7-F283A97F3508}"/>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rot="21110973">
                <a:off x="2179049" y="2165304"/>
                <a:ext cx="276785" cy="362550"/>
              </a:xfrm>
              <a:prstGeom prst="rect">
                <a:avLst/>
              </a:prstGeom>
              <a:ln>
                <a:noFill/>
              </a:ln>
              <a:effectLst>
                <a:softEdge rad="0"/>
              </a:effectLst>
            </p:spPr>
          </p:pic>
          <p:sp>
            <p:nvSpPr>
              <p:cNvPr id="606" name="Flowchart: Connector 605">
                <a:extLst>
                  <a:ext uri="{FF2B5EF4-FFF2-40B4-BE49-F238E27FC236}">
                    <a16:creationId xmlns:a16="http://schemas.microsoft.com/office/drawing/2014/main" id="{815C01EB-2F69-4357-06E4-596AB59BAE54}"/>
                  </a:ext>
                </a:extLst>
              </p:cNvPr>
              <p:cNvSpPr/>
              <p:nvPr/>
            </p:nvSpPr>
            <p:spPr>
              <a:xfrm>
                <a:off x="2195089" y="2285448"/>
                <a:ext cx="47065" cy="4571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3" name="Group 592">
              <a:extLst>
                <a:ext uri="{FF2B5EF4-FFF2-40B4-BE49-F238E27FC236}">
                  <a16:creationId xmlns:a16="http://schemas.microsoft.com/office/drawing/2014/main" id="{0D81A9EA-CCB5-F4EF-C031-3306A433F54F}"/>
                </a:ext>
              </a:extLst>
            </p:cNvPr>
            <p:cNvGrpSpPr/>
            <p:nvPr/>
          </p:nvGrpSpPr>
          <p:grpSpPr>
            <a:xfrm rot="20847083">
              <a:off x="2410403" y="3486503"/>
              <a:ext cx="113685" cy="163414"/>
              <a:chOff x="1372685" y="3488576"/>
              <a:chExt cx="113685" cy="163414"/>
            </a:xfrm>
          </p:grpSpPr>
          <p:cxnSp>
            <p:nvCxnSpPr>
              <p:cNvPr id="600" name="Straight Connector 599">
                <a:extLst>
                  <a:ext uri="{FF2B5EF4-FFF2-40B4-BE49-F238E27FC236}">
                    <a16:creationId xmlns:a16="http://schemas.microsoft.com/office/drawing/2014/main" id="{EEC38AEB-19B4-C37B-47CB-74A94E8CF02C}"/>
                  </a:ext>
                </a:extLst>
              </p:cNvPr>
              <p:cNvCxnSpPr>
                <a:cxnSpLocks/>
              </p:cNvCxnSpPr>
              <p:nvPr/>
            </p:nvCxnSpPr>
            <p:spPr>
              <a:xfrm rot="752917">
                <a:off x="1372685" y="3499211"/>
                <a:ext cx="113685" cy="143594"/>
              </a:xfrm>
              <a:prstGeom prst="line">
                <a:avLst/>
              </a:prstGeom>
            </p:spPr>
            <p:style>
              <a:lnRef idx="1">
                <a:schemeClr val="accent6"/>
              </a:lnRef>
              <a:fillRef idx="0">
                <a:schemeClr val="accent6"/>
              </a:fillRef>
              <a:effectRef idx="0">
                <a:schemeClr val="accent6"/>
              </a:effectRef>
              <a:fontRef idx="minor">
                <a:schemeClr val="tx1"/>
              </a:fontRef>
            </p:style>
          </p:cxnSp>
          <p:cxnSp>
            <p:nvCxnSpPr>
              <p:cNvPr id="601" name="Straight Connector 600">
                <a:extLst>
                  <a:ext uri="{FF2B5EF4-FFF2-40B4-BE49-F238E27FC236}">
                    <a16:creationId xmlns:a16="http://schemas.microsoft.com/office/drawing/2014/main" id="{D825557E-4F2F-1838-7214-9A9CC4969F43}"/>
                  </a:ext>
                </a:extLst>
              </p:cNvPr>
              <p:cNvCxnSpPr/>
              <p:nvPr/>
            </p:nvCxnSpPr>
            <p:spPr>
              <a:xfrm>
                <a:off x="1389288" y="3488576"/>
                <a:ext cx="0" cy="34098"/>
              </a:xfrm>
              <a:prstGeom prst="line">
                <a:avLst/>
              </a:prstGeom>
            </p:spPr>
            <p:style>
              <a:lnRef idx="1">
                <a:schemeClr val="accent6"/>
              </a:lnRef>
              <a:fillRef idx="0">
                <a:schemeClr val="accent6"/>
              </a:fillRef>
              <a:effectRef idx="0">
                <a:schemeClr val="accent6"/>
              </a:effectRef>
              <a:fontRef idx="minor">
                <a:schemeClr val="tx1"/>
              </a:fontRef>
            </p:style>
          </p:cxnSp>
          <p:cxnSp>
            <p:nvCxnSpPr>
              <p:cNvPr id="602" name="Straight Connector 601">
                <a:extLst>
                  <a:ext uri="{FF2B5EF4-FFF2-40B4-BE49-F238E27FC236}">
                    <a16:creationId xmlns:a16="http://schemas.microsoft.com/office/drawing/2014/main" id="{3260FAA3-22EC-62E7-9B40-D44DB13496A1}"/>
                  </a:ext>
                </a:extLst>
              </p:cNvPr>
              <p:cNvCxnSpPr/>
              <p:nvPr/>
            </p:nvCxnSpPr>
            <p:spPr>
              <a:xfrm>
                <a:off x="1469956" y="3617892"/>
                <a:ext cx="0" cy="34098"/>
              </a:xfrm>
              <a:prstGeom prst="line">
                <a:avLst/>
              </a:prstGeom>
            </p:spPr>
            <p:style>
              <a:lnRef idx="1">
                <a:schemeClr val="accent6"/>
              </a:lnRef>
              <a:fillRef idx="0">
                <a:schemeClr val="accent6"/>
              </a:fillRef>
              <a:effectRef idx="0">
                <a:schemeClr val="accent6"/>
              </a:effectRef>
              <a:fontRef idx="minor">
                <a:schemeClr val="tx1"/>
              </a:fontRef>
            </p:style>
          </p:cxnSp>
          <p:cxnSp>
            <p:nvCxnSpPr>
              <p:cNvPr id="603" name="Straight Connector 602">
                <a:extLst>
                  <a:ext uri="{FF2B5EF4-FFF2-40B4-BE49-F238E27FC236}">
                    <a16:creationId xmlns:a16="http://schemas.microsoft.com/office/drawing/2014/main" id="{CFE86AB8-9B76-38D0-2255-676E9F1500F9}"/>
                  </a:ext>
                </a:extLst>
              </p:cNvPr>
              <p:cNvCxnSpPr>
                <a:cxnSpLocks/>
              </p:cNvCxnSpPr>
              <p:nvPr/>
            </p:nvCxnSpPr>
            <p:spPr>
              <a:xfrm>
                <a:off x="1386907" y="3490335"/>
                <a:ext cx="31814" cy="11860"/>
              </a:xfrm>
              <a:prstGeom prst="line">
                <a:avLst/>
              </a:prstGeom>
            </p:spPr>
            <p:style>
              <a:lnRef idx="1">
                <a:schemeClr val="accent6"/>
              </a:lnRef>
              <a:fillRef idx="0">
                <a:schemeClr val="accent6"/>
              </a:fillRef>
              <a:effectRef idx="0">
                <a:schemeClr val="accent6"/>
              </a:effectRef>
              <a:fontRef idx="minor">
                <a:schemeClr val="tx1"/>
              </a:fontRef>
            </p:style>
          </p:cxnSp>
          <p:cxnSp>
            <p:nvCxnSpPr>
              <p:cNvPr id="604" name="Straight Connector 603">
                <a:extLst>
                  <a:ext uri="{FF2B5EF4-FFF2-40B4-BE49-F238E27FC236}">
                    <a16:creationId xmlns:a16="http://schemas.microsoft.com/office/drawing/2014/main" id="{10A70079-CB70-96FB-BAB1-3AB93DFBA8E9}"/>
                  </a:ext>
                </a:extLst>
              </p:cNvPr>
              <p:cNvCxnSpPr>
                <a:cxnSpLocks/>
              </p:cNvCxnSpPr>
              <p:nvPr/>
            </p:nvCxnSpPr>
            <p:spPr>
              <a:xfrm>
                <a:off x="1441382" y="3638699"/>
                <a:ext cx="31814" cy="11860"/>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594" name="Group 593">
              <a:extLst>
                <a:ext uri="{FF2B5EF4-FFF2-40B4-BE49-F238E27FC236}">
                  <a16:creationId xmlns:a16="http://schemas.microsoft.com/office/drawing/2014/main" id="{43BBB569-2EA3-DED1-F38B-8F060A26F448}"/>
                </a:ext>
              </a:extLst>
            </p:cNvPr>
            <p:cNvGrpSpPr/>
            <p:nvPr/>
          </p:nvGrpSpPr>
          <p:grpSpPr>
            <a:xfrm rot="412636">
              <a:off x="2333712" y="3319262"/>
              <a:ext cx="84903" cy="164026"/>
              <a:chOff x="1376679" y="3463425"/>
              <a:chExt cx="84903" cy="164026"/>
            </a:xfrm>
          </p:grpSpPr>
          <p:cxnSp>
            <p:nvCxnSpPr>
              <p:cNvPr id="595" name="Straight Connector 594">
                <a:extLst>
                  <a:ext uri="{FF2B5EF4-FFF2-40B4-BE49-F238E27FC236}">
                    <a16:creationId xmlns:a16="http://schemas.microsoft.com/office/drawing/2014/main" id="{66F99088-74C8-0402-5E80-8DCEC07BDF98}"/>
                  </a:ext>
                </a:extLst>
              </p:cNvPr>
              <p:cNvCxnSpPr>
                <a:cxnSpLocks/>
              </p:cNvCxnSpPr>
              <p:nvPr/>
            </p:nvCxnSpPr>
            <p:spPr>
              <a:xfrm rot="21187364">
                <a:off x="1392111" y="3463888"/>
                <a:ext cx="50976" cy="161330"/>
              </a:xfrm>
              <a:prstGeom prst="line">
                <a:avLst/>
              </a:prstGeom>
            </p:spPr>
            <p:style>
              <a:lnRef idx="1">
                <a:schemeClr val="accent6"/>
              </a:lnRef>
              <a:fillRef idx="0">
                <a:schemeClr val="accent6"/>
              </a:fillRef>
              <a:effectRef idx="0">
                <a:schemeClr val="accent6"/>
              </a:effectRef>
              <a:fontRef idx="minor">
                <a:schemeClr val="tx1"/>
              </a:fontRef>
            </p:style>
          </p:cxnSp>
          <p:cxnSp>
            <p:nvCxnSpPr>
              <p:cNvPr id="596" name="Straight Connector 595">
                <a:extLst>
                  <a:ext uri="{FF2B5EF4-FFF2-40B4-BE49-F238E27FC236}">
                    <a16:creationId xmlns:a16="http://schemas.microsoft.com/office/drawing/2014/main" id="{7C1FD52A-A419-DE8F-D191-0A1034BB2F3A}"/>
                  </a:ext>
                </a:extLst>
              </p:cNvPr>
              <p:cNvCxnSpPr/>
              <p:nvPr/>
            </p:nvCxnSpPr>
            <p:spPr>
              <a:xfrm>
                <a:off x="1379059" y="3463425"/>
                <a:ext cx="0" cy="34098"/>
              </a:xfrm>
              <a:prstGeom prst="line">
                <a:avLst/>
              </a:prstGeom>
            </p:spPr>
            <p:style>
              <a:lnRef idx="1">
                <a:schemeClr val="accent6"/>
              </a:lnRef>
              <a:fillRef idx="0">
                <a:schemeClr val="accent6"/>
              </a:fillRef>
              <a:effectRef idx="0">
                <a:schemeClr val="accent6"/>
              </a:effectRef>
              <a:fontRef idx="minor">
                <a:schemeClr val="tx1"/>
              </a:fontRef>
            </p:style>
          </p:cxnSp>
          <p:cxnSp>
            <p:nvCxnSpPr>
              <p:cNvPr id="597" name="Straight Connector 596">
                <a:extLst>
                  <a:ext uri="{FF2B5EF4-FFF2-40B4-BE49-F238E27FC236}">
                    <a16:creationId xmlns:a16="http://schemas.microsoft.com/office/drawing/2014/main" id="{EEFAAB90-10F6-DF01-0664-DA6F0ACF101C}"/>
                  </a:ext>
                </a:extLst>
              </p:cNvPr>
              <p:cNvCxnSpPr/>
              <p:nvPr/>
            </p:nvCxnSpPr>
            <p:spPr>
              <a:xfrm>
                <a:off x="1458343" y="3593353"/>
                <a:ext cx="0" cy="34098"/>
              </a:xfrm>
              <a:prstGeom prst="line">
                <a:avLst/>
              </a:prstGeom>
            </p:spPr>
            <p:style>
              <a:lnRef idx="1">
                <a:schemeClr val="accent6"/>
              </a:lnRef>
              <a:fillRef idx="0">
                <a:schemeClr val="accent6"/>
              </a:fillRef>
              <a:effectRef idx="0">
                <a:schemeClr val="accent6"/>
              </a:effectRef>
              <a:fontRef idx="minor">
                <a:schemeClr val="tx1"/>
              </a:fontRef>
            </p:style>
          </p:cxnSp>
          <p:cxnSp>
            <p:nvCxnSpPr>
              <p:cNvPr id="598" name="Straight Connector 597">
                <a:extLst>
                  <a:ext uri="{FF2B5EF4-FFF2-40B4-BE49-F238E27FC236}">
                    <a16:creationId xmlns:a16="http://schemas.microsoft.com/office/drawing/2014/main" id="{1EF6AD8A-4E3B-8703-ED75-04C36F4DBE04}"/>
                  </a:ext>
                </a:extLst>
              </p:cNvPr>
              <p:cNvCxnSpPr>
                <a:cxnSpLocks/>
              </p:cNvCxnSpPr>
              <p:nvPr/>
            </p:nvCxnSpPr>
            <p:spPr>
              <a:xfrm>
                <a:off x="1376679" y="3465183"/>
                <a:ext cx="31814" cy="11860"/>
              </a:xfrm>
              <a:prstGeom prst="line">
                <a:avLst/>
              </a:prstGeom>
            </p:spPr>
            <p:style>
              <a:lnRef idx="1">
                <a:schemeClr val="accent6"/>
              </a:lnRef>
              <a:fillRef idx="0">
                <a:schemeClr val="accent6"/>
              </a:fillRef>
              <a:effectRef idx="0">
                <a:schemeClr val="accent6"/>
              </a:effectRef>
              <a:fontRef idx="minor">
                <a:schemeClr val="tx1"/>
              </a:fontRef>
            </p:style>
          </p:cxnSp>
          <p:cxnSp>
            <p:nvCxnSpPr>
              <p:cNvPr id="599" name="Straight Connector 598">
                <a:extLst>
                  <a:ext uri="{FF2B5EF4-FFF2-40B4-BE49-F238E27FC236}">
                    <a16:creationId xmlns:a16="http://schemas.microsoft.com/office/drawing/2014/main" id="{1D6F0809-9001-F2AE-CD3D-911DDCC8D912}"/>
                  </a:ext>
                </a:extLst>
              </p:cNvPr>
              <p:cNvCxnSpPr>
                <a:cxnSpLocks/>
              </p:cNvCxnSpPr>
              <p:nvPr/>
            </p:nvCxnSpPr>
            <p:spPr>
              <a:xfrm>
                <a:off x="1429768" y="3614160"/>
                <a:ext cx="31814" cy="11860"/>
              </a:xfrm>
              <a:prstGeom prst="line">
                <a:avLst/>
              </a:prstGeom>
            </p:spPr>
            <p:style>
              <a:lnRef idx="1">
                <a:schemeClr val="accent6"/>
              </a:lnRef>
              <a:fillRef idx="0">
                <a:schemeClr val="accent6"/>
              </a:fillRef>
              <a:effectRef idx="0">
                <a:schemeClr val="accent6"/>
              </a:effectRef>
              <a:fontRef idx="minor">
                <a:schemeClr val="tx1"/>
              </a:fontRef>
            </p:style>
          </p:cxnSp>
        </p:grpSp>
      </p:grpSp>
      <p:sp>
        <p:nvSpPr>
          <p:cNvPr id="608" name="Google Shape;51;p6">
            <a:extLst>
              <a:ext uri="{FF2B5EF4-FFF2-40B4-BE49-F238E27FC236}">
                <a16:creationId xmlns:a16="http://schemas.microsoft.com/office/drawing/2014/main" id="{4E9A9276-D9CF-197F-A4F2-AC9ADA49DE06}"/>
              </a:ext>
            </a:extLst>
          </p:cNvPr>
          <p:cNvSpPr/>
          <p:nvPr/>
        </p:nvSpPr>
        <p:spPr>
          <a:xfrm>
            <a:off x="3605527" y="3649343"/>
            <a:ext cx="1140639" cy="935602"/>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roup 608">
            <a:extLst>
              <a:ext uri="{FF2B5EF4-FFF2-40B4-BE49-F238E27FC236}">
                <a16:creationId xmlns:a16="http://schemas.microsoft.com/office/drawing/2014/main" id="{E818D433-BFC3-88AA-0D9E-2A1FD70FFCB2}"/>
              </a:ext>
            </a:extLst>
          </p:cNvPr>
          <p:cNvGrpSpPr/>
          <p:nvPr/>
        </p:nvGrpSpPr>
        <p:grpSpPr>
          <a:xfrm>
            <a:off x="3738479" y="3793421"/>
            <a:ext cx="276785" cy="362550"/>
            <a:chOff x="2179049" y="2165304"/>
            <a:chExt cx="276785" cy="362550"/>
          </a:xfrm>
        </p:grpSpPr>
        <p:pic>
          <p:nvPicPr>
            <p:cNvPr id="610" name="Picture 609">
              <a:extLst>
                <a:ext uri="{FF2B5EF4-FFF2-40B4-BE49-F238E27FC236}">
                  <a16:creationId xmlns:a16="http://schemas.microsoft.com/office/drawing/2014/main" id="{3A9EEDFC-49D5-908A-9EF3-9B09683ABF67}"/>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6">
                      <a14:imgEffect>
                        <a14:artisticPhotocopy trans="0" detail="10"/>
                      </a14:imgEffect>
                    </a14:imgLayer>
                  </a14:imgProps>
                </a:ext>
              </a:extLst>
            </a:blip>
            <a:stretch>
              <a:fillRect/>
            </a:stretch>
          </p:blipFill>
          <p:spPr>
            <a:xfrm rot="21110973">
              <a:off x="2179049" y="2165304"/>
              <a:ext cx="276785" cy="362550"/>
            </a:xfrm>
            <a:prstGeom prst="rect">
              <a:avLst/>
            </a:prstGeom>
            <a:ln>
              <a:noFill/>
            </a:ln>
            <a:effectLst>
              <a:softEdge rad="0"/>
            </a:effectLst>
          </p:spPr>
        </p:pic>
        <p:sp>
          <p:nvSpPr>
            <p:cNvPr id="611" name="Flowchart: Connector 610">
              <a:extLst>
                <a:ext uri="{FF2B5EF4-FFF2-40B4-BE49-F238E27FC236}">
                  <a16:creationId xmlns:a16="http://schemas.microsoft.com/office/drawing/2014/main" id="{D9D78C50-B28C-C06A-5209-2E371BA22FE9}"/>
                </a:ext>
              </a:extLst>
            </p:cNvPr>
            <p:cNvSpPr/>
            <p:nvPr/>
          </p:nvSpPr>
          <p:spPr>
            <a:xfrm>
              <a:off x="2195089" y="2285448"/>
              <a:ext cx="47065" cy="4571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3" name="Group 612">
            <a:extLst>
              <a:ext uri="{FF2B5EF4-FFF2-40B4-BE49-F238E27FC236}">
                <a16:creationId xmlns:a16="http://schemas.microsoft.com/office/drawing/2014/main" id="{BBC4D55A-965B-7C51-85FD-38BFF201A604}"/>
              </a:ext>
            </a:extLst>
          </p:cNvPr>
          <p:cNvGrpSpPr/>
          <p:nvPr/>
        </p:nvGrpSpPr>
        <p:grpSpPr>
          <a:xfrm>
            <a:off x="3647349" y="3795391"/>
            <a:ext cx="404970" cy="420572"/>
            <a:chOff x="1453727" y="4174233"/>
            <a:chExt cx="404970" cy="420572"/>
          </a:xfrm>
        </p:grpSpPr>
        <p:sp>
          <p:nvSpPr>
            <p:cNvPr id="614" name="Arc 613">
              <a:extLst>
                <a:ext uri="{FF2B5EF4-FFF2-40B4-BE49-F238E27FC236}">
                  <a16:creationId xmlns:a16="http://schemas.microsoft.com/office/drawing/2014/main" id="{4A4BC20B-3F29-2F1C-532C-7633B14AB067}"/>
                </a:ext>
              </a:extLst>
            </p:cNvPr>
            <p:cNvSpPr/>
            <p:nvPr/>
          </p:nvSpPr>
          <p:spPr>
            <a:xfrm rot="560388">
              <a:off x="1453727" y="4186750"/>
              <a:ext cx="388174" cy="408055"/>
            </a:xfrm>
            <a:prstGeom prst="arc">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615" name="Straight Connector 614">
              <a:extLst>
                <a:ext uri="{FF2B5EF4-FFF2-40B4-BE49-F238E27FC236}">
                  <a16:creationId xmlns:a16="http://schemas.microsoft.com/office/drawing/2014/main" id="{39A99B06-FA03-6D36-7BD2-8CA8BF8F4672}"/>
                </a:ext>
              </a:extLst>
            </p:cNvPr>
            <p:cNvCxnSpPr>
              <a:cxnSpLocks/>
            </p:cNvCxnSpPr>
            <p:nvPr/>
          </p:nvCxnSpPr>
          <p:spPr>
            <a:xfrm flipV="1">
              <a:off x="1680788" y="4174233"/>
              <a:ext cx="33683" cy="16322"/>
            </a:xfrm>
            <a:prstGeom prst="line">
              <a:avLst/>
            </a:prstGeom>
          </p:spPr>
          <p:style>
            <a:lnRef idx="1">
              <a:schemeClr val="accent6"/>
            </a:lnRef>
            <a:fillRef idx="0">
              <a:schemeClr val="accent6"/>
            </a:fillRef>
            <a:effectRef idx="0">
              <a:schemeClr val="accent6"/>
            </a:effectRef>
            <a:fontRef idx="minor">
              <a:schemeClr val="tx1"/>
            </a:fontRef>
          </p:style>
        </p:cxnSp>
        <p:cxnSp>
          <p:nvCxnSpPr>
            <p:cNvPr id="616" name="Straight Connector 615">
              <a:extLst>
                <a:ext uri="{FF2B5EF4-FFF2-40B4-BE49-F238E27FC236}">
                  <a16:creationId xmlns:a16="http://schemas.microsoft.com/office/drawing/2014/main" id="{901F8515-EF32-2004-BDE7-EAA8E0DB9D70}"/>
                </a:ext>
              </a:extLst>
            </p:cNvPr>
            <p:cNvCxnSpPr>
              <a:cxnSpLocks/>
            </p:cNvCxnSpPr>
            <p:nvPr/>
          </p:nvCxnSpPr>
          <p:spPr>
            <a:xfrm flipV="1">
              <a:off x="1839870" y="4395791"/>
              <a:ext cx="18827" cy="32740"/>
            </a:xfrm>
            <a:prstGeom prst="line">
              <a:avLst/>
            </a:prstGeom>
          </p:spPr>
          <p:style>
            <a:lnRef idx="1">
              <a:schemeClr val="accent6"/>
            </a:lnRef>
            <a:fillRef idx="0">
              <a:schemeClr val="accent6"/>
            </a:fillRef>
            <a:effectRef idx="0">
              <a:schemeClr val="accent6"/>
            </a:effectRef>
            <a:fontRef idx="minor">
              <a:schemeClr val="tx1"/>
            </a:fontRef>
          </p:style>
        </p:cxnSp>
        <p:cxnSp>
          <p:nvCxnSpPr>
            <p:cNvPr id="617" name="Straight Connector 616">
              <a:extLst>
                <a:ext uri="{FF2B5EF4-FFF2-40B4-BE49-F238E27FC236}">
                  <a16:creationId xmlns:a16="http://schemas.microsoft.com/office/drawing/2014/main" id="{FF2DB322-AF6B-F145-61CF-38EFE89CED0A}"/>
                </a:ext>
              </a:extLst>
            </p:cNvPr>
            <p:cNvCxnSpPr>
              <a:cxnSpLocks/>
            </p:cNvCxnSpPr>
            <p:nvPr/>
          </p:nvCxnSpPr>
          <p:spPr>
            <a:xfrm>
              <a:off x="1819275" y="4400549"/>
              <a:ext cx="25537" cy="28577"/>
            </a:xfrm>
            <a:prstGeom prst="line">
              <a:avLst/>
            </a:prstGeom>
          </p:spPr>
          <p:style>
            <a:lnRef idx="1">
              <a:schemeClr val="accent6"/>
            </a:lnRef>
            <a:fillRef idx="0">
              <a:schemeClr val="accent6"/>
            </a:fillRef>
            <a:effectRef idx="0">
              <a:schemeClr val="accent6"/>
            </a:effectRef>
            <a:fontRef idx="minor">
              <a:schemeClr val="tx1"/>
            </a:fontRef>
          </p:style>
        </p:cxnSp>
        <p:cxnSp>
          <p:nvCxnSpPr>
            <p:cNvPr id="618" name="Straight Connector 617">
              <a:extLst>
                <a:ext uri="{FF2B5EF4-FFF2-40B4-BE49-F238E27FC236}">
                  <a16:creationId xmlns:a16="http://schemas.microsoft.com/office/drawing/2014/main" id="{D6861358-1D00-D4AC-CD3D-21BA1521E6D0}"/>
                </a:ext>
              </a:extLst>
            </p:cNvPr>
            <p:cNvCxnSpPr>
              <a:cxnSpLocks/>
            </p:cNvCxnSpPr>
            <p:nvPr/>
          </p:nvCxnSpPr>
          <p:spPr>
            <a:xfrm>
              <a:off x="1678404" y="4190555"/>
              <a:ext cx="33340" cy="22860"/>
            </a:xfrm>
            <a:prstGeom prst="line">
              <a:avLst/>
            </a:prstGeom>
          </p:spPr>
          <p:style>
            <a:lnRef idx="1">
              <a:schemeClr val="accent6"/>
            </a:lnRef>
            <a:fillRef idx="0">
              <a:schemeClr val="accent6"/>
            </a:fillRef>
            <a:effectRef idx="0">
              <a:schemeClr val="accent6"/>
            </a:effectRef>
            <a:fontRef idx="minor">
              <a:schemeClr val="tx1"/>
            </a:fontRef>
          </p:style>
        </p:cxnSp>
      </p:grpSp>
      <p:sp>
        <p:nvSpPr>
          <p:cNvPr id="619" name="Google Shape;495;p52">
            <a:extLst>
              <a:ext uri="{FF2B5EF4-FFF2-40B4-BE49-F238E27FC236}">
                <a16:creationId xmlns:a16="http://schemas.microsoft.com/office/drawing/2014/main" id="{EBF3B77B-E246-4016-E8A1-BBD22B3315A6}"/>
              </a:ext>
            </a:extLst>
          </p:cNvPr>
          <p:cNvSpPr txBox="1">
            <a:spLocks/>
          </p:cNvSpPr>
          <p:nvPr/>
        </p:nvSpPr>
        <p:spPr>
          <a:xfrm>
            <a:off x="3591926" y="4136590"/>
            <a:ext cx="1026514" cy="4809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200" dirty="0"/>
              <a:t>Inverse </a:t>
            </a:r>
          </a:p>
          <a:p>
            <a:r>
              <a:rPr lang="en-US" sz="1200" dirty="0"/>
              <a:t>kinematics</a:t>
            </a:r>
          </a:p>
        </p:txBody>
      </p:sp>
      <p:sp>
        <p:nvSpPr>
          <p:cNvPr id="2" name="TextBox 1">
            <a:extLst>
              <a:ext uri="{FF2B5EF4-FFF2-40B4-BE49-F238E27FC236}">
                <a16:creationId xmlns:a16="http://schemas.microsoft.com/office/drawing/2014/main" id="{60245299-8C3C-6C6C-DC49-7816DEC2216A}"/>
              </a:ext>
            </a:extLst>
          </p:cNvPr>
          <p:cNvSpPr txBox="1"/>
          <p:nvPr/>
        </p:nvSpPr>
        <p:spPr>
          <a:xfrm>
            <a:off x="2618548" y="1504587"/>
            <a:ext cx="6344614" cy="1908215"/>
          </a:xfrm>
          <a:prstGeom prst="rect">
            <a:avLst/>
          </a:prstGeom>
          <a:noFill/>
        </p:spPr>
        <p:txBody>
          <a:bodyPr wrap="square">
            <a:spAutoFit/>
          </a:bodyPr>
          <a:lstStyle/>
          <a:p>
            <a:r>
              <a:rPr lang="en-US" sz="1200" b="0" dirty="0">
                <a:solidFill>
                  <a:schemeClr val="accent4"/>
                </a:solidFill>
                <a:effectLst/>
                <a:latin typeface="Josefin Slab SemiBold" pitchFamily="2" charset="0"/>
              </a:rPr>
              <a:t>Triangulated keypoints positions are </a:t>
            </a:r>
            <a:r>
              <a:rPr lang="en-US" sz="1200" b="1" dirty="0">
                <a:solidFill>
                  <a:schemeClr val="accent4"/>
                </a:solidFill>
                <a:effectLst/>
                <a:latin typeface="Josefin Sans" pitchFamily="2" charset="0"/>
              </a:rPr>
              <a:t>approximate:</a:t>
            </a:r>
          </a:p>
          <a:p>
            <a:pPr marL="171450" indent="-171450">
              <a:buFont typeface="Arial" panose="020B0604020202020204" pitchFamily="34" charset="0"/>
              <a:buChar char="•"/>
            </a:pPr>
            <a:r>
              <a:rPr lang="en-US" sz="1000" dirty="0">
                <a:solidFill>
                  <a:srgbClr val="5B0F00"/>
                </a:solidFill>
                <a:latin typeface="Josefin Slab SemiBold" pitchFamily="2" charset="0"/>
              </a:rPr>
              <a:t>Systematic offset between </a:t>
            </a:r>
            <a:r>
              <a:rPr lang="en-US" sz="1000" dirty="0">
                <a:solidFill>
                  <a:srgbClr val="EB29C1"/>
                </a:solidFill>
                <a:latin typeface="Josefin Slab SemiBold" pitchFamily="2" charset="0"/>
              </a:rPr>
              <a:t>keypoints</a:t>
            </a:r>
            <a:r>
              <a:rPr lang="en-US" sz="1000" dirty="0">
                <a:solidFill>
                  <a:srgbClr val="5B0F00"/>
                </a:solidFill>
                <a:latin typeface="Josefin Slab SemiBold" pitchFamily="2" charset="0"/>
              </a:rPr>
              <a:t> and </a:t>
            </a:r>
            <a:r>
              <a:rPr lang="en-US" sz="1000" dirty="0">
                <a:solidFill>
                  <a:srgbClr val="00B050"/>
                </a:solidFill>
                <a:latin typeface="Josefin Slab SemiBold" pitchFamily="2" charset="0"/>
              </a:rPr>
              <a:t>joint centers</a:t>
            </a:r>
            <a:r>
              <a:rPr lang="en-US" sz="800" dirty="0">
                <a:solidFill>
                  <a:srgbClr val="00B050"/>
                </a:solidFill>
                <a:latin typeface="Josefin Slab SemiBold" pitchFamily="2" charset="0"/>
              </a:rPr>
              <a:t> </a:t>
            </a:r>
            <a:r>
              <a:rPr lang="en-US" sz="800" dirty="0">
                <a:solidFill>
                  <a:srgbClr val="5B0F00"/>
                </a:solidFill>
                <a:latin typeface="Josefin Slab SemiBold" pitchFamily="2" charset="0"/>
              </a:rPr>
              <a:t>[Needham 2021] </a:t>
            </a:r>
            <a:br>
              <a:rPr lang="en-US" sz="800" dirty="0">
                <a:solidFill>
                  <a:srgbClr val="5B0F00"/>
                </a:solidFill>
                <a:latin typeface="Josefin Slab SemiBold" pitchFamily="2" charset="0"/>
              </a:rPr>
            </a:br>
            <a:r>
              <a:rPr lang="en-US" sz="1000" dirty="0">
                <a:solidFill>
                  <a:srgbClr val="5B0F00"/>
                </a:solidFill>
                <a:latin typeface="Josefin Slab SemiBold" pitchFamily="2" charset="0"/>
              </a:rPr>
              <a:t>→ </a:t>
            </a:r>
            <a:r>
              <a:rPr lang="en-US" sz="1000" dirty="0">
                <a:solidFill>
                  <a:srgbClr val="58ADBA"/>
                </a:solidFill>
                <a:latin typeface="Josefin Slab SemiBold" pitchFamily="2" charset="0"/>
              </a:rPr>
              <a:t>Pose2Sim: </a:t>
            </a:r>
            <a:r>
              <a:rPr lang="en-US" sz="1000" dirty="0">
                <a:solidFill>
                  <a:srgbClr val="5B0F00"/>
                </a:solidFill>
                <a:latin typeface="Josefin Slab SemiBold" pitchFamily="2" charset="0"/>
              </a:rPr>
              <a:t>Offset taken into account</a:t>
            </a:r>
          </a:p>
          <a:p>
            <a:pPr marL="171450" indent="-171450">
              <a:buFont typeface="Arial" panose="020B0604020202020204" pitchFamily="34" charset="0"/>
              <a:buChar char="•"/>
            </a:pPr>
            <a:r>
              <a:rPr lang="en-US" sz="1000" dirty="0">
                <a:solidFill>
                  <a:srgbClr val="5B0F00"/>
                </a:solidFill>
                <a:latin typeface="Josefin Slab SemiBold" pitchFamily="2" charset="0"/>
              </a:rPr>
              <a:t>Keypoint location on body may vary from frame to frame </a:t>
            </a:r>
            <a:br>
              <a:rPr lang="en-US" sz="1000" dirty="0">
                <a:solidFill>
                  <a:srgbClr val="5B0F00"/>
                </a:solidFill>
                <a:latin typeface="Josefin Slab SemiBold" pitchFamily="2" charset="0"/>
              </a:rPr>
            </a:br>
            <a:r>
              <a:rPr lang="en-US" sz="1000" dirty="0">
                <a:solidFill>
                  <a:srgbClr val="5B0F00"/>
                </a:solidFill>
                <a:latin typeface="Josefin Slab SemiBold" pitchFamily="2" charset="0"/>
              </a:rPr>
              <a:t>→ </a:t>
            </a:r>
            <a:r>
              <a:rPr lang="en-US" sz="1000" dirty="0">
                <a:solidFill>
                  <a:srgbClr val="58ADBA"/>
                </a:solidFill>
                <a:latin typeface="Josefin Slab SemiBold" pitchFamily="2" charset="0"/>
              </a:rPr>
              <a:t>Pose2Sim:</a:t>
            </a:r>
            <a:r>
              <a:rPr lang="en-US" sz="1000" dirty="0">
                <a:solidFill>
                  <a:srgbClr val="5B0F00"/>
                </a:solidFill>
                <a:latin typeface="Josefin Slab SemiBold" pitchFamily="2" charset="0"/>
              </a:rPr>
              <a:t> Bone lengths are fixed</a:t>
            </a:r>
          </a:p>
          <a:p>
            <a:endParaRPr lang="en-US" sz="1200" dirty="0">
              <a:solidFill>
                <a:srgbClr val="5B0F00"/>
              </a:solidFill>
              <a:latin typeface="Josefin Slab SemiBold" pitchFamily="2" charset="0"/>
            </a:endParaRPr>
          </a:p>
          <a:p>
            <a:r>
              <a:rPr lang="en-US" sz="1200" dirty="0">
                <a:solidFill>
                  <a:schemeClr val="accent4"/>
                </a:solidFill>
                <a:latin typeface="Josefin Slab SemiBold" pitchFamily="2" charset="0"/>
              </a:rPr>
              <a:t>Triangulated keypoints are </a:t>
            </a:r>
            <a:r>
              <a:rPr lang="en-US" sz="1200" b="1" dirty="0">
                <a:solidFill>
                  <a:schemeClr val="accent4"/>
                </a:solidFill>
                <a:latin typeface="Josefin Sans" pitchFamily="2" charset="0"/>
              </a:rPr>
              <a:t>sparse</a:t>
            </a:r>
            <a:r>
              <a:rPr lang="en-US" sz="1200" dirty="0">
                <a:solidFill>
                  <a:schemeClr val="accent4"/>
                </a:solidFill>
                <a:latin typeface="Josefin Slab SemiBold" pitchFamily="2" charset="0"/>
              </a:rPr>
              <a:t>:</a:t>
            </a:r>
          </a:p>
          <a:p>
            <a:r>
              <a:rPr lang="en-US" sz="1000" dirty="0">
                <a:solidFill>
                  <a:srgbClr val="5B0F00"/>
                </a:solidFill>
                <a:latin typeface="Josefin Slab SemiBold" pitchFamily="2" charset="0"/>
              </a:rPr>
              <a:t>21 keypoints, 20 joints × 3 (or 6) degrees of freedom: need for constraints</a:t>
            </a:r>
          </a:p>
          <a:p>
            <a:pPr marL="171450" indent="-171450">
              <a:buFont typeface="Arial" panose="020B0604020202020204" pitchFamily="34" charset="0"/>
              <a:buChar char="•"/>
            </a:pPr>
            <a:r>
              <a:rPr lang="en-US" sz="1000" dirty="0">
                <a:solidFill>
                  <a:srgbClr val="58ADBA"/>
                </a:solidFill>
                <a:latin typeface="Josefin Slab SemiBold" pitchFamily="2" charset="0"/>
              </a:rPr>
              <a:t>Pose2Sim: </a:t>
            </a:r>
            <a:r>
              <a:rPr lang="en-US" sz="1000" dirty="0">
                <a:solidFill>
                  <a:srgbClr val="5B0F00"/>
                </a:solidFill>
                <a:latin typeface="Josefin Slab SemiBold" pitchFamily="2" charset="0"/>
              </a:rPr>
              <a:t>Knee abduction &amp; internal rotation constrained to flexion</a:t>
            </a:r>
            <a:r>
              <a:rPr lang="en-US" sz="800" dirty="0">
                <a:solidFill>
                  <a:srgbClr val="5B0F00"/>
                </a:solidFill>
                <a:latin typeface="Josefin Slab SemiBold" pitchFamily="2" charset="0"/>
              </a:rPr>
              <a:t> [Rajagopal 2015, IEEE]</a:t>
            </a:r>
          </a:p>
          <a:p>
            <a:pPr marL="171450" indent="-171450">
              <a:buFont typeface="Arial" panose="020B0604020202020204" pitchFamily="34" charset="0"/>
              <a:buChar char="•"/>
            </a:pPr>
            <a:r>
              <a:rPr lang="en-US" sz="1000" dirty="0">
                <a:solidFill>
                  <a:srgbClr val="58ADBA"/>
                </a:solidFill>
                <a:latin typeface="Josefin Slab SemiBold" pitchFamily="2" charset="0"/>
              </a:rPr>
              <a:t>Pose2Sim: </a:t>
            </a:r>
            <a:r>
              <a:rPr lang="en-US" sz="1000" dirty="0">
                <a:solidFill>
                  <a:srgbClr val="5B0F00"/>
                </a:solidFill>
                <a:latin typeface="Josefin Slab SemiBold" pitchFamily="2" charset="0"/>
              </a:rPr>
              <a:t>Each vertebra constrained to the previous one</a:t>
            </a:r>
            <a:r>
              <a:rPr lang="en-US" sz="1200" dirty="0">
                <a:solidFill>
                  <a:srgbClr val="5B0F00"/>
                </a:solidFill>
                <a:latin typeface="Josefin Slab SemiBold" pitchFamily="2" charset="0"/>
              </a:rPr>
              <a:t> </a:t>
            </a:r>
            <a:r>
              <a:rPr lang="en-US" sz="800" dirty="0">
                <a:solidFill>
                  <a:srgbClr val="5B0F00"/>
                </a:solidFill>
                <a:latin typeface="Josefin Slab SemiBold" pitchFamily="2" charset="0"/>
              </a:rPr>
              <a:t>[</a:t>
            </a:r>
            <a:r>
              <a:rPr lang="en-US" sz="800" dirty="0" err="1">
                <a:solidFill>
                  <a:srgbClr val="5B0F00"/>
                </a:solidFill>
                <a:latin typeface="Josefin Slab SemiBold" pitchFamily="2" charset="0"/>
              </a:rPr>
              <a:t>Beaucage</a:t>
            </a:r>
            <a:r>
              <a:rPr lang="en-US" sz="800" dirty="0">
                <a:solidFill>
                  <a:srgbClr val="5B0F00"/>
                </a:solidFill>
                <a:latin typeface="Josefin Slab SemiBold" pitchFamily="2" charset="0"/>
              </a:rPr>
              <a:t>-Gauvreau 2019, Comp Met]</a:t>
            </a:r>
            <a:endParaRPr lang="en-US" sz="1200" dirty="0">
              <a:solidFill>
                <a:srgbClr val="5B0F00"/>
              </a:solidFill>
              <a:latin typeface="Josefin Sans" pitchFamily="2" charset="0"/>
            </a:endParaRPr>
          </a:p>
          <a:p>
            <a:pPr marL="171450" indent="-171450">
              <a:buFont typeface="Arial" panose="020B0604020202020204" pitchFamily="34" charset="0"/>
              <a:buChar char="•"/>
            </a:pPr>
            <a:r>
              <a:rPr lang="en-US" sz="1000" dirty="0">
                <a:solidFill>
                  <a:srgbClr val="58ADBA"/>
                </a:solidFill>
                <a:latin typeface="Josefin Slab SemiBold" pitchFamily="2" charset="0"/>
              </a:rPr>
              <a:t>Pose2Sim: </a:t>
            </a:r>
            <a:r>
              <a:rPr lang="en-US" sz="1000" dirty="0">
                <a:solidFill>
                  <a:srgbClr val="5B0F00"/>
                </a:solidFill>
                <a:latin typeface="Josefin Slab SemiBold" pitchFamily="2" charset="0"/>
              </a:rPr>
              <a:t>Angle limits are defined for each joint</a:t>
            </a:r>
            <a:endParaRPr lang="en-US" sz="1000" b="0" i="0" dirty="0">
              <a:solidFill>
                <a:srgbClr val="5B0F00"/>
              </a:solidFill>
              <a:effectLst/>
              <a:latin typeface="Josefin Slab SemiBold" pitchFamily="2" charset="0"/>
            </a:endParaRPr>
          </a:p>
        </p:txBody>
      </p:sp>
      <p:sp>
        <p:nvSpPr>
          <p:cNvPr id="6" name="TextBox 5">
            <a:extLst>
              <a:ext uri="{FF2B5EF4-FFF2-40B4-BE49-F238E27FC236}">
                <a16:creationId xmlns:a16="http://schemas.microsoft.com/office/drawing/2014/main" id="{5FF31A1E-69A5-A91F-8443-366828204B7B}"/>
              </a:ext>
            </a:extLst>
          </p:cNvPr>
          <p:cNvSpPr txBox="1"/>
          <p:nvPr/>
        </p:nvSpPr>
        <p:spPr>
          <a:xfrm>
            <a:off x="7457730" y="4497663"/>
            <a:ext cx="1219102" cy="215444"/>
          </a:xfrm>
          <a:prstGeom prst="rect">
            <a:avLst/>
          </a:prstGeom>
          <a:noFill/>
        </p:spPr>
        <p:txBody>
          <a:bodyPr wrap="square" rtlCol="0">
            <a:spAutoFit/>
          </a:bodyPr>
          <a:lstStyle/>
          <a:p>
            <a:r>
              <a:rPr lang="en-US" sz="800" dirty="0">
                <a:solidFill>
                  <a:schemeClr val="accent4">
                    <a:lumMod val="20000"/>
                    <a:lumOff val="80000"/>
                  </a:schemeClr>
                </a:solidFill>
                <a:latin typeface="Josefin Sans Light" pitchFamily="2" charset="0"/>
                <a:cs typeface="Arial" panose="020B0604020202020204" pitchFamily="34" charset="0"/>
              </a:rPr>
              <a:t>[Pagnon 2022, Sensors]</a:t>
            </a:r>
          </a:p>
        </p:txBody>
      </p:sp>
    </p:spTree>
    <p:extLst>
      <p:ext uri="{BB962C8B-B14F-4D97-AF65-F5344CB8AC3E}">
        <p14:creationId xmlns:p14="http://schemas.microsoft.com/office/powerpoint/2010/main" val="404052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6" presetClass="emph" presetSubtype="0" fill="hold" nodeType="withEffect">
                                  <p:stCondLst>
                                    <p:cond delay="0"/>
                                  </p:stCondLst>
                                  <p:childTnLst>
                                    <p:animScale>
                                      <p:cBhvr>
                                        <p:cTn id="10" dur="10" fill="hold"/>
                                        <p:tgtEl>
                                          <p:spTgt spid="10"/>
                                        </p:tgtEl>
                                      </p:cBhvr>
                                      <p:by x="25000" y="25000"/>
                                    </p:animScale>
                                  </p:childTnLst>
                                </p:cTn>
                              </p:par>
                              <p:par>
                                <p:cTn id="11" presetID="6" presetClass="emph" presetSubtype="0" fill="hold" nodeType="withEffect">
                                  <p:stCondLst>
                                    <p:cond delay="0"/>
                                  </p:stCondLst>
                                  <p:childTnLst>
                                    <p:animScale>
                                      <p:cBhvr>
                                        <p:cTn id="12" dur="500" fill="hold"/>
                                        <p:tgtEl>
                                          <p:spTgt spid="10"/>
                                        </p:tgtEl>
                                      </p:cBhvr>
                                      <p:by x="400000" y="400000"/>
                                    </p:animScale>
                                  </p:childTnLst>
                                </p:cTn>
                              </p:par>
                              <p:par>
                                <p:cTn id="13" presetID="42" presetClass="path" presetSubtype="0" accel="50000" decel="50000" fill="hold" nodeType="withEffect">
                                  <p:stCondLst>
                                    <p:cond delay="0"/>
                                  </p:stCondLst>
                                  <p:childTnLst>
                                    <p:animMotion origin="layout" path="M -0.00763 0.00649 L 0.05035 0.26297 " pathEditMode="relative" rAng="0" ptsTypes="AA">
                                      <p:cBhvr>
                                        <p:cTn id="14" dur="500" fill="hold"/>
                                        <p:tgtEl>
                                          <p:spTgt spid="10"/>
                                        </p:tgtEl>
                                        <p:attrNameLst>
                                          <p:attrName>ppt_x</p:attrName>
                                          <p:attrName>ppt_y</p:attrName>
                                        </p:attrNameLst>
                                      </p:cBhvr>
                                      <p:rCtr x="2899" y="12809"/>
                                    </p:animMotion>
                                  </p:childTnLst>
                                </p:cTn>
                              </p:par>
                              <p:par>
                                <p:cTn id="15" presetID="1" presetClass="entr" presetSubtype="0" fill="hold" grpId="0"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8" name="20230302-1652-43.1845359">
            <a:hlinkClick r:id="" action="ppaction://media"/>
            <a:extLst>
              <a:ext uri="{FF2B5EF4-FFF2-40B4-BE49-F238E27FC236}">
                <a16:creationId xmlns:a16="http://schemas.microsoft.com/office/drawing/2014/main" id="{91090D47-0B2C-378A-3A20-2F90D5F7DD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845"/>
          <a:stretch/>
        </p:blipFill>
        <p:spPr>
          <a:xfrm>
            <a:off x="6644403" y="1497396"/>
            <a:ext cx="2888941" cy="3247599"/>
          </a:xfrm>
          <a:prstGeom prst="rect">
            <a:avLst/>
          </a:prstGeom>
        </p:spPr>
      </p:pic>
      <p:pic>
        <p:nvPicPr>
          <p:cNvPr id="10" name="Picture 9">
            <a:extLst>
              <a:ext uri="{FF2B5EF4-FFF2-40B4-BE49-F238E27FC236}">
                <a16:creationId xmlns:a16="http://schemas.microsoft.com/office/drawing/2014/main" id="{267DE638-4752-5B4F-D63C-5FB45D5E2267}"/>
              </a:ext>
            </a:extLst>
          </p:cNvPr>
          <p:cNvPicPr>
            <a:picLocks noChangeAspect="1"/>
          </p:cNvPicPr>
          <p:nvPr/>
        </p:nvPicPr>
        <p:blipFill>
          <a:blip r:embed="rId6">
            <a:clrChange>
              <a:clrFrom>
                <a:srgbClr val="F1FCFF"/>
              </a:clrFrom>
              <a:clrTo>
                <a:srgbClr val="F1FCFF">
                  <a:alpha val="0"/>
                </a:srgbClr>
              </a:clrTo>
            </a:clrChange>
          </a:blip>
          <a:stretch>
            <a:fillRect/>
          </a:stretch>
        </p:blipFill>
        <p:spPr>
          <a:xfrm>
            <a:off x="309842" y="1165469"/>
            <a:ext cx="1563009" cy="3584215"/>
          </a:xfrm>
          <a:prstGeom prst="rect">
            <a:avLst/>
          </a:prstGeom>
        </p:spPr>
      </p:pic>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angles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Kinematic optimization</a:t>
            </a:r>
          </a:p>
          <a:p>
            <a:pPr marL="0" indent="0" algn="r">
              <a:buNone/>
            </a:pPr>
            <a:r>
              <a:rPr lang="en-US" sz="1600" dirty="0">
                <a:latin typeface="Josefin Sans" pitchFamily="2" charset="0"/>
              </a:rPr>
              <a:t>W</a:t>
            </a:r>
            <a:r>
              <a:rPr lang="es" sz="1600" dirty="0">
                <a:latin typeface="Josefin Sans" pitchFamily="2" charset="0"/>
              </a:rPr>
              <a:t>ith biomechanics</a:t>
            </a:r>
          </a:p>
        </p:txBody>
      </p:sp>
      <p:sp>
        <p:nvSpPr>
          <p:cNvPr id="2" name="TextBox 1">
            <a:extLst>
              <a:ext uri="{FF2B5EF4-FFF2-40B4-BE49-F238E27FC236}">
                <a16:creationId xmlns:a16="http://schemas.microsoft.com/office/drawing/2014/main" id="{60245299-8C3C-6C6C-DC49-7816DEC2216A}"/>
              </a:ext>
            </a:extLst>
          </p:cNvPr>
          <p:cNvSpPr txBox="1"/>
          <p:nvPr/>
        </p:nvSpPr>
        <p:spPr>
          <a:xfrm>
            <a:off x="2897521" y="1685821"/>
            <a:ext cx="4323110" cy="276999"/>
          </a:xfrm>
          <a:prstGeom prst="rect">
            <a:avLst/>
          </a:prstGeom>
          <a:noFill/>
        </p:spPr>
        <p:txBody>
          <a:bodyPr wrap="square">
            <a:spAutoFit/>
          </a:bodyPr>
          <a:lstStyle/>
          <a:p>
            <a:r>
              <a:rPr lang="en-US" sz="1200" b="0" dirty="0">
                <a:solidFill>
                  <a:schemeClr val="accent4"/>
                </a:solidFill>
                <a:effectLst/>
                <a:latin typeface="Josefin Slab SemiBold" pitchFamily="2" charset="0"/>
              </a:rPr>
              <a:t>Triangulated keypoints positions are </a:t>
            </a:r>
            <a:r>
              <a:rPr lang="en-US" sz="1200" dirty="0">
                <a:solidFill>
                  <a:schemeClr val="accent4"/>
                </a:solidFill>
                <a:effectLst/>
                <a:latin typeface="Josefin Sans" pitchFamily="2" charset="0"/>
              </a:rPr>
              <a:t>approximate and sparse</a:t>
            </a:r>
          </a:p>
        </p:txBody>
      </p:sp>
      <p:sp>
        <p:nvSpPr>
          <p:cNvPr id="20" name="Google Shape;51;p6">
            <a:extLst>
              <a:ext uri="{FF2B5EF4-FFF2-40B4-BE49-F238E27FC236}">
                <a16:creationId xmlns:a16="http://schemas.microsoft.com/office/drawing/2014/main" id="{CDFE5FC0-BA3A-8C9F-9D75-682C84A354DA}"/>
              </a:ext>
            </a:extLst>
          </p:cNvPr>
          <p:cNvSpPr/>
          <p:nvPr/>
        </p:nvSpPr>
        <p:spPr>
          <a:xfrm>
            <a:off x="2016335" y="1461424"/>
            <a:ext cx="5405945" cy="823222"/>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p6">
            <a:extLst>
              <a:ext uri="{FF2B5EF4-FFF2-40B4-BE49-F238E27FC236}">
                <a16:creationId xmlns:a16="http://schemas.microsoft.com/office/drawing/2014/main" id="{09E50F0A-12B5-7D90-B995-0AE1E2AD2186}"/>
              </a:ext>
            </a:extLst>
          </p:cNvPr>
          <p:cNvSpPr/>
          <p:nvPr/>
        </p:nvSpPr>
        <p:spPr>
          <a:xfrm>
            <a:off x="2009984" y="2420497"/>
            <a:ext cx="5316936" cy="81782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5;p52">
            <a:extLst>
              <a:ext uri="{FF2B5EF4-FFF2-40B4-BE49-F238E27FC236}">
                <a16:creationId xmlns:a16="http://schemas.microsoft.com/office/drawing/2014/main" id="{5FD255BB-B334-8AAA-AD40-061484CB6DA1}"/>
              </a:ext>
            </a:extLst>
          </p:cNvPr>
          <p:cNvSpPr txBox="1">
            <a:spLocks noGrp="1"/>
          </p:cNvSpPr>
          <p:nvPr>
            <p:ph type="ctrTitle"/>
          </p:nvPr>
        </p:nvSpPr>
        <p:spPr>
          <a:xfrm>
            <a:off x="2016335" y="1851854"/>
            <a:ext cx="1185523"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Model</a:t>
            </a:r>
            <a:endParaRPr sz="1200" dirty="0"/>
          </a:p>
        </p:txBody>
      </p:sp>
      <p:grpSp>
        <p:nvGrpSpPr>
          <p:cNvPr id="487" name="Group 486">
            <a:extLst>
              <a:ext uri="{FF2B5EF4-FFF2-40B4-BE49-F238E27FC236}">
                <a16:creationId xmlns:a16="http://schemas.microsoft.com/office/drawing/2014/main" id="{A5B2F15D-4344-E2EB-9B97-1368E48EBE85}"/>
              </a:ext>
            </a:extLst>
          </p:cNvPr>
          <p:cNvGrpSpPr/>
          <p:nvPr/>
        </p:nvGrpSpPr>
        <p:grpSpPr>
          <a:xfrm>
            <a:off x="2179049" y="1587080"/>
            <a:ext cx="276785" cy="362550"/>
            <a:chOff x="2179049" y="2165304"/>
            <a:chExt cx="276785" cy="362550"/>
          </a:xfrm>
        </p:grpSpPr>
        <p:pic>
          <p:nvPicPr>
            <p:cNvPr id="28" name="Picture 27">
              <a:extLst>
                <a:ext uri="{FF2B5EF4-FFF2-40B4-BE49-F238E27FC236}">
                  <a16:creationId xmlns:a16="http://schemas.microsoft.com/office/drawing/2014/main" id="{8B85878B-58E7-82B9-E2EF-456AE02187BB}"/>
                </a:ext>
              </a:extLst>
            </p:cNvPr>
            <p:cNvPicPr>
              <a:picLocks noChangeAspect="1"/>
            </p:cNvPicPr>
            <p:nvPr/>
          </p:nvPicPr>
          <p:blipFill>
            <a:blip r:embed="rId7">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8">
                      <a14:imgEffect>
                        <a14:artisticPhotocopy trans="0" detail="10"/>
                      </a14:imgEffect>
                    </a14:imgLayer>
                  </a14:imgProps>
                </a:ext>
              </a:extLst>
            </a:blip>
            <a:stretch>
              <a:fillRect/>
            </a:stretch>
          </p:blipFill>
          <p:spPr>
            <a:xfrm rot="21110973">
              <a:off x="2179049" y="2165304"/>
              <a:ext cx="276785" cy="362550"/>
            </a:xfrm>
            <a:prstGeom prst="rect">
              <a:avLst/>
            </a:prstGeom>
            <a:ln>
              <a:noFill/>
            </a:ln>
            <a:effectLst>
              <a:softEdge rad="0"/>
            </a:effectLst>
          </p:spPr>
        </p:pic>
        <p:sp>
          <p:nvSpPr>
            <p:cNvPr id="485" name="Flowchart: Connector 484">
              <a:extLst>
                <a:ext uri="{FF2B5EF4-FFF2-40B4-BE49-F238E27FC236}">
                  <a16:creationId xmlns:a16="http://schemas.microsoft.com/office/drawing/2014/main" id="{46935B4D-FFFF-EFC4-ACFD-EB37FF914D56}"/>
                </a:ext>
              </a:extLst>
            </p:cNvPr>
            <p:cNvSpPr/>
            <p:nvPr/>
          </p:nvSpPr>
          <p:spPr>
            <a:xfrm>
              <a:off x="2195089" y="2285448"/>
              <a:ext cx="47065" cy="4571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3" name="Google Shape;495;p52">
            <a:extLst>
              <a:ext uri="{FF2B5EF4-FFF2-40B4-BE49-F238E27FC236}">
                <a16:creationId xmlns:a16="http://schemas.microsoft.com/office/drawing/2014/main" id="{EE6C13CD-A74B-2284-8386-E6142CFE6B52}"/>
              </a:ext>
            </a:extLst>
          </p:cNvPr>
          <p:cNvSpPr txBox="1">
            <a:spLocks/>
          </p:cNvSpPr>
          <p:nvPr/>
        </p:nvSpPr>
        <p:spPr>
          <a:xfrm>
            <a:off x="1996383" y="2804502"/>
            <a:ext cx="1185523"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200" dirty="0"/>
              <a:t>Scaling</a:t>
            </a:r>
          </a:p>
        </p:txBody>
      </p:sp>
      <p:grpSp>
        <p:nvGrpSpPr>
          <p:cNvPr id="531" name="Group 530">
            <a:extLst>
              <a:ext uri="{FF2B5EF4-FFF2-40B4-BE49-F238E27FC236}">
                <a16:creationId xmlns:a16="http://schemas.microsoft.com/office/drawing/2014/main" id="{4A88FA3A-59E6-F6B8-4393-D87EEA89CF00}"/>
              </a:ext>
            </a:extLst>
          </p:cNvPr>
          <p:cNvGrpSpPr/>
          <p:nvPr/>
        </p:nvGrpSpPr>
        <p:grpSpPr>
          <a:xfrm>
            <a:off x="2142938" y="2489856"/>
            <a:ext cx="345039" cy="400099"/>
            <a:chOff x="2179049" y="3319262"/>
            <a:chExt cx="345039" cy="400099"/>
          </a:xfrm>
        </p:grpSpPr>
        <p:grpSp>
          <p:nvGrpSpPr>
            <p:cNvPr id="495" name="Group 494">
              <a:extLst>
                <a:ext uri="{FF2B5EF4-FFF2-40B4-BE49-F238E27FC236}">
                  <a16:creationId xmlns:a16="http://schemas.microsoft.com/office/drawing/2014/main" id="{9F2583C8-D36C-C7CE-712E-81B88FCB870D}"/>
                </a:ext>
              </a:extLst>
            </p:cNvPr>
            <p:cNvGrpSpPr/>
            <p:nvPr/>
          </p:nvGrpSpPr>
          <p:grpSpPr>
            <a:xfrm>
              <a:off x="2179049" y="3356811"/>
              <a:ext cx="276785" cy="362550"/>
              <a:chOff x="2179049" y="2165304"/>
              <a:chExt cx="276785" cy="362550"/>
            </a:xfrm>
          </p:grpSpPr>
          <p:pic>
            <p:nvPicPr>
              <p:cNvPr id="496" name="Picture 495">
                <a:extLst>
                  <a:ext uri="{FF2B5EF4-FFF2-40B4-BE49-F238E27FC236}">
                    <a16:creationId xmlns:a16="http://schemas.microsoft.com/office/drawing/2014/main" id="{CD58CE76-3900-8908-43A9-83214F8B33F6}"/>
                  </a:ext>
                </a:extLst>
              </p:cNvPr>
              <p:cNvPicPr>
                <a:picLocks noChangeAspect="1"/>
              </p:cNvPicPr>
              <p:nvPr/>
            </p:nvPicPr>
            <p:blipFill>
              <a:blip r:embed="rId7">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8">
                        <a14:imgEffect>
                          <a14:artisticPhotocopy trans="0" detail="10"/>
                        </a14:imgEffect>
                      </a14:imgLayer>
                    </a14:imgProps>
                  </a:ext>
                </a:extLst>
              </a:blip>
              <a:stretch>
                <a:fillRect/>
              </a:stretch>
            </p:blipFill>
            <p:spPr>
              <a:xfrm rot="21110973">
                <a:off x="2179049" y="2165304"/>
                <a:ext cx="276785" cy="362550"/>
              </a:xfrm>
              <a:prstGeom prst="rect">
                <a:avLst/>
              </a:prstGeom>
              <a:ln>
                <a:noFill/>
              </a:ln>
              <a:effectLst>
                <a:softEdge rad="0"/>
              </a:effectLst>
            </p:spPr>
          </p:pic>
          <p:sp>
            <p:nvSpPr>
              <p:cNvPr id="498" name="Flowchart: Connector 497">
                <a:extLst>
                  <a:ext uri="{FF2B5EF4-FFF2-40B4-BE49-F238E27FC236}">
                    <a16:creationId xmlns:a16="http://schemas.microsoft.com/office/drawing/2014/main" id="{7B21577F-9DB0-6F4B-F193-935B1E25C219}"/>
                  </a:ext>
                </a:extLst>
              </p:cNvPr>
              <p:cNvSpPr/>
              <p:nvPr/>
            </p:nvSpPr>
            <p:spPr>
              <a:xfrm>
                <a:off x="2195089" y="2285448"/>
                <a:ext cx="47065" cy="4571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3" name="Group 522">
              <a:extLst>
                <a:ext uri="{FF2B5EF4-FFF2-40B4-BE49-F238E27FC236}">
                  <a16:creationId xmlns:a16="http://schemas.microsoft.com/office/drawing/2014/main" id="{FAB494DE-5371-3DE1-8C9C-261C24904A7C}"/>
                </a:ext>
              </a:extLst>
            </p:cNvPr>
            <p:cNvGrpSpPr/>
            <p:nvPr/>
          </p:nvGrpSpPr>
          <p:grpSpPr>
            <a:xfrm rot="20847083">
              <a:off x="2410403" y="3486503"/>
              <a:ext cx="113685" cy="163414"/>
              <a:chOff x="1372685" y="3488576"/>
              <a:chExt cx="113685" cy="163414"/>
            </a:xfrm>
          </p:grpSpPr>
          <p:cxnSp>
            <p:nvCxnSpPr>
              <p:cNvPr id="515" name="Straight Connector 514">
                <a:extLst>
                  <a:ext uri="{FF2B5EF4-FFF2-40B4-BE49-F238E27FC236}">
                    <a16:creationId xmlns:a16="http://schemas.microsoft.com/office/drawing/2014/main" id="{881EB930-F2AD-66AD-62E2-E87B5340DA37}"/>
                  </a:ext>
                </a:extLst>
              </p:cNvPr>
              <p:cNvCxnSpPr>
                <a:cxnSpLocks/>
              </p:cNvCxnSpPr>
              <p:nvPr/>
            </p:nvCxnSpPr>
            <p:spPr>
              <a:xfrm rot="752917">
                <a:off x="1372685" y="3499211"/>
                <a:ext cx="113685" cy="143594"/>
              </a:xfrm>
              <a:prstGeom prst="line">
                <a:avLst/>
              </a:prstGeom>
            </p:spPr>
            <p:style>
              <a:lnRef idx="1">
                <a:schemeClr val="accent6"/>
              </a:lnRef>
              <a:fillRef idx="0">
                <a:schemeClr val="accent6"/>
              </a:fillRef>
              <a:effectRef idx="0">
                <a:schemeClr val="accent6"/>
              </a:effectRef>
              <a:fontRef idx="minor">
                <a:schemeClr val="tx1"/>
              </a:fontRef>
            </p:style>
          </p:cxnSp>
          <p:cxnSp>
            <p:nvCxnSpPr>
              <p:cNvPr id="517" name="Straight Connector 516">
                <a:extLst>
                  <a:ext uri="{FF2B5EF4-FFF2-40B4-BE49-F238E27FC236}">
                    <a16:creationId xmlns:a16="http://schemas.microsoft.com/office/drawing/2014/main" id="{377324EB-8270-E559-8804-177BF5A60B34}"/>
                  </a:ext>
                </a:extLst>
              </p:cNvPr>
              <p:cNvCxnSpPr/>
              <p:nvPr/>
            </p:nvCxnSpPr>
            <p:spPr>
              <a:xfrm>
                <a:off x="1389288" y="3488576"/>
                <a:ext cx="0" cy="34098"/>
              </a:xfrm>
              <a:prstGeom prst="line">
                <a:avLst/>
              </a:prstGeom>
            </p:spPr>
            <p:style>
              <a:lnRef idx="1">
                <a:schemeClr val="accent6"/>
              </a:lnRef>
              <a:fillRef idx="0">
                <a:schemeClr val="accent6"/>
              </a:fillRef>
              <a:effectRef idx="0">
                <a:schemeClr val="accent6"/>
              </a:effectRef>
              <a:fontRef idx="minor">
                <a:schemeClr val="tx1"/>
              </a:fontRef>
            </p:style>
          </p:cxnSp>
          <p:cxnSp>
            <p:nvCxnSpPr>
              <p:cNvPr id="518" name="Straight Connector 517">
                <a:extLst>
                  <a:ext uri="{FF2B5EF4-FFF2-40B4-BE49-F238E27FC236}">
                    <a16:creationId xmlns:a16="http://schemas.microsoft.com/office/drawing/2014/main" id="{24CA4707-9ED3-FB75-123C-5CC1365E8E78}"/>
                  </a:ext>
                </a:extLst>
              </p:cNvPr>
              <p:cNvCxnSpPr/>
              <p:nvPr/>
            </p:nvCxnSpPr>
            <p:spPr>
              <a:xfrm>
                <a:off x="1469956" y="3617892"/>
                <a:ext cx="0" cy="34098"/>
              </a:xfrm>
              <a:prstGeom prst="line">
                <a:avLst/>
              </a:prstGeom>
            </p:spPr>
            <p:style>
              <a:lnRef idx="1">
                <a:schemeClr val="accent6"/>
              </a:lnRef>
              <a:fillRef idx="0">
                <a:schemeClr val="accent6"/>
              </a:fillRef>
              <a:effectRef idx="0">
                <a:schemeClr val="accent6"/>
              </a:effectRef>
              <a:fontRef idx="minor">
                <a:schemeClr val="tx1"/>
              </a:fontRef>
            </p:style>
          </p:cxnSp>
          <p:cxnSp>
            <p:nvCxnSpPr>
              <p:cNvPr id="519" name="Straight Connector 518">
                <a:extLst>
                  <a:ext uri="{FF2B5EF4-FFF2-40B4-BE49-F238E27FC236}">
                    <a16:creationId xmlns:a16="http://schemas.microsoft.com/office/drawing/2014/main" id="{CCBFF4CA-035F-82B3-445D-5282EAA32B3A}"/>
                  </a:ext>
                </a:extLst>
              </p:cNvPr>
              <p:cNvCxnSpPr>
                <a:cxnSpLocks/>
              </p:cNvCxnSpPr>
              <p:nvPr/>
            </p:nvCxnSpPr>
            <p:spPr>
              <a:xfrm>
                <a:off x="1386907" y="3490335"/>
                <a:ext cx="31814" cy="11860"/>
              </a:xfrm>
              <a:prstGeom prst="line">
                <a:avLst/>
              </a:prstGeom>
            </p:spPr>
            <p:style>
              <a:lnRef idx="1">
                <a:schemeClr val="accent6"/>
              </a:lnRef>
              <a:fillRef idx="0">
                <a:schemeClr val="accent6"/>
              </a:fillRef>
              <a:effectRef idx="0">
                <a:schemeClr val="accent6"/>
              </a:effectRef>
              <a:fontRef idx="minor">
                <a:schemeClr val="tx1"/>
              </a:fontRef>
            </p:style>
          </p:cxnSp>
          <p:cxnSp>
            <p:nvCxnSpPr>
              <p:cNvPr id="522" name="Straight Connector 521">
                <a:extLst>
                  <a:ext uri="{FF2B5EF4-FFF2-40B4-BE49-F238E27FC236}">
                    <a16:creationId xmlns:a16="http://schemas.microsoft.com/office/drawing/2014/main" id="{A31EFFA3-DC69-022C-3293-EDD185ABF90B}"/>
                  </a:ext>
                </a:extLst>
              </p:cNvPr>
              <p:cNvCxnSpPr>
                <a:cxnSpLocks/>
              </p:cNvCxnSpPr>
              <p:nvPr/>
            </p:nvCxnSpPr>
            <p:spPr>
              <a:xfrm>
                <a:off x="1441382" y="3638699"/>
                <a:ext cx="31814" cy="11860"/>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524" name="Group 523">
              <a:extLst>
                <a:ext uri="{FF2B5EF4-FFF2-40B4-BE49-F238E27FC236}">
                  <a16:creationId xmlns:a16="http://schemas.microsoft.com/office/drawing/2014/main" id="{AB6C4D04-0FF2-660F-CADC-834EDF2C45DD}"/>
                </a:ext>
              </a:extLst>
            </p:cNvPr>
            <p:cNvGrpSpPr/>
            <p:nvPr/>
          </p:nvGrpSpPr>
          <p:grpSpPr>
            <a:xfrm rot="412636">
              <a:off x="2333712" y="3319262"/>
              <a:ext cx="84903" cy="164026"/>
              <a:chOff x="1376679" y="3463425"/>
              <a:chExt cx="84903" cy="164026"/>
            </a:xfrm>
          </p:grpSpPr>
          <p:cxnSp>
            <p:nvCxnSpPr>
              <p:cNvPr id="525" name="Straight Connector 524">
                <a:extLst>
                  <a:ext uri="{FF2B5EF4-FFF2-40B4-BE49-F238E27FC236}">
                    <a16:creationId xmlns:a16="http://schemas.microsoft.com/office/drawing/2014/main" id="{9FAD6230-532F-F69F-A248-A98AF3397CFE}"/>
                  </a:ext>
                </a:extLst>
              </p:cNvPr>
              <p:cNvCxnSpPr>
                <a:cxnSpLocks/>
              </p:cNvCxnSpPr>
              <p:nvPr/>
            </p:nvCxnSpPr>
            <p:spPr>
              <a:xfrm rot="21187364">
                <a:off x="1392111" y="3463888"/>
                <a:ext cx="50976" cy="161330"/>
              </a:xfrm>
              <a:prstGeom prst="line">
                <a:avLst/>
              </a:prstGeom>
            </p:spPr>
            <p:style>
              <a:lnRef idx="1">
                <a:schemeClr val="accent6"/>
              </a:lnRef>
              <a:fillRef idx="0">
                <a:schemeClr val="accent6"/>
              </a:fillRef>
              <a:effectRef idx="0">
                <a:schemeClr val="accent6"/>
              </a:effectRef>
              <a:fontRef idx="minor">
                <a:schemeClr val="tx1"/>
              </a:fontRef>
            </p:style>
          </p:cxnSp>
          <p:cxnSp>
            <p:nvCxnSpPr>
              <p:cNvPr id="526" name="Straight Connector 525">
                <a:extLst>
                  <a:ext uri="{FF2B5EF4-FFF2-40B4-BE49-F238E27FC236}">
                    <a16:creationId xmlns:a16="http://schemas.microsoft.com/office/drawing/2014/main" id="{87227487-8C15-62C3-4AD3-7E951C72BDC3}"/>
                  </a:ext>
                </a:extLst>
              </p:cNvPr>
              <p:cNvCxnSpPr/>
              <p:nvPr/>
            </p:nvCxnSpPr>
            <p:spPr>
              <a:xfrm>
                <a:off x="1379059" y="3463425"/>
                <a:ext cx="0" cy="34098"/>
              </a:xfrm>
              <a:prstGeom prst="line">
                <a:avLst/>
              </a:prstGeom>
            </p:spPr>
            <p:style>
              <a:lnRef idx="1">
                <a:schemeClr val="accent6"/>
              </a:lnRef>
              <a:fillRef idx="0">
                <a:schemeClr val="accent6"/>
              </a:fillRef>
              <a:effectRef idx="0">
                <a:schemeClr val="accent6"/>
              </a:effectRef>
              <a:fontRef idx="minor">
                <a:schemeClr val="tx1"/>
              </a:fontRef>
            </p:style>
          </p:cxnSp>
          <p:cxnSp>
            <p:nvCxnSpPr>
              <p:cNvPr id="527" name="Straight Connector 526">
                <a:extLst>
                  <a:ext uri="{FF2B5EF4-FFF2-40B4-BE49-F238E27FC236}">
                    <a16:creationId xmlns:a16="http://schemas.microsoft.com/office/drawing/2014/main" id="{4327D27D-5ABA-8CE9-3C37-76B2E3B575BE}"/>
                  </a:ext>
                </a:extLst>
              </p:cNvPr>
              <p:cNvCxnSpPr/>
              <p:nvPr/>
            </p:nvCxnSpPr>
            <p:spPr>
              <a:xfrm>
                <a:off x="1458343" y="3593353"/>
                <a:ext cx="0" cy="34098"/>
              </a:xfrm>
              <a:prstGeom prst="line">
                <a:avLst/>
              </a:prstGeom>
            </p:spPr>
            <p:style>
              <a:lnRef idx="1">
                <a:schemeClr val="accent6"/>
              </a:lnRef>
              <a:fillRef idx="0">
                <a:schemeClr val="accent6"/>
              </a:fillRef>
              <a:effectRef idx="0">
                <a:schemeClr val="accent6"/>
              </a:effectRef>
              <a:fontRef idx="minor">
                <a:schemeClr val="tx1"/>
              </a:fontRef>
            </p:style>
          </p:cxnSp>
          <p:cxnSp>
            <p:nvCxnSpPr>
              <p:cNvPr id="528" name="Straight Connector 527">
                <a:extLst>
                  <a:ext uri="{FF2B5EF4-FFF2-40B4-BE49-F238E27FC236}">
                    <a16:creationId xmlns:a16="http://schemas.microsoft.com/office/drawing/2014/main" id="{8C4EF749-366F-963C-B6C9-B1F606867956}"/>
                  </a:ext>
                </a:extLst>
              </p:cNvPr>
              <p:cNvCxnSpPr>
                <a:cxnSpLocks/>
              </p:cNvCxnSpPr>
              <p:nvPr/>
            </p:nvCxnSpPr>
            <p:spPr>
              <a:xfrm>
                <a:off x="1376679" y="3465183"/>
                <a:ext cx="31814" cy="11860"/>
              </a:xfrm>
              <a:prstGeom prst="line">
                <a:avLst/>
              </a:prstGeom>
            </p:spPr>
            <p:style>
              <a:lnRef idx="1">
                <a:schemeClr val="accent6"/>
              </a:lnRef>
              <a:fillRef idx="0">
                <a:schemeClr val="accent6"/>
              </a:fillRef>
              <a:effectRef idx="0">
                <a:schemeClr val="accent6"/>
              </a:effectRef>
              <a:fontRef idx="minor">
                <a:schemeClr val="tx1"/>
              </a:fontRef>
            </p:style>
          </p:cxnSp>
          <p:cxnSp>
            <p:nvCxnSpPr>
              <p:cNvPr id="529" name="Straight Connector 528">
                <a:extLst>
                  <a:ext uri="{FF2B5EF4-FFF2-40B4-BE49-F238E27FC236}">
                    <a16:creationId xmlns:a16="http://schemas.microsoft.com/office/drawing/2014/main" id="{3C6622D1-861A-FD64-65DF-512BCF2AEB81}"/>
                  </a:ext>
                </a:extLst>
              </p:cNvPr>
              <p:cNvCxnSpPr>
                <a:cxnSpLocks/>
              </p:cNvCxnSpPr>
              <p:nvPr/>
            </p:nvCxnSpPr>
            <p:spPr>
              <a:xfrm>
                <a:off x="1429768" y="3614160"/>
                <a:ext cx="31814" cy="11860"/>
              </a:xfrm>
              <a:prstGeom prst="line">
                <a:avLst/>
              </a:prstGeom>
            </p:spPr>
            <p:style>
              <a:lnRef idx="1">
                <a:schemeClr val="accent6"/>
              </a:lnRef>
              <a:fillRef idx="0">
                <a:schemeClr val="accent6"/>
              </a:fillRef>
              <a:effectRef idx="0">
                <a:schemeClr val="accent6"/>
              </a:effectRef>
              <a:fontRef idx="minor">
                <a:schemeClr val="tx1"/>
              </a:fontRef>
            </p:style>
          </p:cxnSp>
        </p:grpSp>
      </p:grpSp>
      <p:sp>
        <p:nvSpPr>
          <p:cNvPr id="530" name="TextBox 529">
            <a:extLst>
              <a:ext uri="{FF2B5EF4-FFF2-40B4-BE49-F238E27FC236}">
                <a16:creationId xmlns:a16="http://schemas.microsoft.com/office/drawing/2014/main" id="{40D58643-A968-D469-8D2E-04D84F0E7D25}"/>
              </a:ext>
            </a:extLst>
          </p:cNvPr>
          <p:cNvSpPr txBox="1"/>
          <p:nvPr/>
        </p:nvSpPr>
        <p:spPr>
          <a:xfrm>
            <a:off x="2897520" y="2492818"/>
            <a:ext cx="6052039" cy="738664"/>
          </a:xfrm>
          <a:prstGeom prst="rect">
            <a:avLst/>
          </a:prstGeom>
          <a:noFill/>
        </p:spPr>
        <p:txBody>
          <a:bodyPr wrap="square">
            <a:spAutoFit/>
          </a:bodyPr>
          <a:lstStyle/>
          <a:p>
            <a:r>
              <a:rPr lang="en-US" sz="1200" dirty="0">
                <a:solidFill>
                  <a:schemeClr val="accent4"/>
                </a:solidFill>
                <a:latin typeface="Josefin Slab SemiBold" pitchFamily="2" charset="0"/>
              </a:rPr>
              <a:t>Everyone has different size and proportions: </a:t>
            </a:r>
          </a:p>
          <a:p>
            <a:pPr marL="171450" indent="-171450">
              <a:buFont typeface="Arial" panose="020B0604020202020204" pitchFamily="34" charset="0"/>
              <a:buChar char="•"/>
            </a:pPr>
            <a:r>
              <a:rPr lang="en-US" sz="1000" dirty="0">
                <a:solidFill>
                  <a:srgbClr val="5B0F00"/>
                </a:solidFill>
                <a:latin typeface="Josefin Slab SemiBold" pitchFamily="2" charset="0"/>
              </a:rPr>
              <a:t>Distances between markers determine segment dimensions</a:t>
            </a:r>
          </a:p>
          <a:p>
            <a:pPr marL="171450" indent="-171450">
              <a:buFont typeface="Arial" panose="020B0604020202020204" pitchFamily="34" charset="0"/>
              <a:buChar char="•"/>
            </a:pPr>
            <a:r>
              <a:rPr lang="en-US" sz="1000" dirty="0">
                <a:solidFill>
                  <a:srgbClr val="5B0F00"/>
                </a:solidFill>
                <a:latin typeface="Josefin Slab SemiBold" pitchFamily="2" charset="0"/>
              </a:rPr>
              <a:t>Keypoint positions are subject- and operator-agnostic </a:t>
            </a:r>
            <a:br>
              <a:rPr lang="en-US" sz="1000" dirty="0">
                <a:solidFill>
                  <a:srgbClr val="5B0F00"/>
                </a:solidFill>
                <a:latin typeface="Josefin Slab SemiBold" pitchFamily="2" charset="0"/>
              </a:rPr>
            </a:br>
            <a:r>
              <a:rPr lang="en-US" sz="1000" dirty="0">
                <a:solidFill>
                  <a:srgbClr val="5B0F00"/>
                </a:solidFill>
                <a:latin typeface="Josefin Slab SemiBold" pitchFamily="2" charset="0"/>
              </a:rPr>
              <a:t>→ </a:t>
            </a:r>
            <a:r>
              <a:rPr lang="en-US" sz="1000" dirty="0">
                <a:solidFill>
                  <a:srgbClr val="58ADBA"/>
                </a:solidFill>
                <a:latin typeface="Josefin Slab SemiBold" pitchFamily="2" charset="0"/>
              </a:rPr>
              <a:t>Pose2Sim: </a:t>
            </a:r>
            <a:r>
              <a:rPr lang="en-US" sz="1000" dirty="0">
                <a:solidFill>
                  <a:srgbClr val="5B0F00"/>
                </a:solidFill>
                <a:latin typeface="Josefin Slab SemiBold" pitchFamily="2" charset="0"/>
              </a:rPr>
              <a:t>No need for adjustments once the model is defined</a:t>
            </a:r>
          </a:p>
        </p:txBody>
      </p:sp>
      <p:sp>
        <p:nvSpPr>
          <p:cNvPr id="537" name="Google Shape;51;p6">
            <a:extLst>
              <a:ext uri="{FF2B5EF4-FFF2-40B4-BE49-F238E27FC236}">
                <a16:creationId xmlns:a16="http://schemas.microsoft.com/office/drawing/2014/main" id="{F0BF49D3-1332-3199-6657-1903A6D0D49D}"/>
              </a:ext>
            </a:extLst>
          </p:cNvPr>
          <p:cNvSpPr/>
          <p:nvPr/>
        </p:nvSpPr>
        <p:spPr>
          <a:xfrm>
            <a:off x="2009985" y="3393571"/>
            <a:ext cx="4963931" cy="985351"/>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95;p52">
            <a:extLst>
              <a:ext uri="{FF2B5EF4-FFF2-40B4-BE49-F238E27FC236}">
                <a16:creationId xmlns:a16="http://schemas.microsoft.com/office/drawing/2014/main" id="{8EFC8D22-4B69-F4A0-404C-7A5076102B7B}"/>
              </a:ext>
            </a:extLst>
          </p:cNvPr>
          <p:cNvSpPr txBox="1">
            <a:spLocks/>
          </p:cNvSpPr>
          <p:nvPr/>
        </p:nvSpPr>
        <p:spPr>
          <a:xfrm>
            <a:off x="1996383" y="3798808"/>
            <a:ext cx="2003215" cy="49741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200" dirty="0"/>
              <a:t>Inverse </a:t>
            </a:r>
          </a:p>
          <a:p>
            <a:r>
              <a:rPr lang="en-US" sz="1200" dirty="0"/>
              <a:t>kinematics</a:t>
            </a:r>
          </a:p>
        </p:txBody>
      </p:sp>
      <p:grpSp>
        <p:nvGrpSpPr>
          <p:cNvPr id="540" name="Group 539">
            <a:extLst>
              <a:ext uri="{FF2B5EF4-FFF2-40B4-BE49-F238E27FC236}">
                <a16:creationId xmlns:a16="http://schemas.microsoft.com/office/drawing/2014/main" id="{F8568D3A-DF4F-F922-5E32-C3BF79CCEC98}"/>
              </a:ext>
            </a:extLst>
          </p:cNvPr>
          <p:cNvGrpSpPr/>
          <p:nvPr/>
        </p:nvGrpSpPr>
        <p:grpSpPr>
          <a:xfrm>
            <a:off x="2142937" y="3504697"/>
            <a:ext cx="276785" cy="362550"/>
            <a:chOff x="2179049" y="2165304"/>
            <a:chExt cx="276785" cy="362550"/>
          </a:xfrm>
        </p:grpSpPr>
        <p:pic>
          <p:nvPicPr>
            <p:cNvPr id="553" name="Picture 552">
              <a:extLst>
                <a:ext uri="{FF2B5EF4-FFF2-40B4-BE49-F238E27FC236}">
                  <a16:creationId xmlns:a16="http://schemas.microsoft.com/office/drawing/2014/main" id="{DFD9F72F-4098-37BE-DF9F-5142994289F0}"/>
                </a:ext>
              </a:extLst>
            </p:cNvPr>
            <p:cNvPicPr>
              <a:picLocks noChangeAspect="1"/>
            </p:cNvPicPr>
            <p:nvPr/>
          </p:nvPicPr>
          <p:blipFill>
            <a:blip r:embed="rId7">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8">
                      <a14:imgEffect>
                        <a14:artisticPhotocopy trans="0" detail="10"/>
                      </a14:imgEffect>
                    </a14:imgLayer>
                  </a14:imgProps>
                </a:ext>
              </a:extLst>
            </a:blip>
            <a:stretch>
              <a:fillRect/>
            </a:stretch>
          </p:blipFill>
          <p:spPr>
            <a:xfrm rot="21110973">
              <a:off x="2179049" y="2165304"/>
              <a:ext cx="276785" cy="362550"/>
            </a:xfrm>
            <a:prstGeom prst="rect">
              <a:avLst/>
            </a:prstGeom>
            <a:ln>
              <a:noFill/>
            </a:ln>
            <a:effectLst>
              <a:softEdge rad="0"/>
            </a:effectLst>
          </p:spPr>
        </p:pic>
        <p:sp>
          <p:nvSpPr>
            <p:cNvPr id="554" name="Flowchart: Connector 553">
              <a:extLst>
                <a:ext uri="{FF2B5EF4-FFF2-40B4-BE49-F238E27FC236}">
                  <a16:creationId xmlns:a16="http://schemas.microsoft.com/office/drawing/2014/main" id="{99599B47-7E6C-CD99-6BA7-AF2733344787}"/>
                </a:ext>
              </a:extLst>
            </p:cNvPr>
            <p:cNvSpPr/>
            <p:nvPr/>
          </p:nvSpPr>
          <p:spPr>
            <a:xfrm>
              <a:off x="2195089" y="2285448"/>
              <a:ext cx="47065" cy="4571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5" name="TextBox 554">
            <a:extLst>
              <a:ext uri="{FF2B5EF4-FFF2-40B4-BE49-F238E27FC236}">
                <a16:creationId xmlns:a16="http://schemas.microsoft.com/office/drawing/2014/main" id="{F4F1F812-36C6-20B1-6F1F-D89D890245BA}"/>
              </a:ext>
            </a:extLst>
          </p:cNvPr>
          <p:cNvSpPr txBox="1"/>
          <p:nvPr/>
        </p:nvSpPr>
        <p:spPr>
          <a:xfrm>
            <a:off x="2897520" y="3459542"/>
            <a:ext cx="6052039" cy="584775"/>
          </a:xfrm>
          <a:prstGeom prst="rect">
            <a:avLst/>
          </a:prstGeom>
          <a:noFill/>
        </p:spPr>
        <p:txBody>
          <a:bodyPr wrap="square">
            <a:spAutoFit/>
          </a:bodyPr>
          <a:lstStyle/>
          <a:p>
            <a:r>
              <a:rPr lang="en-US" sz="1200" dirty="0">
                <a:solidFill>
                  <a:schemeClr val="accent4"/>
                </a:solidFill>
                <a:latin typeface="Josefin Slab SemiBold" pitchFamily="2" charset="0"/>
              </a:rPr>
              <a:t>Scaled model follows keypoint movements</a:t>
            </a:r>
          </a:p>
          <a:p>
            <a:r>
              <a:rPr lang="en-US" sz="1000" dirty="0">
                <a:solidFill>
                  <a:srgbClr val="5B0F00"/>
                </a:solidFill>
                <a:latin typeface="Josefin Slab SemiBold" pitchFamily="2" charset="0"/>
              </a:rPr>
              <a:t>Joint angles optimized to minimize distance between </a:t>
            </a:r>
            <a:br>
              <a:rPr lang="en-US" sz="1000" dirty="0">
                <a:solidFill>
                  <a:srgbClr val="5B0F00"/>
                </a:solidFill>
                <a:latin typeface="Josefin Slab SemiBold" pitchFamily="2" charset="0"/>
              </a:rPr>
            </a:br>
            <a:r>
              <a:rPr lang="en-US" sz="1000" dirty="0">
                <a:solidFill>
                  <a:srgbClr val="5B0F00"/>
                </a:solidFill>
                <a:latin typeface="Josefin Slab SemiBold" pitchFamily="2" charset="0"/>
              </a:rPr>
              <a:t>triangulated keypoints and model keypoints</a:t>
            </a:r>
          </a:p>
        </p:txBody>
      </p:sp>
      <p:grpSp>
        <p:nvGrpSpPr>
          <p:cNvPr id="584" name="Group 583">
            <a:extLst>
              <a:ext uri="{FF2B5EF4-FFF2-40B4-BE49-F238E27FC236}">
                <a16:creationId xmlns:a16="http://schemas.microsoft.com/office/drawing/2014/main" id="{0CBD7710-0185-22DD-8C5D-FD9B2A58F37E}"/>
              </a:ext>
            </a:extLst>
          </p:cNvPr>
          <p:cNvGrpSpPr/>
          <p:nvPr/>
        </p:nvGrpSpPr>
        <p:grpSpPr>
          <a:xfrm>
            <a:off x="2051807" y="3506667"/>
            <a:ext cx="404970" cy="420572"/>
            <a:chOff x="1453727" y="4174233"/>
            <a:chExt cx="404970" cy="420572"/>
          </a:xfrm>
        </p:grpSpPr>
        <p:sp>
          <p:nvSpPr>
            <p:cNvPr id="561" name="Arc 560">
              <a:extLst>
                <a:ext uri="{FF2B5EF4-FFF2-40B4-BE49-F238E27FC236}">
                  <a16:creationId xmlns:a16="http://schemas.microsoft.com/office/drawing/2014/main" id="{3ED09EEF-A864-76E7-5EF9-21932BF7DAD5}"/>
                </a:ext>
              </a:extLst>
            </p:cNvPr>
            <p:cNvSpPr/>
            <p:nvPr/>
          </p:nvSpPr>
          <p:spPr>
            <a:xfrm rot="560388">
              <a:off x="1453727" y="4186750"/>
              <a:ext cx="388174" cy="408055"/>
            </a:xfrm>
            <a:prstGeom prst="arc">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cxnSp>
          <p:nvCxnSpPr>
            <p:cNvPr id="565" name="Straight Connector 564">
              <a:extLst>
                <a:ext uri="{FF2B5EF4-FFF2-40B4-BE49-F238E27FC236}">
                  <a16:creationId xmlns:a16="http://schemas.microsoft.com/office/drawing/2014/main" id="{302B822A-14F8-1C98-332F-50A7177358ED}"/>
                </a:ext>
              </a:extLst>
            </p:cNvPr>
            <p:cNvCxnSpPr>
              <a:cxnSpLocks/>
            </p:cNvCxnSpPr>
            <p:nvPr/>
          </p:nvCxnSpPr>
          <p:spPr>
            <a:xfrm flipV="1">
              <a:off x="1680788" y="4174233"/>
              <a:ext cx="33683" cy="16322"/>
            </a:xfrm>
            <a:prstGeom prst="line">
              <a:avLst/>
            </a:prstGeom>
          </p:spPr>
          <p:style>
            <a:lnRef idx="1">
              <a:schemeClr val="accent6"/>
            </a:lnRef>
            <a:fillRef idx="0">
              <a:schemeClr val="accent6"/>
            </a:fillRef>
            <a:effectRef idx="0">
              <a:schemeClr val="accent6"/>
            </a:effectRef>
            <a:fontRef idx="minor">
              <a:schemeClr val="tx1"/>
            </a:fontRef>
          </p:style>
        </p:cxnSp>
        <p:cxnSp>
          <p:nvCxnSpPr>
            <p:cNvPr id="571" name="Straight Connector 570">
              <a:extLst>
                <a:ext uri="{FF2B5EF4-FFF2-40B4-BE49-F238E27FC236}">
                  <a16:creationId xmlns:a16="http://schemas.microsoft.com/office/drawing/2014/main" id="{3DAE781D-EBA3-D20B-A66C-63B542B80623}"/>
                </a:ext>
              </a:extLst>
            </p:cNvPr>
            <p:cNvCxnSpPr>
              <a:cxnSpLocks/>
            </p:cNvCxnSpPr>
            <p:nvPr/>
          </p:nvCxnSpPr>
          <p:spPr>
            <a:xfrm flipV="1">
              <a:off x="1839870" y="4395791"/>
              <a:ext cx="18827" cy="32740"/>
            </a:xfrm>
            <a:prstGeom prst="line">
              <a:avLst/>
            </a:prstGeom>
          </p:spPr>
          <p:style>
            <a:lnRef idx="1">
              <a:schemeClr val="accent6"/>
            </a:lnRef>
            <a:fillRef idx="0">
              <a:schemeClr val="accent6"/>
            </a:fillRef>
            <a:effectRef idx="0">
              <a:schemeClr val="accent6"/>
            </a:effectRef>
            <a:fontRef idx="minor">
              <a:schemeClr val="tx1"/>
            </a:fontRef>
          </p:style>
        </p:cxnSp>
        <p:cxnSp>
          <p:nvCxnSpPr>
            <p:cNvPr id="575" name="Straight Connector 574">
              <a:extLst>
                <a:ext uri="{FF2B5EF4-FFF2-40B4-BE49-F238E27FC236}">
                  <a16:creationId xmlns:a16="http://schemas.microsoft.com/office/drawing/2014/main" id="{F615FC3E-99E3-C69F-1420-3F5E9BB33149}"/>
                </a:ext>
              </a:extLst>
            </p:cNvPr>
            <p:cNvCxnSpPr>
              <a:cxnSpLocks/>
            </p:cNvCxnSpPr>
            <p:nvPr/>
          </p:nvCxnSpPr>
          <p:spPr>
            <a:xfrm>
              <a:off x="1819275" y="4400549"/>
              <a:ext cx="25537" cy="28577"/>
            </a:xfrm>
            <a:prstGeom prst="line">
              <a:avLst/>
            </a:prstGeom>
          </p:spPr>
          <p:style>
            <a:lnRef idx="1">
              <a:schemeClr val="accent6"/>
            </a:lnRef>
            <a:fillRef idx="0">
              <a:schemeClr val="accent6"/>
            </a:fillRef>
            <a:effectRef idx="0">
              <a:schemeClr val="accent6"/>
            </a:effectRef>
            <a:fontRef idx="minor">
              <a:schemeClr val="tx1"/>
            </a:fontRef>
          </p:style>
        </p:cxnSp>
        <p:cxnSp>
          <p:nvCxnSpPr>
            <p:cNvPr id="580" name="Straight Connector 579">
              <a:extLst>
                <a:ext uri="{FF2B5EF4-FFF2-40B4-BE49-F238E27FC236}">
                  <a16:creationId xmlns:a16="http://schemas.microsoft.com/office/drawing/2014/main" id="{6A3C6906-C0FE-9010-0FB0-4B791BAD1E53}"/>
                </a:ext>
              </a:extLst>
            </p:cNvPr>
            <p:cNvCxnSpPr>
              <a:cxnSpLocks/>
            </p:cNvCxnSpPr>
            <p:nvPr/>
          </p:nvCxnSpPr>
          <p:spPr>
            <a:xfrm>
              <a:off x="1678404" y="4190555"/>
              <a:ext cx="33340" cy="22860"/>
            </a:xfrm>
            <a:prstGeom prst="line">
              <a:avLst/>
            </a:prstGeom>
          </p:spPr>
          <p:style>
            <a:lnRef idx="1">
              <a:schemeClr val="accent6"/>
            </a:lnRef>
            <a:fillRef idx="0">
              <a:schemeClr val="accent6"/>
            </a:fillRef>
            <a:effectRef idx="0">
              <a:schemeClr val="accent6"/>
            </a:effectRef>
            <a:fontRef idx="minor">
              <a:schemeClr val="tx1"/>
            </a:fontRef>
          </p:style>
        </p:cxnSp>
      </p:grpSp>
      <p:pic>
        <p:nvPicPr>
          <p:cNvPr id="7" name="Picture 6">
            <a:extLst>
              <a:ext uri="{FF2B5EF4-FFF2-40B4-BE49-F238E27FC236}">
                <a16:creationId xmlns:a16="http://schemas.microsoft.com/office/drawing/2014/main" id="{3D61EF0F-E488-22D8-A1FC-B1827EB406F4}"/>
              </a:ext>
            </a:extLst>
          </p:cNvPr>
          <p:cNvPicPr>
            <a:picLocks noChangeAspect="1"/>
          </p:cNvPicPr>
          <p:nvPr/>
        </p:nvPicPr>
        <p:blipFill>
          <a:blip r:embed="rId9">
            <a:clrChange>
              <a:clrFrom>
                <a:srgbClr val="F1FCFF"/>
              </a:clrFrom>
              <a:clrTo>
                <a:srgbClr val="F1FCFF">
                  <a:alpha val="0"/>
                </a:srgbClr>
              </a:clrTo>
            </a:clrChange>
          </a:blip>
          <a:stretch>
            <a:fillRect/>
          </a:stretch>
        </p:blipFill>
        <p:spPr>
          <a:xfrm>
            <a:off x="1165125" y="5290676"/>
            <a:ext cx="3665730" cy="5143500"/>
          </a:xfrm>
          <a:prstGeom prst="rect">
            <a:avLst/>
          </a:prstGeom>
        </p:spPr>
      </p:pic>
      <p:sp>
        <p:nvSpPr>
          <p:cNvPr id="9" name="Rectangle 8">
            <a:extLst>
              <a:ext uri="{FF2B5EF4-FFF2-40B4-BE49-F238E27FC236}">
                <a16:creationId xmlns:a16="http://schemas.microsoft.com/office/drawing/2014/main" id="{2C4F1DAF-1B10-6985-C04F-8D8BC72BDF22}"/>
              </a:ext>
            </a:extLst>
          </p:cNvPr>
          <p:cNvSpPr/>
          <p:nvPr/>
        </p:nvSpPr>
        <p:spPr>
          <a:xfrm>
            <a:off x="7155634" y="2390942"/>
            <a:ext cx="185874" cy="8769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A2C537B4-92B2-ADBD-197B-7FC28467DC90}"/>
              </a:ext>
            </a:extLst>
          </p:cNvPr>
          <p:cNvSpPr/>
          <p:nvPr/>
        </p:nvSpPr>
        <p:spPr>
          <a:xfrm rot="16200000">
            <a:off x="6429201" y="3826015"/>
            <a:ext cx="1043021" cy="96522"/>
          </a:xfrm>
          <a:prstGeom prst="round2SameRect">
            <a:avLst>
              <a:gd name="adj1" fmla="val 0"/>
              <a:gd name="adj2" fmla="val 342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26BFE1-30B7-F40F-453D-85890D6B3C91}"/>
              </a:ext>
            </a:extLst>
          </p:cNvPr>
          <p:cNvSpPr/>
          <p:nvPr/>
        </p:nvSpPr>
        <p:spPr>
          <a:xfrm>
            <a:off x="7366123" y="1423914"/>
            <a:ext cx="111255" cy="8769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59D45CD6-C31A-3E34-AB8D-79CA43AEB7D0}"/>
              </a:ext>
            </a:extLst>
          </p:cNvPr>
          <p:cNvSpPr/>
          <p:nvPr/>
        </p:nvSpPr>
        <p:spPr>
          <a:xfrm>
            <a:off x="7487817" y="4671804"/>
            <a:ext cx="45719" cy="45719"/>
          </a:xfrm>
          <a:prstGeom prst="flowChartConnector">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9523E21-F171-0355-DE13-C81B7C25D257}"/>
              </a:ext>
            </a:extLst>
          </p:cNvPr>
          <p:cNvSpPr txBox="1"/>
          <p:nvPr/>
        </p:nvSpPr>
        <p:spPr>
          <a:xfrm>
            <a:off x="7517968" y="4452963"/>
            <a:ext cx="1958807" cy="338554"/>
          </a:xfrm>
          <a:prstGeom prst="rect">
            <a:avLst/>
          </a:prstGeom>
          <a:noFill/>
        </p:spPr>
        <p:txBody>
          <a:bodyPr wrap="square">
            <a:spAutoFit/>
          </a:bodyPr>
          <a:lstStyle/>
          <a:p>
            <a:pPr marL="0" lvl="0" indent="0" algn="l" rtl="0">
              <a:spcBef>
                <a:spcPts val="0"/>
              </a:spcBef>
              <a:spcAft>
                <a:spcPts val="0"/>
              </a:spcAft>
              <a:buFontTx/>
              <a:buNone/>
            </a:pPr>
            <a:r>
              <a:rPr lang="fr-FR" sz="800" dirty="0">
                <a:solidFill>
                  <a:srgbClr val="5B0F00"/>
                </a:solidFill>
                <a:latin typeface="Josefin Slab SemiBold" pitchFamily="2" charset="0"/>
              </a:rPr>
              <a:t>Keypoints </a:t>
            </a:r>
            <a:r>
              <a:rPr lang="fr-FR" sz="800" dirty="0" err="1">
                <a:solidFill>
                  <a:srgbClr val="5B0F00"/>
                </a:solidFill>
                <a:latin typeface="Josefin Slab SemiBold" pitchFamily="2" charset="0"/>
              </a:rPr>
              <a:t>attached</a:t>
            </a:r>
            <a:r>
              <a:rPr lang="fr-FR" sz="800" dirty="0">
                <a:solidFill>
                  <a:srgbClr val="5B0F00"/>
                </a:solidFill>
                <a:latin typeface="Josefin Slab SemiBold" pitchFamily="2" charset="0"/>
              </a:rPr>
              <a:t> to the model</a:t>
            </a:r>
          </a:p>
          <a:p>
            <a:pPr marL="0" lvl="0" indent="0" algn="l" rtl="0">
              <a:spcBef>
                <a:spcPts val="0"/>
              </a:spcBef>
              <a:spcAft>
                <a:spcPts val="0"/>
              </a:spcAft>
              <a:buFontTx/>
              <a:buNone/>
            </a:pPr>
            <a:r>
              <a:rPr lang="fr-FR" sz="800" dirty="0" err="1">
                <a:solidFill>
                  <a:srgbClr val="5B0F00"/>
                </a:solidFill>
                <a:latin typeface="Josefin Slab SemiBold" pitchFamily="2" charset="0"/>
              </a:rPr>
              <a:t>Triangulated</a:t>
            </a:r>
            <a:r>
              <a:rPr lang="fr-FR" sz="800" dirty="0">
                <a:solidFill>
                  <a:srgbClr val="5B0F00"/>
                </a:solidFill>
                <a:latin typeface="Josefin Slab SemiBold" pitchFamily="2" charset="0"/>
              </a:rPr>
              <a:t> keypoints to follow</a:t>
            </a:r>
          </a:p>
        </p:txBody>
      </p:sp>
      <p:sp>
        <p:nvSpPr>
          <p:cNvPr id="14" name="Flowchart: Connector 13">
            <a:extLst>
              <a:ext uri="{FF2B5EF4-FFF2-40B4-BE49-F238E27FC236}">
                <a16:creationId xmlns:a16="http://schemas.microsoft.com/office/drawing/2014/main" id="{71CDE6EC-E54E-6800-487B-C297EC4AD8AB}"/>
              </a:ext>
            </a:extLst>
          </p:cNvPr>
          <p:cNvSpPr/>
          <p:nvPr/>
        </p:nvSpPr>
        <p:spPr>
          <a:xfrm>
            <a:off x="7485018" y="4541112"/>
            <a:ext cx="45719" cy="45719"/>
          </a:xfrm>
          <a:prstGeom prst="flowChartConnector">
            <a:avLst/>
          </a:prstGeom>
          <a:solidFill>
            <a:srgbClr val="F16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DA9294-6153-8D59-B6C8-89DBEDCE9B2D}"/>
                  </a:ext>
                </a:extLst>
              </p:cNvPr>
              <p:cNvSpPr txBox="1"/>
              <p:nvPr/>
            </p:nvSpPr>
            <p:spPr>
              <a:xfrm>
                <a:off x="2897520" y="3972369"/>
                <a:ext cx="2539453" cy="3708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800" b="0" i="1" smtClean="0">
                          <a:solidFill>
                            <a:srgbClr val="5B0F00"/>
                          </a:solidFill>
                          <a:latin typeface="Cambria Math" panose="02040503050406030204" pitchFamily="18" charset="0"/>
                        </a:rPr>
                        <m:t>𝑚𝑖𝑛</m:t>
                      </m:r>
                      <m:nary>
                        <m:naryPr>
                          <m:chr m:val="∑"/>
                          <m:ctrlPr>
                            <a:rPr lang="pt-BR" sz="800" i="1" smtClean="0">
                              <a:solidFill>
                                <a:srgbClr val="5B0F00"/>
                              </a:solidFill>
                              <a:latin typeface="Cambria Math" panose="02040503050406030204" pitchFamily="18" charset="0"/>
                            </a:rPr>
                          </m:ctrlPr>
                        </m:naryPr>
                        <m:sub>
                          <m:r>
                            <m:rPr>
                              <m:brk m:alnAt="23"/>
                            </m:rPr>
                            <a:rPr lang="fr-FR" sz="800" b="0" i="1" smtClean="0">
                              <a:solidFill>
                                <a:srgbClr val="5B0F00"/>
                              </a:solidFill>
                              <a:latin typeface="Cambria Math" panose="02040503050406030204" pitchFamily="18" charset="0"/>
                            </a:rPr>
                            <m:t>𝑘</m:t>
                          </m:r>
                          <m:r>
                            <a:rPr lang="fr-FR" sz="800" b="0" i="1" smtClean="0">
                              <a:solidFill>
                                <a:srgbClr val="5B0F00"/>
                              </a:solidFill>
                              <a:latin typeface="Cambria Math" panose="02040503050406030204" pitchFamily="18" charset="0"/>
                            </a:rPr>
                            <m:t> ∈ </m:t>
                          </m:r>
                          <m:r>
                            <a:rPr lang="fr-FR" sz="800" b="0" i="1" smtClean="0">
                              <a:solidFill>
                                <a:srgbClr val="5B0F00"/>
                              </a:solidFill>
                              <a:latin typeface="Cambria Math" panose="02040503050406030204" pitchFamily="18" charset="0"/>
                            </a:rPr>
                            <m:t>𝑘𝑒𝑦𝑝𝑜𝑖𝑛𝑡𝑠</m:t>
                          </m:r>
                        </m:sub>
                        <m:sup/>
                        <m:e>
                          <m:sSup>
                            <m:sSupPr>
                              <m:ctrlPr>
                                <a:rPr lang="pt-BR" sz="800" i="1" smtClean="0">
                                  <a:solidFill>
                                    <a:srgbClr val="5B0F00"/>
                                  </a:solidFill>
                                  <a:latin typeface="Cambria Math" panose="02040503050406030204" pitchFamily="18" charset="0"/>
                                </a:rPr>
                              </m:ctrlPr>
                            </m:sSupPr>
                            <m:e>
                              <m:d>
                                <m:dPr>
                                  <m:begChr m:val="‖"/>
                                  <m:endChr m:val="‖"/>
                                  <m:ctrlPr>
                                    <a:rPr lang="pt-BR" sz="800" i="1" smtClean="0">
                                      <a:solidFill>
                                        <a:srgbClr val="5B0F00"/>
                                      </a:solidFill>
                                      <a:latin typeface="Cambria Math" panose="02040503050406030204" pitchFamily="18" charset="0"/>
                                    </a:rPr>
                                  </m:ctrlPr>
                                </m:dPr>
                                <m:e>
                                  <m:sSup>
                                    <m:sSupPr>
                                      <m:ctrlPr>
                                        <a:rPr lang="pt-BR" sz="800" i="1" smtClean="0">
                                          <a:solidFill>
                                            <a:srgbClr val="002060"/>
                                          </a:solidFill>
                                          <a:latin typeface="Cambria Math" panose="02040503050406030204" pitchFamily="18" charset="0"/>
                                        </a:rPr>
                                      </m:ctrlPr>
                                    </m:sSupPr>
                                    <m:e>
                                      <m:r>
                                        <a:rPr lang="fr-FR" sz="800" b="0" i="1" smtClean="0">
                                          <a:solidFill>
                                            <a:srgbClr val="002060"/>
                                          </a:solidFill>
                                          <a:latin typeface="Cambria Math" panose="02040503050406030204" pitchFamily="18" charset="0"/>
                                        </a:rPr>
                                        <m:t>𝐶𝑜𝑜𝑟𝑑</m:t>
                                      </m:r>
                                    </m:e>
                                    <m:sup>
                                      <m:r>
                                        <a:rPr lang="fr-FR" sz="800" i="1">
                                          <a:solidFill>
                                            <a:srgbClr val="002060"/>
                                          </a:solidFill>
                                          <a:latin typeface="Cambria Math" panose="02040503050406030204" pitchFamily="18" charset="0"/>
                                        </a:rPr>
                                        <m:t>𝑡𝑟𝑖𝑔</m:t>
                                      </m:r>
                                    </m:sup>
                                  </m:sSup>
                                  <m:r>
                                    <a:rPr lang="fr-FR" sz="800" i="1">
                                      <a:solidFill>
                                        <a:srgbClr val="5B0F00"/>
                                      </a:solidFill>
                                      <a:latin typeface="Cambria Math" panose="02040503050406030204" pitchFamily="18" charset="0"/>
                                    </a:rPr>
                                    <m:t>−</m:t>
                                  </m:r>
                                  <m:sSup>
                                    <m:sSupPr>
                                      <m:ctrlPr>
                                        <a:rPr lang="fr-FR" sz="800" i="1" smtClean="0">
                                          <a:solidFill>
                                            <a:srgbClr val="F593E0"/>
                                          </a:solidFill>
                                          <a:latin typeface="Cambria Math" panose="02040503050406030204" pitchFamily="18" charset="0"/>
                                        </a:rPr>
                                      </m:ctrlPr>
                                    </m:sSupPr>
                                    <m:e>
                                      <m:r>
                                        <a:rPr lang="fr-FR" sz="800" b="0" i="1" smtClean="0">
                                          <a:solidFill>
                                            <a:srgbClr val="F593E0"/>
                                          </a:solidFill>
                                          <a:latin typeface="Cambria Math" panose="02040503050406030204" pitchFamily="18" charset="0"/>
                                        </a:rPr>
                                        <m:t>𝐶𝑜𝑜𝑟𝑑</m:t>
                                      </m:r>
                                    </m:e>
                                    <m:sup>
                                      <m:r>
                                        <a:rPr lang="fr-FR" sz="800" i="1">
                                          <a:solidFill>
                                            <a:srgbClr val="F593E0"/>
                                          </a:solidFill>
                                          <a:latin typeface="Cambria Math" panose="02040503050406030204" pitchFamily="18" charset="0"/>
                                        </a:rPr>
                                        <m:t>𝑚𝑜𝑑𝑒𝑙</m:t>
                                      </m:r>
                                    </m:sup>
                                  </m:sSup>
                                  <m:r>
                                    <a:rPr lang="fr-FR" sz="800" i="1">
                                      <a:solidFill>
                                        <a:srgbClr val="F593E0"/>
                                      </a:solidFill>
                                      <a:latin typeface="Cambria Math" panose="02040503050406030204" pitchFamily="18" charset="0"/>
                                    </a:rPr>
                                    <m:t>(</m:t>
                                  </m:r>
                                  <m:r>
                                    <a:rPr lang="fr-FR" sz="800" i="1">
                                      <a:solidFill>
                                        <a:srgbClr val="F593E0"/>
                                      </a:solidFill>
                                      <a:latin typeface="Cambria Math" panose="02040503050406030204" pitchFamily="18" charset="0"/>
                                    </a:rPr>
                                    <m:t>𝑎𝑛𝑔𝑙𝑒𝑠</m:t>
                                  </m:r>
                                  <m:r>
                                    <a:rPr lang="fr-FR" sz="800" i="1" smtClean="0">
                                      <a:solidFill>
                                        <a:srgbClr val="F593E0"/>
                                      </a:solidFill>
                                      <a:latin typeface="Cambria Math" panose="02040503050406030204" pitchFamily="18" charset="0"/>
                                    </a:rPr>
                                    <m:t>)</m:t>
                                  </m:r>
                                </m:e>
                              </m:d>
                            </m:e>
                            <m:sup>
                              <m:r>
                                <a:rPr lang="fr-FR" sz="800" b="0" i="1" smtClean="0">
                                  <a:solidFill>
                                    <a:srgbClr val="5B0F00"/>
                                  </a:solidFill>
                                  <a:latin typeface="Cambria Math" panose="02040503050406030204" pitchFamily="18" charset="0"/>
                                </a:rPr>
                                <m:t>2</m:t>
                              </m:r>
                            </m:sup>
                          </m:sSup>
                          <m:r>
                            <a:rPr lang="fr-FR" sz="800" b="0" i="1" smtClean="0">
                              <a:solidFill>
                                <a:srgbClr val="5B0F00"/>
                              </a:solidFill>
                              <a:latin typeface="Cambria Math" panose="02040503050406030204" pitchFamily="18" charset="0"/>
                            </a:rPr>
                            <m:t> </m:t>
                          </m:r>
                        </m:e>
                      </m:nary>
                    </m:oMath>
                  </m:oMathPara>
                </a14:m>
                <a:endParaRPr lang="en-US" sz="800" dirty="0"/>
              </a:p>
            </p:txBody>
          </p:sp>
        </mc:Choice>
        <mc:Fallback xmlns="">
          <p:sp>
            <p:nvSpPr>
              <p:cNvPr id="18" name="TextBox 17">
                <a:extLst>
                  <a:ext uri="{FF2B5EF4-FFF2-40B4-BE49-F238E27FC236}">
                    <a16:creationId xmlns:a16="http://schemas.microsoft.com/office/drawing/2014/main" id="{D9DA9294-6153-8D59-B6C8-89DBEDCE9B2D}"/>
                  </a:ext>
                </a:extLst>
              </p:cNvPr>
              <p:cNvSpPr txBox="1">
                <a:spLocks noRot="1" noChangeAspect="1" noMove="1" noResize="1" noEditPoints="1" noAdjustHandles="1" noChangeArrowheads="1" noChangeShapeType="1" noTextEdit="1"/>
              </p:cNvSpPr>
              <p:nvPr/>
            </p:nvSpPr>
            <p:spPr>
              <a:xfrm>
                <a:off x="2897520" y="3972369"/>
                <a:ext cx="2539453" cy="370871"/>
              </a:xfrm>
              <a:prstGeom prst="rect">
                <a:avLst/>
              </a:prstGeom>
              <a:blipFill>
                <a:blip r:embed="rId10"/>
                <a:stretch>
                  <a:fillRect t="-108333" b="-166667"/>
                </a:stretch>
              </a:blipFill>
            </p:spPr>
            <p:txBody>
              <a:bodyPr/>
              <a:lstStyle/>
              <a:p>
                <a:r>
                  <a:rPr lang="en-US">
                    <a:noFill/>
                  </a:rPr>
                  <a:t> </a:t>
                </a:r>
              </a:p>
            </p:txBody>
          </p:sp>
        </mc:Fallback>
      </mc:AlternateContent>
    </p:spTree>
    <p:extLst>
      <p:ext uri="{BB962C8B-B14F-4D97-AF65-F5344CB8AC3E}">
        <p14:creationId xmlns:p14="http://schemas.microsoft.com/office/powerpoint/2010/main" val="160858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2" presetClass="mediacall" presetSubtype="0" fill="hold" nodeType="withEffect">
                                  <p:stCondLst>
                                    <p:cond delay="0"/>
                                  </p:stCondLst>
                                  <p:childTnLst>
                                    <p:cmd type="call" cmd="togglePause">
                                      <p:cBhvr>
                                        <p:cTn id="18"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8"/>
                </p:tgtEl>
              </p:cMediaNode>
            </p:video>
          </p:childTnLst>
        </p:cTn>
      </p:par>
    </p:tnLst>
    <p:bldLst>
      <p:bldP spid="2" grpId="0" uiExpand="1" build="p"/>
      <p:bldP spid="530" grpId="0"/>
      <p:bldP spid="555"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ED6E47F-B65F-179C-C00F-5AD60536DE4B}"/>
              </a:ext>
            </a:extLst>
          </p:cNvPr>
          <p:cNvSpPr/>
          <p:nvPr/>
        </p:nvSpPr>
        <p:spPr>
          <a:xfrm>
            <a:off x="2916474" y="1604908"/>
            <a:ext cx="3303850" cy="830997"/>
          </a:xfrm>
          <a:prstGeom prst="roundRect">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245299-8C3C-6C6C-DC49-7816DEC2216A}"/>
              </a:ext>
            </a:extLst>
          </p:cNvPr>
          <p:cNvSpPr txBox="1"/>
          <p:nvPr/>
        </p:nvSpPr>
        <p:spPr>
          <a:xfrm>
            <a:off x="2974792" y="1604909"/>
            <a:ext cx="3317044" cy="830997"/>
          </a:xfrm>
          <a:prstGeom prst="rect">
            <a:avLst/>
          </a:prstGeom>
          <a:noFill/>
        </p:spPr>
        <p:txBody>
          <a:bodyPr wrap="square">
            <a:spAutoFit/>
          </a:bodyPr>
          <a:lstStyle/>
          <a:p>
            <a:r>
              <a:rPr lang="en-US" sz="1200" b="0" dirty="0">
                <a:solidFill>
                  <a:schemeClr val="bg1"/>
                </a:solidFill>
                <a:effectLst/>
                <a:latin typeface="Josefin Sans" pitchFamily="2" charset="0"/>
              </a:rPr>
              <a:t>Crossover of several research fields:</a:t>
            </a:r>
          </a:p>
          <a:p>
            <a:pPr marL="171450" indent="-171450">
              <a:buClr>
                <a:schemeClr val="bg1"/>
              </a:buClr>
              <a:buFont typeface="Arial" panose="020B0604020202020204" pitchFamily="34" charset="0"/>
              <a:buChar char="•"/>
            </a:pPr>
            <a:r>
              <a:rPr lang="en-US" sz="1200" dirty="0">
                <a:solidFill>
                  <a:schemeClr val="bg1"/>
                </a:solidFill>
                <a:latin typeface="Josefin Slab SemiBold" pitchFamily="2" charset="0"/>
              </a:rPr>
              <a:t>2D pose estimation with </a:t>
            </a:r>
            <a:r>
              <a:rPr lang="en-US" sz="1200" dirty="0">
                <a:solidFill>
                  <a:schemeClr val="bg1"/>
                </a:solidFill>
                <a:latin typeface="Josefin Sans" pitchFamily="2" charset="0"/>
              </a:rPr>
              <a:t>deep learning</a:t>
            </a:r>
            <a:r>
              <a:rPr lang="en-US" sz="1200" dirty="0">
                <a:solidFill>
                  <a:schemeClr val="bg1"/>
                </a:solidFill>
                <a:latin typeface="Josefin Slab SemiBold" pitchFamily="2" charset="0"/>
              </a:rPr>
              <a:t> </a:t>
            </a:r>
          </a:p>
          <a:p>
            <a:pPr marL="171450" indent="-171450">
              <a:buClr>
                <a:schemeClr val="bg1"/>
              </a:buClr>
              <a:buFont typeface="Arial" panose="020B0604020202020204" pitchFamily="34" charset="0"/>
              <a:buChar char="•"/>
            </a:pPr>
            <a:r>
              <a:rPr lang="en-US" sz="1200" dirty="0">
                <a:solidFill>
                  <a:schemeClr val="bg1"/>
                </a:solidFill>
                <a:latin typeface="Josefin Slab SemiBold" pitchFamily="2" charset="0"/>
              </a:rPr>
              <a:t>Robust triangulation with </a:t>
            </a:r>
            <a:r>
              <a:rPr lang="en-US" sz="1200" dirty="0">
                <a:solidFill>
                  <a:schemeClr val="bg1"/>
                </a:solidFill>
                <a:latin typeface="Josefin Sans" pitchFamily="2" charset="0"/>
              </a:rPr>
              <a:t>computer vision</a:t>
            </a:r>
            <a:r>
              <a:rPr lang="en-US" sz="1200" dirty="0">
                <a:solidFill>
                  <a:schemeClr val="bg1"/>
                </a:solidFill>
                <a:latin typeface="Josefin Slab SemiBold" pitchFamily="2" charset="0"/>
              </a:rPr>
              <a:t> </a:t>
            </a:r>
          </a:p>
          <a:p>
            <a:pPr marL="171450" indent="-171450">
              <a:buClr>
                <a:schemeClr val="bg1"/>
              </a:buClr>
              <a:buFont typeface="Arial" panose="020B0604020202020204" pitchFamily="34" charset="0"/>
              <a:buChar char="•"/>
            </a:pPr>
            <a:r>
              <a:rPr lang="en-US" sz="1200" dirty="0">
                <a:solidFill>
                  <a:schemeClr val="bg1"/>
                </a:solidFill>
                <a:latin typeface="Josefin Slab SemiBold" pitchFamily="2" charset="0"/>
              </a:rPr>
              <a:t>Consistent kinematics with </a:t>
            </a:r>
            <a:r>
              <a:rPr lang="en-US" sz="1200" dirty="0">
                <a:solidFill>
                  <a:schemeClr val="bg1"/>
                </a:solidFill>
                <a:latin typeface="Josefin Sans" pitchFamily="2" charset="0"/>
              </a:rPr>
              <a:t>biomechanics</a:t>
            </a:r>
            <a:endParaRPr lang="en-US" sz="1200" dirty="0">
              <a:solidFill>
                <a:schemeClr val="bg1"/>
              </a:solidFill>
              <a:latin typeface="Josefin Slab SemiBold" pitchFamily="2" charset="0"/>
            </a:endParaRPr>
          </a:p>
        </p:txBody>
      </p:sp>
      <p:sp>
        <p:nvSpPr>
          <p:cNvPr id="489" name="Google Shape;488;p52">
            <a:extLst>
              <a:ext uri="{FF2B5EF4-FFF2-40B4-BE49-F238E27FC236}">
                <a16:creationId xmlns:a16="http://schemas.microsoft.com/office/drawing/2014/main" id="{C7B800DB-694E-F6F4-C8C3-B7CD48D1CC55}"/>
              </a:ext>
            </a:extLst>
          </p:cNvPr>
          <p:cNvSpPr/>
          <p:nvPr/>
        </p:nvSpPr>
        <p:spPr>
          <a:xfrm>
            <a:off x="659797" y="2783126"/>
            <a:ext cx="7776484" cy="1528984"/>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angles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Pose2Sim summary</a:t>
            </a:r>
          </a:p>
          <a:p>
            <a:pPr marL="0" indent="0" algn="r">
              <a:buNone/>
            </a:pPr>
            <a:endParaRPr lang="es" sz="1600" dirty="0">
              <a:latin typeface="Josefin Sans" pitchFamily="2" charset="0"/>
            </a:endParaRPr>
          </a:p>
        </p:txBody>
      </p:sp>
      <p:pic>
        <p:nvPicPr>
          <p:cNvPr id="7" name="Picture 6">
            <a:extLst>
              <a:ext uri="{FF2B5EF4-FFF2-40B4-BE49-F238E27FC236}">
                <a16:creationId xmlns:a16="http://schemas.microsoft.com/office/drawing/2014/main" id="{3D61EF0F-E488-22D8-A1FC-B1827EB406F4}"/>
              </a:ext>
            </a:extLst>
          </p:cNvPr>
          <p:cNvPicPr>
            <a:picLocks noChangeAspect="1"/>
          </p:cNvPicPr>
          <p:nvPr/>
        </p:nvPicPr>
        <p:blipFill>
          <a:blip r:embed="rId3">
            <a:clrChange>
              <a:clrFrom>
                <a:srgbClr val="F1FCFF"/>
              </a:clrFrom>
              <a:clrTo>
                <a:srgbClr val="F1FCFF">
                  <a:alpha val="0"/>
                </a:srgbClr>
              </a:clrTo>
            </a:clrChange>
          </a:blip>
          <a:stretch>
            <a:fillRect/>
          </a:stretch>
        </p:blipFill>
        <p:spPr>
          <a:xfrm>
            <a:off x="1165125" y="5290676"/>
            <a:ext cx="3665730" cy="5143500"/>
          </a:xfrm>
          <a:prstGeom prst="rect">
            <a:avLst/>
          </a:prstGeom>
        </p:spPr>
      </p:pic>
      <p:pic>
        <p:nvPicPr>
          <p:cNvPr id="6" name="Picture 5">
            <a:extLst>
              <a:ext uri="{FF2B5EF4-FFF2-40B4-BE49-F238E27FC236}">
                <a16:creationId xmlns:a16="http://schemas.microsoft.com/office/drawing/2014/main" id="{39A2131F-A8AA-3A78-EB83-D38974E4635A}"/>
              </a:ext>
            </a:extLst>
          </p:cNvPr>
          <p:cNvPicPr>
            <a:picLocks noChangeAspect="1"/>
          </p:cNvPicPr>
          <p:nvPr/>
        </p:nvPicPr>
        <p:blipFill>
          <a:blip r:embed="rId4">
            <a:clrChange>
              <a:clrFrom>
                <a:srgbClr val="0D1117"/>
              </a:clrFrom>
              <a:clrTo>
                <a:srgbClr val="0D1117">
                  <a:alpha val="0"/>
                </a:srgbClr>
              </a:clrTo>
            </a:clrChange>
          </a:blip>
          <a:stretch>
            <a:fillRect/>
          </a:stretch>
        </p:blipFill>
        <p:spPr>
          <a:xfrm>
            <a:off x="4191167" y="2836831"/>
            <a:ext cx="4201702" cy="639662"/>
          </a:xfrm>
          <a:prstGeom prst="rect">
            <a:avLst/>
          </a:prstGeom>
        </p:spPr>
      </p:pic>
      <p:sp>
        <p:nvSpPr>
          <p:cNvPr id="29" name="TextBox 28">
            <a:extLst>
              <a:ext uri="{FF2B5EF4-FFF2-40B4-BE49-F238E27FC236}">
                <a16:creationId xmlns:a16="http://schemas.microsoft.com/office/drawing/2014/main" id="{104A96DC-8F98-AD3F-5374-97DAFDE3B879}"/>
              </a:ext>
            </a:extLst>
          </p:cNvPr>
          <p:cNvSpPr txBox="1"/>
          <p:nvPr/>
        </p:nvSpPr>
        <p:spPr>
          <a:xfrm>
            <a:off x="659797" y="2927114"/>
            <a:ext cx="3665730" cy="138499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5B0F00"/>
              </a:buClr>
              <a:buSzTx/>
              <a:tabLst/>
              <a:defRPr/>
            </a:pPr>
            <a:r>
              <a:rPr kumimoji="0" lang="en-US" sz="1200" b="0" i="0" u="none" strike="noStrike" kern="0" cap="none" spc="0" normalizeH="0" baseline="0" noProof="0" dirty="0">
                <a:ln>
                  <a:noFill/>
                </a:ln>
                <a:solidFill>
                  <a:schemeClr val="tx1">
                    <a:lumMod val="25000"/>
                  </a:schemeClr>
                </a:solidFill>
                <a:effectLst/>
                <a:uLnTx/>
                <a:uFillTx/>
                <a:latin typeface="Josefin Sans" pitchFamily="2" charset="0"/>
                <a:cs typeface="Arial"/>
                <a:sym typeface="Arial"/>
              </a:rPr>
              <a:t>Pose2Sim</a:t>
            </a:r>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 is:</a:t>
            </a: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5B0F00"/>
                </a:solidFill>
                <a:effectLst/>
                <a:uLnTx/>
                <a:uFillTx/>
                <a:latin typeface="Josefin Sans" pitchFamily="2" charset="0"/>
                <a:sym typeface="Arial"/>
              </a:rPr>
              <a:t>Open-source</a:t>
            </a: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 with extensive documentation</a:t>
            </a:r>
            <a:endParaRPr lang="en-US" sz="1200" dirty="0">
              <a:solidFill>
                <a:srgbClr val="5B0F00"/>
              </a:solidFill>
              <a:latin typeface="Josefin Slab SemiBold" pitchFamily="2" charset="0"/>
            </a:endParaRP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r>
              <a:rPr lang="en-US" sz="1200" dirty="0">
                <a:solidFill>
                  <a:srgbClr val="5B0F00"/>
                </a:solidFill>
                <a:latin typeface="Josefin Sans" pitchFamily="2" charset="0"/>
              </a:rPr>
              <a:t>F</a:t>
            </a:r>
            <a:r>
              <a:rPr kumimoji="0" lang="en-US" sz="1200" b="0" i="0" u="none" strike="noStrike" kern="0" cap="none" spc="0" normalizeH="0" baseline="0" noProof="0" dirty="0" err="1">
                <a:ln>
                  <a:noFill/>
                </a:ln>
                <a:solidFill>
                  <a:srgbClr val="5B0F00"/>
                </a:solidFill>
                <a:effectLst/>
                <a:uLnTx/>
                <a:uFillTx/>
                <a:latin typeface="Josefin Sans" pitchFamily="2" charset="0"/>
                <a:sym typeface="Arial"/>
              </a:rPr>
              <a:t>lexible</a:t>
            </a: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 </a:t>
            </a:r>
          </a:p>
          <a:p>
            <a:pPr marR="0" lvl="0" algn="l" defTabSz="914400" rtl="0" eaLnBrk="1" fontAlgn="auto" latinLnBrk="0" hangingPunct="1">
              <a:lnSpc>
                <a:spcPct val="100000"/>
              </a:lnSpc>
              <a:spcBef>
                <a:spcPts val="0"/>
              </a:spcBef>
              <a:spcAft>
                <a:spcPts val="0"/>
              </a:spcAft>
              <a:buClr>
                <a:srgbClr val="5B0F00"/>
              </a:buClr>
              <a:buSzTx/>
              <a:tabLst/>
              <a:defRPr/>
            </a:pP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        - any 2D pose estimation, </a:t>
            </a:r>
          </a:p>
          <a:p>
            <a:pPr marR="0" lvl="0" algn="l" defTabSz="914400" rtl="0" eaLnBrk="1" fontAlgn="auto" latinLnBrk="0" hangingPunct="1">
              <a:lnSpc>
                <a:spcPct val="100000"/>
              </a:lnSpc>
              <a:spcBef>
                <a:spcPts val="0"/>
              </a:spcBef>
              <a:spcAft>
                <a:spcPts val="0"/>
              </a:spcAft>
              <a:buClr>
                <a:srgbClr val="5B0F00"/>
              </a:buClr>
              <a:buSzTx/>
              <a:tabLst/>
              <a:defRPr/>
            </a:pPr>
            <a:r>
              <a:rPr lang="en-US" sz="1200" dirty="0">
                <a:solidFill>
                  <a:srgbClr val="5B0F00"/>
                </a:solidFill>
                <a:latin typeface="Josefin Slab SemiBold" pitchFamily="2" charset="0"/>
              </a:rPr>
              <a:t>        - custom </a:t>
            </a: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triangulation parameters, </a:t>
            </a:r>
          </a:p>
          <a:p>
            <a:pPr marR="0" lvl="0" algn="l" defTabSz="914400" rtl="0" eaLnBrk="1" fontAlgn="auto" latinLnBrk="0" hangingPunct="1">
              <a:lnSpc>
                <a:spcPct val="100000"/>
              </a:lnSpc>
              <a:spcBef>
                <a:spcPts val="0"/>
              </a:spcBef>
              <a:spcAft>
                <a:spcPts val="0"/>
              </a:spcAft>
              <a:buClr>
                <a:srgbClr val="5B0F00"/>
              </a:buClr>
              <a:buSzTx/>
              <a:tabLst/>
              <a:defRPr/>
            </a:pPr>
            <a:r>
              <a:rPr lang="en-US" sz="1200" dirty="0">
                <a:solidFill>
                  <a:srgbClr val="5B0F00"/>
                </a:solidFill>
                <a:latin typeface="Josefin Slab SemiBold" pitchFamily="2" charset="0"/>
              </a:rPr>
              <a:t>        - custom </a:t>
            </a: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kinematic model</a:t>
            </a:r>
          </a:p>
          <a:p>
            <a:pPr marL="171450" marR="0" lvl="0" indent="-171450" algn="l" defTabSz="914400" rtl="0" eaLnBrk="1" fontAlgn="auto" latinLnBrk="0" hangingPunct="1">
              <a:lnSpc>
                <a:spcPct val="100000"/>
              </a:lnSpc>
              <a:spcBef>
                <a:spcPts val="0"/>
              </a:spcBef>
              <a:spcAft>
                <a:spcPts val="0"/>
              </a:spcAft>
              <a:buClr>
                <a:srgbClr val="5B0F00"/>
              </a:buClr>
              <a:buSzTx/>
              <a:buFont typeface="Arial" panose="020B0604020202020204" pitchFamily="34" charset="0"/>
              <a:buChar char="•"/>
              <a:tabLst/>
              <a:defRPr/>
            </a:pP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Gives </a:t>
            </a:r>
            <a:r>
              <a:rPr kumimoji="0" lang="en-US" sz="1200" b="0" i="0" u="none" strike="noStrike" kern="0" cap="none" spc="0" normalizeH="0" baseline="0" noProof="0" dirty="0">
                <a:ln>
                  <a:noFill/>
                </a:ln>
                <a:solidFill>
                  <a:srgbClr val="5B0F00"/>
                </a:solidFill>
                <a:effectLst/>
                <a:uLnTx/>
                <a:uFillTx/>
                <a:latin typeface="Josefin Sans" pitchFamily="2" charset="0"/>
                <a:sym typeface="Arial"/>
              </a:rPr>
              <a:t>feedback</a:t>
            </a: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 to user</a:t>
            </a:r>
          </a:p>
        </p:txBody>
      </p:sp>
      <p:sp>
        <p:nvSpPr>
          <p:cNvPr id="31" name="TextBox 30">
            <a:extLst>
              <a:ext uri="{FF2B5EF4-FFF2-40B4-BE49-F238E27FC236}">
                <a16:creationId xmlns:a16="http://schemas.microsoft.com/office/drawing/2014/main" id="{702FC853-108C-3978-8D00-0C0D0616DFE2}"/>
              </a:ext>
            </a:extLst>
          </p:cNvPr>
          <p:cNvSpPr txBox="1"/>
          <p:nvPr/>
        </p:nvSpPr>
        <p:spPr>
          <a:xfrm>
            <a:off x="4191167" y="3457227"/>
            <a:ext cx="4390125" cy="830997"/>
          </a:xfrm>
          <a:prstGeom prst="rect">
            <a:avLst/>
          </a:prstGeom>
          <a:noFill/>
        </p:spPr>
        <p:txBody>
          <a:bodyPr wrap="square">
            <a:spAutoFit/>
          </a:bodyPr>
          <a:lstStyle/>
          <a:p>
            <a:pPr marL="171450" indent="-171450">
              <a:buClr>
                <a:schemeClr val="bg1"/>
              </a:buClr>
              <a:buFont typeface="Arial" panose="020B0604020202020204" pitchFamily="34" charset="0"/>
              <a:buChar char="•"/>
            </a:pPr>
            <a:r>
              <a:rPr lang="en-US" sz="1200" dirty="0">
                <a:solidFill>
                  <a:srgbClr val="5B0F00"/>
                </a:solidFill>
                <a:latin typeface="Josefin Sans" pitchFamily="2" charset="0"/>
              </a:rPr>
              <a:t>Continuously integrated: </a:t>
            </a:r>
            <a:r>
              <a:rPr lang="en-US" sz="1200" dirty="0">
                <a:solidFill>
                  <a:srgbClr val="5B0F00"/>
                </a:solidFill>
                <a:latin typeface="Josefin Slab SemiBold" pitchFamily="2" charset="0"/>
              </a:rPr>
              <a:t>automatic tests at each commit</a:t>
            </a:r>
            <a:endParaRPr lang="en-US" sz="800" dirty="0">
              <a:solidFill>
                <a:srgbClr val="5B0F00"/>
              </a:solidFill>
              <a:latin typeface="Josefin Slab SemiBold" pitchFamily="2" charset="0"/>
            </a:endParaRPr>
          </a:p>
          <a:p>
            <a:pPr marL="171450" indent="-171450">
              <a:buClr>
                <a:schemeClr val="bg1"/>
              </a:buClr>
              <a:buFont typeface="Arial" panose="020B0604020202020204" pitchFamily="34" charset="0"/>
              <a:buChar char="•"/>
            </a:pPr>
            <a:r>
              <a:rPr lang="en-US" sz="1200" b="0" i="0" dirty="0">
                <a:solidFill>
                  <a:srgbClr val="5B0F00"/>
                </a:solidFill>
                <a:effectLst/>
                <a:latin typeface="Josefin Sans" pitchFamily="2" charset="0"/>
              </a:rPr>
              <a:t>Easy to install: </a:t>
            </a:r>
            <a:r>
              <a:rPr lang="en-US" sz="1200" dirty="0">
                <a:solidFill>
                  <a:srgbClr val="5B0F00"/>
                </a:solidFill>
                <a:latin typeface="Josefin Slab SemiBold" pitchFamily="2" charset="0"/>
              </a:rPr>
              <a:t>p</a:t>
            </a:r>
            <a:r>
              <a:rPr lang="en-US" sz="1200" b="0" i="0" dirty="0">
                <a:solidFill>
                  <a:srgbClr val="5B0F00"/>
                </a:solidFill>
                <a:effectLst/>
                <a:latin typeface="Josefin Slab SemiBold" pitchFamily="2" charset="0"/>
              </a:rPr>
              <a:t>ip install pose2sim</a:t>
            </a:r>
          </a:p>
          <a:p>
            <a:pPr marL="171450" indent="-171450">
              <a:buClr>
                <a:schemeClr val="bg1"/>
              </a:buClr>
              <a:buFont typeface="Arial" panose="020B0604020202020204" pitchFamily="34" charset="0"/>
              <a:buChar char="•"/>
            </a:pPr>
            <a:r>
              <a:rPr lang="en-US" sz="1200" dirty="0">
                <a:solidFill>
                  <a:srgbClr val="5B0F00"/>
                </a:solidFill>
                <a:latin typeface="Josefin Sans" pitchFamily="2" charset="0"/>
              </a:rPr>
              <a:t>Used : </a:t>
            </a:r>
            <a:r>
              <a:rPr lang="en-US" sz="1200" dirty="0">
                <a:solidFill>
                  <a:srgbClr val="5B0F00"/>
                </a:solidFill>
                <a:latin typeface="Josefin Slab SemiBold" pitchFamily="2" charset="0"/>
              </a:rPr>
              <a:t>13k downloads, 51☆, 20 issues </a:t>
            </a:r>
          </a:p>
          <a:p>
            <a:pPr marL="171450" indent="-171450">
              <a:buClr>
                <a:schemeClr val="bg1"/>
              </a:buClr>
              <a:buFont typeface="Arial" panose="020B0604020202020204" pitchFamily="34" charset="0"/>
              <a:buChar char="•"/>
            </a:pPr>
            <a:r>
              <a:rPr lang="en-US" sz="1200" dirty="0">
                <a:solidFill>
                  <a:srgbClr val="5B0F00"/>
                </a:solidFill>
                <a:latin typeface="Josefin Sans" pitchFamily="2" charset="0"/>
              </a:rPr>
              <a:t>Peer-reviewed </a:t>
            </a:r>
            <a:r>
              <a:rPr lang="en-US" sz="1200" dirty="0">
                <a:solidFill>
                  <a:srgbClr val="5B0F00"/>
                </a:solidFill>
                <a:latin typeface="Josefin Slab SemiBold" pitchFamily="2" charset="0"/>
              </a:rPr>
              <a:t>in JOSS </a:t>
            </a:r>
            <a:r>
              <a:rPr lang="en-US" sz="800" dirty="0">
                <a:solidFill>
                  <a:srgbClr val="5B0F00"/>
                </a:solidFill>
                <a:effectLst>
                  <a:outerShdw blurRad="38100" dist="38100" dir="2700000" algn="tl">
                    <a:srgbClr val="000000">
                      <a:alpha val="43137"/>
                    </a:srgbClr>
                  </a:outerShdw>
                </a:effectLst>
                <a:latin typeface="Josefin Slab SemiBold" pitchFamily="2" charset="0"/>
              </a:rPr>
              <a:t>[Pagnon 2022b, JOSS]</a:t>
            </a:r>
            <a:endParaRPr lang="en-US" sz="1200" dirty="0">
              <a:solidFill>
                <a:srgbClr val="5B0F00"/>
              </a:solidFill>
              <a:effectLst>
                <a:outerShdw blurRad="38100" dist="38100" dir="2700000" algn="tl">
                  <a:srgbClr val="000000">
                    <a:alpha val="43137"/>
                  </a:srgbClr>
                </a:outerShdw>
              </a:effectLst>
              <a:latin typeface="Josefin Slab SemiBold" pitchFamily="2" charset="0"/>
            </a:endParaRPr>
          </a:p>
        </p:txBody>
      </p:sp>
    </p:spTree>
    <p:extLst>
      <p:ext uri="{BB962C8B-B14F-4D97-AF65-F5344CB8AC3E}">
        <p14:creationId xmlns:p14="http://schemas.microsoft.com/office/powerpoint/2010/main" val="20031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idx="6"/>
          </p:nvPr>
        </p:nvSpPr>
        <p:spPr>
          <a:xfrm>
            <a:off x="243648"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Accuracy</a:t>
            </a:r>
            <a:endParaRPr dirty="0">
              <a:solidFill>
                <a:schemeClr val="tx2">
                  <a:lumMod val="40000"/>
                  <a:lumOff val="60000"/>
                </a:schemeClr>
              </a:solidFill>
            </a:endParaRPr>
          </a:p>
        </p:txBody>
      </p:sp>
      <p:sp>
        <p:nvSpPr>
          <p:cNvPr id="133" name="Google Shape;133;p19"/>
          <p:cNvSpPr txBox="1">
            <a:spLocks noGrp="1"/>
          </p:cNvSpPr>
          <p:nvPr>
            <p:ph type="subTitle" idx="7"/>
          </p:nvPr>
        </p:nvSpPr>
        <p:spPr>
          <a:xfrm>
            <a:off x="243647" y="41410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Comparison to a marker-based process.</a:t>
            </a:r>
            <a:endParaRPr dirty="0">
              <a:solidFill>
                <a:schemeClr val="tx2">
                  <a:lumMod val="40000"/>
                  <a:lumOff val="60000"/>
                </a:schemeClr>
              </a:solidFill>
            </a:endParaRPr>
          </a:p>
        </p:txBody>
      </p:sp>
      <p:sp>
        <p:nvSpPr>
          <p:cNvPr id="134" name="Google Shape;134;p19"/>
          <p:cNvSpPr txBox="1">
            <a:spLocks noGrp="1"/>
          </p:cNvSpPr>
          <p:nvPr>
            <p:ph type="title" idx="8"/>
          </p:nvPr>
        </p:nvSpPr>
        <p:spPr>
          <a:xfrm>
            <a:off x="243658" y="33784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04</a:t>
            </a:r>
            <a:endParaRPr dirty="0">
              <a:solidFill>
                <a:schemeClr val="tx2">
                  <a:lumMod val="40000"/>
                  <a:lumOff val="60000"/>
                </a:schemeClr>
              </a:solidFill>
            </a:endParaRPr>
          </a:p>
        </p:txBody>
      </p:sp>
      <p:sp>
        <p:nvSpPr>
          <p:cNvPr id="135" name="Google Shape;135;p19"/>
          <p:cNvSpPr txBox="1">
            <a:spLocks noGrp="1"/>
          </p:cNvSpPr>
          <p:nvPr>
            <p:ph type="ctrTitle" idx="15"/>
          </p:nvPr>
        </p:nvSpPr>
        <p:spPr>
          <a:xfrm>
            <a:off x="7247744" y="129625"/>
            <a:ext cx="1188584"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Robustness</a:t>
            </a:r>
            <a:endParaRPr sz="3600" dirty="0"/>
          </a:p>
        </p:txBody>
      </p:sp>
      <p:sp>
        <p:nvSpPr>
          <p:cNvPr id="136" name="Google Shape;136;p19"/>
          <p:cNvSpPr txBox="1">
            <a:spLocks noGrp="1"/>
          </p:cNvSpPr>
          <p:nvPr>
            <p:ph type="ctrTitle"/>
          </p:nvPr>
        </p:nvSpPr>
        <p:spPr>
          <a:xfrm>
            <a:off x="243648" y="64914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Introduction</a:t>
            </a:r>
            <a:endParaRPr dirty="0">
              <a:solidFill>
                <a:schemeClr val="tx2">
                  <a:lumMod val="40000"/>
                  <a:lumOff val="60000"/>
                </a:schemeClr>
              </a:solidFill>
            </a:endParaRPr>
          </a:p>
        </p:txBody>
      </p:sp>
      <p:sp>
        <p:nvSpPr>
          <p:cNvPr id="137" name="Google Shape;137;p19"/>
          <p:cNvSpPr txBox="1">
            <a:spLocks noGrp="1"/>
          </p:cNvSpPr>
          <p:nvPr>
            <p:ph type="subTitle" idx="1"/>
          </p:nvPr>
        </p:nvSpPr>
        <p:spPr>
          <a:xfrm>
            <a:off x="243646" y="1117533"/>
            <a:ext cx="229737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What is MoCap?</a:t>
            </a:r>
          </a:p>
          <a:p>
            <a:pPr marL="0" lvl="0" indent="0" algn="l" rtl="0">
              <a:spcBef>
                <a:spcPts val="0"/>
              </a:spcBef>
              <a:spcAft>
                <a:spcPts val="0"/>
              </a:spcAft>
              <a:buNone/>
            </a:pPr>
            <a:r>
              <a:rPr lang="es" dirty="0">
                <a:solidFill>
                  <a:schemeClr val="tx2">
                    <a:lumMod val="40000"/>
                    <a:lumOff val="60000"/>
                  </a:schemeClr>
                </a:solidFill>
              </a:rPr>
              <a:t>Why do we need markerless in sports?</a:t>
            </a:r>
            <a:endParaRPr dirty="0">
              <a:solidFill>
                <a:schemeClr val="tx2">
                  <a:lumMod val="40000"/>
                  <a:lumOff val="60000"/>
                </a:schemeClr>
              </a:solidFill>
            </a:endParaRPr>
          </a:p>
        </p:txBody>
      </p:sp>
      <p:sp>
        <p:nvSpPr>
          <p:cNvPr id="138" name="Google Shape;138;p19"/>
          <p:cNvSpPr txBox="1">
            <a:spLocks noGrp="1"/>
          </p:cNvSpPr>
          <p:nvPr>
            <p:ph type="title" idx="2"/>
          </p:nvPr>
        </p:nvSpPr>
        <p:spPr>
          <a:xfrm>
            <a:off x="243658" y="35299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01</a:t>
            </a:r>
            <a:endParaRPr dirty="0">
              <a:solidFill>
                <a:schemeClr val="tx2">
                  <a:lumMod val="40000"/>
                  <a:lumOff val="60000"/>
                </a:schemeClr>
              </a:solidFill>
            </a:endParaRPr>
          </a:p>
        </p:txBody>
      </p:sp>
      <p:sp>
        <p:nvSpPr>
          <p:cNvPr id="139" name="Google Shape;139;p19"/>
          <p:cNvSpPr txBox="1">
            <a:spLocks noGrp="1"/>
          </p:cNvSpPr>
          <p:nvPr>
            <p:ph type="ctrTitle" idx="3"/>
          </p:nvPr>
        </p:nvSpPr>
        <p:spPr>
          <a:xfrm>
            <a:off x="2541017" y="832320"/>
            <a:ext cx="27929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From 2D images </a:t>
            </a:r>
            <a:br>
              <a:rPr lang="es" dirty="0">
                <a:solidFill>
                  <a:schemeClr val="tx2">
                    <a:lumMod val="40000"/>
                    <a:lumOff val="60000"/>
                  </a:schemeClr>
                </a:solidFill>
              </a:rPr>
            </a:br>
            <a:r>
              <a:rPr lang="es" dirty="0">
                <a:solidFill>
                  <a:schemeClr val="tx2">
                    <a:lumMod val="40000"/>
                    <a:lumOff val="60000"/>
                  </a:schemeClr>
                </a:solidFill>
              </a:rPr>
              <a:t>to 3D joint angles</a:t>
            </a:r>
            <a:endParaRPr dirty="0">
              <a:solidFill>
                <a:schemeClr val="tx2">
                  <a:lumMod val="40000"/>
                  <a:lumOff val="60000"/>
                </a:schemeClr>
              </a:solidFill>
            </a:endParaRPr>
          </a:p>
        </p:txBody>
      </p:sp>
      <p:sp>
        <p:nvSpPr>
          <p:cNvPr id="140" name="Google Shape;140;p19"/>
          <p:cNvSpPr txBox="1">
            <a:spLocks noGrp="1"/>
          </p:cNvSpPr>
          <p:nvPr>
            <p:ph type="subTitle" idx="4"/>
          </p:nvPr>
        </p:nvSpPr>
        <p:spPr>
          <a:xfrm>
            <a:off x="2541018" y="1241194"/>
            <a:ext cx="2297370" cy="577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Crossover of numerous research fields.</a:t>
            </a:r>
          </a:p>
          <a:p>
            <a:pPr marL="0" lvl="0" indent="0" algn="l" rtl="0">
              <a:spcBef>
                <a:spcPts val="0"/>
              </a:spcBef>
              <a:spcAft>
                <a:spcPts val="0"/>
              </a:spcAft>
              <a:buNone/>
            </a:pPr>
            <a:r>
              <a:rPr lang="es" dirty="0">
                <a:solidFill>
                  <a:schemeClr val="tx2">
                    <a:lumMod val="40000"/>
                    <a:lumOff val="60000"/>
                  </a:schemeClr>
                </a:solidFill>
              </a:rPr>
              <a:t>Building an open-source solution.</a:t>
            </a:r>
            <a:endParaRPr dirty="0">
              <a:solidFill>
                <a:schemeClr val="tx2">
                  <a:lumMod val="40000"/>
                  <a:lumOff val="60000"/>
                </a:schemeClr>
              </a:solidFill>
            </a:endParaRPr>
          </a:p>
        </p:txBody>
      </p:sp>
      <p:sp>
        <p:nvSpPr>
          <p:cNvPr id="141" name="Google Shape;141;p19"/>
          <p:cNvSpPr txBox="1">
            <a:spLocks noGrp="1"/>
          </p:cNvSpPr>
          <p:nvPr>
            <p:ph type="title" idx="5"/>
          </p:nvPr>
        </p:nvSpPr>
        <p:spPr>
          <a:xfrm>
            <a:off x="2541033" y="34959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02</a:t>
            </a:r>
            <a:endParaRPr dirty="0">
              <a:solidFill>
                <a:schemeClr val="tx2">
                  <a:lumMod val="40000"/>
                  <a:lumOff val="60000"/>
                </a:schemeClr>
              </a:solidFill>
            </a:endParaRPr>
          </a:p>
        </p:txBody>
      </p:sp>
      <p:sp>
        <p:nvSpPr>
          <p:cNvPr id="142" name="Google Shape;142;p19"/>
          <p:cNvSpPr txBox="1">
            <a:spLocks noGrp="1"/>
          </p:cNvSpPr>
          <p:nvPr>
            <p:ph type="ctrTitle" idx="9"/>
          </p:nvPr>
        </p:nvSpPr>
        <p:spPr>
          <a:xfrm>
            <a:off x="2541023"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Application case</a:t>
            </a:r>
            <a:endParaRPr dirty="0">
              <a:solidFill>
                <a:schemeClr val="tx2">
                  <a:lumMod val="40000"/>
                  <a:lumOff val="60000"/>
                </a:schemeClr>
              </a:solidFill>
            </a:endParaRPr>
          </a:p>
        </p:txBody>
      </p:sp>
      <p:sp>
        <p:nvSpPr>
          <p:cNvPr id="143" name="Google Shape;143;p19"/>
          <p:cNvSpPr txBox="1">
            <a:spLocks noGrp="1"/>
          </p:cNvSpPr>
          <p:nvPr>
            <p:ph type="subTitle" idx="13"/>
          </p:nvPr>
        </p:nvSpPr>
        <p:spPr>
          <a:xfrm>
            <a:off x="2541022" y="4142973"/>
            <a:ext cx="203097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tx2">
                    <a:lumMod val="40000"/>
                    <a:lumOff val="60000"/>
                  </a:schemeClr>
                </a:solidFill>
              </a:rPr>
              <a:t>Boxing, </a:t>
            </a:r>
            <a:r>
              <a:rPr lang="fr-FR" dirty="0" err="1">
                <a:solidFill>
                  <a:schemeClr val="tx2">
                    <a:lumMod val="40000"/>
                    <a:lumOff val="60000"/>
                  </a:schemeClr>
                </a:solidFill>
              </a:rPr>
              <a:t>using</a:t>
            </a:r>
            <a:r>
              <a:rPr lang="fr-FR" dirty="0">
                <a:solidFill>
                  <a:schemeClr val="tx2">
                    <a:lumMod val="40000"/>
                    <a:lumOff val="60000"/>
                  </a:schemeClr>
                </a:solidFill>
              </a:rPr>
              <a:t> </a:t>
            </a:r>
            <a:r>
              <a:rPr lang="fr-FR" dirty="0" err="1">
                <a:solidFill>
                  <a:schemeClr val="tx2">
                    <a:lumMod val="40000"/>
                    <a:lumOff val="60000"/>
                  </a:schemeClr>
                </a:solidFill>
              </a:rPr>
              <a:t>unsynchronized</a:t>
            </a:r>
            <a:r>
              <a:rPr lang="fr-FR" dirty="0">
                <a:solidFill>
                  <a:schemeClr val="tx2">
                    <a:lumMod val="40000"/>
                    <a:lumOff val="60000"/>
                  </a:schemeClr>
                </a:solidFill>
              </a:rPr>
              <a:t> and </a:t>
            </a:r>
            <a:r>
              <a:rPr lang="fr-FR" dirty="0" err="1">
                <a:solidFill>
                  <a:schemeClr val="tx2">
                    <a:lumMod val="40000"/>
                    <a:lumOff val="60000"/>
                  </a:schemeClr>
                </a:solidFill>
              </a:rPr>
              <a:t>uncalibrated</a:t>
            </a:r>
            <a:r>
              <a:rPr lang="fr-FR" dirty="0">
                <a:solidFill>
                  <a:schemeClr val="tx2">
                    <a:lumMod val="40000"/>
                    <a:lumOff val="60000"/>
                  </a:schemeClr>
                </a:solidFill>
              </a:rPr>
              <a:t> </a:t>
            </a:r>
            <a:r>
              <a:rPr lang="fr-FR" dirty="0" err="1">
                <a:solidFill>
                  <a:schemeClr val="tx2">
                    <a:lumMod val="40000"/>
                    <a:lumOff val="60000"/>
                  </a:schemeClr>
                </a:solidFill>
              </a:rPr>
              <a:t>GoPros</a:t>
            </a:r>
            <a:r>
              <a:rPr lang="fr-FR" dirty="0">
                <a:solidFill>
                  <a:schemeClr val="tx2">
                    <a:lumMod val="40000"/>
                    <a:lumOff val="60000"/>
                  </a:schemeClr>
                </a:solidFill>
              </a:rPr>
              <a:t>.</a:t>
            </a:r>
            <a:endParaRPr dirty="0">
              <a:solidFill>
                <a:schemeClr val="tx2">
                  <a:lumMod val="40000"/>
                  <a:lumOff val="60000"/>
                </a:schemeClr>
              </a:solidFill>
            </a:endParaRPr>
          </a:p>
          <a:p>
            <a:pPr marL="0" lvl="0" indent="0" algn="l" rtl="0">
              <a:spcBef>
                <a:spcPts val="0"/>
              </a:spcBef>
              <a:spcAft>
                <a:spcPts val="0"/>
              </a:spcAft>
              <a:buNone/>
            </a:pPr>
            <a:endParaRPr dirty="0">
              <a:solidFill>
                <a:schemeClr val="tx2">
                  <a:lumMod val="40000"/>
                  <a:lumOff val="60000"/>
                </a:schemeClr>
              </a:solidFill>
            </a:endParaRPr>
          </a:p>
        </p:txBody>
      </p:sp>
      <p:sp>
        <p:nvSpPr>
          <p:cNvPr id="144" name="Google Shape;144;p19"/>
          <p:cNvSpPr txBox="1">
            <a:spLocks noGrp="1"/>
          </p:cNvSpPr>
          <p:nvPr>
            <p:ph type="title" idx="14"/>
          </p:nvPr>
        </p:nvSpPr>
        <p:spPr>
          <a:xfrm>
            <a:off x="2541033" y="33784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05</a:t>
            </a:r>
            <a:endParaRPr dirty="0">
              <a:solidFill>
                <a:schemeClr val="tx2">
                  <a:lumMod val="40000"/>
                  <a:lumOff val="60000"/>
                </a:schemeClr>
              </a:solidFill>
            </a:endParaRPr>
          </a:p>
        </p:txBody>
      </p:sp>
      <p:pic>
        <p:nvPicPr>
          <p:cNvPr id="145" name="Google Shape;145;p19"/>
          <p:cNvPicPr preferRelativeResize="0"/>
          <p:nvPr/>
        </p:nvPicPr>
        <p:blipFill>
          <a:blip r:embed="rId3"/>
          <a:srcRect t="39140" b="39140"/>
          <a:stretch/>
        </p:blipFill>
        <p:spPr>
          <a:xfrm>
            <a:off x="0" y="2049025"/>
            <a:ext cx="9144000" cy="1045459"/>
          </a:xfrm>
          <a:prstGeom prst="rect">
            <a:avLst/>
          </a:prstGeom>
          <a:noFill/>
          <a:ln>
            <a:noFill/>
          </a:ln>
        </p:spPr>
      </p:pic>
      <p:sp>
        <p:nvSpPr>
          <p:cNvPr id="146" name="Google Shape;146;p19"/>
          <p:cNvSpPr/>
          <p:nvPr/>
        </p:nvSpPr>
        <p:spPr>
          <a:xfrm>
            <a:off x="0" y="2048984"/>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sldNum" idx="12"/>
          </p:nvPr>
        </p:nvSpPr>
        <p:spPr>
          <a:xfrm>
            <a:off x="7883363" y="47313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26</a:t>
            </a:fld>
            <a:endParaRPr dirty="0"/>
          </a:p>
        </p:txBody>
      </p:sp>
      <p:sp>
        <p:nvSpPr>
          <p:cNvPr id="4" name="Google Shape;139;p19">
            <a:extLst>
              <a:ext uri="{FF2B5EF4-FFF2-40B4-BE49-F238E27FC236}">
                <a16:creationId xmlns:a16="http://schemas.microsoft.com/office/drawing/2014/main" id="{7B46C31B-616A-96B4-837F-8E800CCFD34F}"/>
              </a:ext>
            </a:extLst>
          </p:cNvPr>
          <p:cNvSpPr txBox="1">
            <a:spLocks/>
          </p:cNvSpPr>
          <p:nvPr/>
        </p:nvSpPr>
        <p:spPr>
          <a:xfrm>
            <a:off x="4790106" y="645745"/>
            <a:ext cx="279298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9pPr>
          </a:lstStyle>
          <a:p>
            <a:r>
              <a:rPr lang="es" dirty="0">
                <a:solidFill>
                  <a:schemeClr val="bg1"/>
                </a:solidFill>
              </a:rPr>
              <a:t>Robustness</a:t>
            </a:r>
            <a:endParaRPr lang="en-US" dirty="0">
              <a:solidFill>
                <a:schemeClr val="bg1"/>
              </a:solidFill>
            </a:endParaRPr>
          </a:p>
        </p:txBody>
      </p:sp>
      <p:sp>
        <p:nvSpPr>
          <p:cNvPr id="5" name="Google Shape;140;p19">
            <a:extLst>
              <a:ext uri="{FF2B5EF4-FFF2-40B4-BE49-F238E27FC236}">
                <a16:creationId xmlns:a16="http://schemas.microsoft.com/office/drawing/2014/main" id="{51F9594B-7AE0-DB44-D771-2FADBF947E2A}"/>
              </a:ext>
            </a:extLst>
          </p:cNvPr>
          <p:cNvSpPr txBox="1">
            <a:spLocks/>
          </p:cNvSpPr>
          <p:nvPr/>
        </p:nvSpPr>
        <p:spPr>
          <a:xfrm>
            <a:off x="4790105" y="1239359"/>
            <a:ext cx="2544023"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bg1"/>
                </a:solidFill>
              </a:rPr>
              <a:t>Does it actually work? </a:t>
            </a:r>
            <a:r>
              <a:rPr lang="en-US" sz="1000" dirty="0">
                <a:solidFill>
                  <a:schemeClr val="bg1"/>
                </a:solidFill>
                <a:latin typeface="Josefin Slab SemiBold" pitchFamily="2" charset="0"/>
              </a:rPr>
              <a:t>Comparing results </a:t>
            </a:r>
          </a:p>
          <a:p>
            <a:pPr marL="0" indent="0"/>
            <a:r>
              <a:rPr lang="en-US" sz="1000" dirty="0">
                <a:solidFill>
                  <a:schemeClr val="bg1"/>
                </a:solidFill>
                <a:latin typeface="Josefin Slab SemiBold" pitchFamily="2" charset="0"/>
              </a:rPr>
              <a:t>under challenging capture conditions</a:t>
            </a:r>
            <a:endParaRPr lang="en-US" dirty="0">
              <a:solidFill>
                <a:schemeClr val="tx2">
                  <a:lumMod val="40000"/>
                  <a:lumOff val="60000"/>
                </a:schemeClr>
              </a:solidFill>
            </a:endParaRPr>
          </a:p>
        </p:txBody>
      </p:sp>
      <p:sp>
        <p:nvSpPr>
          <p:cNvPr id="6" name="Google Shape;141;p19">
            <a:extLst>
              <a:ext uri="{FF2B5EF4-FFF2-40B4-BE49-F238E27FC236}">
                <a16:creationId xmlns:a16="http://schemas.microsoft.com/office/drawing/2014/main" id="{341E354F-444F-E6A2-447E-9985C37B701C}"/>
              </a:ext>
            </a:extLst>
          </p:cNvPr>
          <p:cNvSpPr txBox="1">
            <a:spLocks/>
          </p:cNvSpPr>
          <p:nvPr/>
        </p:nvSpPr>
        <p:spPr>
          <a:xfrm>
            <a:off x="4790116" y="34959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bg1"/>
                </a:solidFill>
              </a:rPr>
              <a:t>03</a:t>
            </a:r>
          </a:p>
        </p:txBody>
      </p:sp>
      <p:sp>
        <p:nvSpPr>
          <p:cNvPr id="7" name="Google Shape;142;p19">
            <a:extLst>
              <a:ext uri="{FF2B5EF4-FFF2-40B4-BE49-F238E27FC236}">
                <a16:creationId xmlns:a16="http://schemas.microsoft.com/office/drawing/2014/main" id="{64687450-F399-11BC-38D6-E1E89BB30A7E}"/>
              </a:ext>
            </a:extLst>
          </p:cNvPr>
          <p:cNvSpPr txBox="1">
            <a:spLocks/>
          </p:cNvSpPr>
          <p:nvPr/>
        </p:nvSpPr>
        <p:spPr>
          <a:xfrm>
            <a:off x="4790106" y="368220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7775"/>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2pPr>
            <a:lvl3pPr marR="0" lvl="2"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3pPr>
            <a:lvl4pPr marR="0" lvl="3"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4pPr>
            <a:lvl5pPr marR="0" lvl="4"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5pPr>
            <a:lvl6pPr marR="0" lvl="5"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6pPr>
            <a:lvl7pPr marR="0" lvl="6"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7pPr>
            <a:lvl8pPr marR="0" lvl="7"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8pPr>
            <a:lvl9pPr marR="0" lvl="8"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9pPr>
          </a:lstStyle>
          <a:p>
            <a:r>
              <a:rPr lang="en-US" dirty="0">
                <a:solidFill>
                  <a:schemeClr val="tx2">
                    <a:lumMod val="40000"/>
                    <a:lumOff val="60000"/>
                  </a:schemeClr>
                </a:solidFill>
              </a:rPr>
              <a:t>Perspectives</a:t>
            </a:r>
          </a:p>
        </p:txBody>
      </p:sp>
      <p:sp>
        <p:nvSpPr>
          <p:cNvPr id="8" name="Google Shape;143;p19">
            <a:extLst>
              <a:ext uri="{FF2B5EF4-FFF2-40B4-BE49-F238E27FC236}">
                <a16:creationId xmlns:a16="http://schemas.microsoft.com/office/drawing/2014/main" id="{EA21D686-3EB3-7DF9-730E-B06DC3F43051}"/>
              </a:ext>
            </a:extLst>
          </p:cNvPr>
          <p:cNvSpPr txBox="1">
            <a:spLocks/>
          </p:cNvSpPr>
          <p:nvPr/>
        </p:nvSpPr>
        <p:spPr>
          <a:xfrm>
            <a:off x="4790104" y="4142973"/>
            <a:ext cx="2544024"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Enhancing the markerless process.</a:t>
            </a:r>
          </a:p>
          <a:p>
            <a:pPr marL="0" indent="0"/>
            <a:r>
              <a:rPr lang="en-US" dirty="0">
                <a:solidFill>
                  <a:schemeClr val="tx2">
                    <a:lumMod val="40000"/>
                    <a:lumOff val="60000"/>
                  </a:schemeClr>
                </a:solidFill>
              </a:rPr>
              <a:t>Data fusion when video is challenged</a:t>
            </a:r>
          </a:p>
        </p:txBody>
      </p:sp>
      <p:sp>
        <p:nvSpPr>
          <p:cNvPr id="9" name="Google Shape;144;p19">
            <a:extLst>
              <a:ext uri="{FF2B5EF4-FFF2-40B4-BE49-F238E27FC236}">
                <a16:creationId xmlns:a16="http://schemas.microsoft.com/office/drawing/2014/main" id="{2DB6C261-81EC-26EF-51B6-A135C42C23D7}"/>
              </a:ext>
            </a:extLst>
          </p:cNvPr>
          <p:cNvSpPr txBox="1">
            <a:spLocks/>
          </p:cNvSpPr>
          <p:nvPr/>
        </p:nvSpPr>
        <p:spPr>
          <a:xfrm>
            <a:off x="4790116" y="3378435"/>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06</a:t>
            </a:r>
          </a:p>
        </p:txBody>
      </p:sp>
    </p:spTree>
    <p:extLst>
      <p:ext uri="{BB962C8B-B14F-4D97-AF65-F5344CB8AC3E}">
        <p14:creationId xmlns:p14="http://schemas.microsoft.com/office/powerpoint/2010/main" val="3763334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Robustness</a:t>
            </a:r>
            <a:endParaRPr lang="en-US" sz="3600"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fr-FR" sz="2800" b="1" dirty="0" err="1">
                <a:latin typeface="Josefin Sans" pitchFamily="2" charset="0"/>
              </a:rPr>
              <a:t>Exploring</a:t>
            </a:r>
            <a:r>
              <a:rPr lang="fr-FR" sz="2800" b="1" dirty="0">
                <a:latin typeface="Josefin Sans" pitchFamily="2" charset="0"/>
              </a:rPr>
              <a:t> </a:t>
            </a:r>
            <a:r>
              <a:rPr lang="fr-FR" sz="2800" b="1" dirty="0" err="1">
                <a:latin typeface="Josefin Sans" pitchFamily="2" charset="0"/>
              </a:rPr>
              <a:t>robustness</a:t>
            </a:r>
            <a:endParaRPr lang="es" sz="2800" b="1" dirty="0">
              <a:latin typeface="Josefin Sans" pitchFamily="2" charset="0"/>
            </a:endParaRPr>
          </a:p>
        </p:txBody>
      </p:sp>
      <p:sp>
        <p:nvSpPr>
          <p:cNvPr id="2" name="TextBox 1">
            <a:extLst>
              <a:ext uri="{FF2B5EF4-FFF2-40B4-BE49-F238E27FC236}">
                <a16:creationId xmlns:a16="http://schemas.microsoft.com/office/drawing/2014/main" id="{60245299-8C3C-6C6C-DC49-7816DEC2216A}"/>
              </a:ext>
            </a:extLst>
          </p:cNvPr>
          <p:cNvSpPr txBox="1"/>
          <p:nvPr/>
        </p:nvSpPr>
        <p:spPr>
          <a:xfrm>
            <a:off x="2939034" y="1208671"/>
            <a:ext cx="3557309" cy="1015663"/>
          </a:xfrm>
          <a:prstGeom prst="rect">
            <a:avLst/>
          </a:prstGeom>
          <a:noFill/>
        </p:spPr>
        <p:txBody>
          <a:bodyPr wrap="square">
            <a:spAutoFit/>
          </a:bodyPr>
          <a:lstStyle/>
          <a:p>
            <a:pPr>
              <a:buClr>
                <a:schemeClr val="bg1"/>
              </a:buClr>
            </a:pPr>
            <a:r>
              <a:rPr lang="en-US" sz="1200" dirty="0">
                <a:solidFill>
                  <a:schemeClr val="bg1"/>
                </a:solidFill>
                <a:latin typeface="Josefin Slab SemiBold" pitchFamily="2" charset="0"/>
              </a:rPr>
              <a:t>Changing capture conditions?</a:t>
            </a:r>
          </a:p>
          <a:p>
            <a:pPr marL="171450" indent="-171450">
              <a:buClr>
                <a:schemeClr val="bg1"/>
              </a:buClr>
              <a:buFont typeface="Arial" panose="020B0604020202020204" pitchFamily="34" charset="0"/>
              <a:buChar char="•"/>
            </a:pPr>
            <a:r>
              <a:rPr lang="en-US" sz="1200" dirty="0">
                <a:solidFill>
                  <a:schemeClr val="bg1"/>
                </a:solidFill>
                <a:latin typeface="Josefin Slab SemiBold" pitchFamily="2" charset="0"/>
              </a:rPr>
              <a:t>Involves numerous capture sessions</a:t>
            </a:r>
          </a:p>
          <a:p>
            <a:pPr marL="171450" indent="-171450">
              <a:buClr>
                <a:schemeClr val="bg1"/>
              </a:buClr>
              <a:buFont typeface="Arial" panose="020B0604020202020204" pitchFamily="34" charset="0"/>
              <a:buChar char="•"/>
            </a:pPr>
            <a:r>
              <a:rPr lang="en-US" sz="1200" dirty="0">
                <a:solidFill>
                  <a:schemeClr val="bg1"/>
                </a:solidFill>
                <a:latin typeface="Josefin Slab SemiBold" pitchFamily="2" charset="0"/>
              </a:rPr>
              <a:t>Involves assuming no subject variability</a:t>
            </a:r>
          </a:p>
          <a:p>
            <a:pPr>
              <a:buClr>
                <a:schemeClr val="bg1"/>
              </a:buClr>
            </a:pPr>
            <a:endParaRPr lang="en-US" sz="1200" dirty="0">
              <a:solidFill>
                <a:schemeClr val="bg1"/>
              </a:solidFill>
              <a:latin typeface="Josefin Slab SemiBold" pitchFamily="2" charset="0"/>
            </a:endParaRPr>
          </a:p>
          <a:p>
            <a:pPr>
              <a:buClr>
                <a:schemeClr val="bg1"/>
              </a:buClr>
            </a:pPr>
            <a:r>
              <a:rPr lang="en-US" sz="1200" dirty="0">
                <a:solidFill>
                  <a:schemeClr val="bg1"/>
                </a:solidFill>
                <a:latin typeface="Josefin Slab SemiBold" pitchFamily="2" charset="0"/>
              </a:rPr>
              <a:t>Unless… Conditions were changed </a:t>
            </a:r>
            <a:r>
              <a:rPr lang="en-US" sz="1200" b="1" dirty="0">
                <a:solidFill>
                  <a:srgbClr val="58ADBA"/>
                </a:solidFill>
                <a:latin typeface="Josefin Sans" pitchFamily="2" charset="0"/>
              </a:rPr>
              <a:t>after</a:t>
            </a:r>
            <a:r>
              <a:rPr lang="en-US" sz="1200" dirty="0">
                <a:solidFill>
                  <a:schemeClr val="bg1"/>
                </a:solidFill>
                <a:latin typeface="Josefin Slab SemiBold" pitchFamily="2" charset="0"/>
              </a:rPr>
              <a:t> capture</a:t>
            </a:r>
          </a:p>
        </p:txBody>
      </p:sp>
      <p:sp>
        <p:nvSpPr>
          <p:cNvPr id="20" name="Google Shape;51;p6">
            <a:extLst>
              <a:ext uri="{FF2B5EF4-FFF2-40B4-BE49-F238E27FC236}">
                <a16:creationId xmlns:a16="http://schemas.microsoft.com/office/drawing/2014/main" id="{CDFE5FC0-BA3A-8C9F-9D75-682C84A354DA}"/>
              </a:ext>
            </a:extLst>
          </p:cNvPr>
          <p:cNvSpPr/>
          <p:nvPr/>
        </p:nvSpPr>
        <p:spPr>
          <a:xfrm>
            <a:off x="2903279" y="1216502"/>
            <a:ext cx="3317044" cy="1007832"/>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0F1A9178-393B-CAF6-EE8F-0D0B006E1039}"/>
              </a:ext>
            </a:extLst>
          </p:cNvPr>
          <p:cNvPicPr>
            <a:picLocks noChangeAspect="1"/>
          </p:cNvPicPr>
          <p:nvPr/>
        </p:nvPicPr>
        <p:blipFill>
          <a:blip r:embed="rId5"/>
          <a:stretch>
            <a:fillRect/>
          </a:stretch>
        </p:blipFill>
        <p:spPr>
          <a:xfrm>
            <a:off x="2818901" y="5414530"/>
            <a:ext cx="3557311" cy="3533775"/>
          </a:xfrm>
          <a:prstGeom prst="rect">
            <a:avLst/>
          </a:prstGeom>
        </p:spPr>
      </p:pic>
      <p:grpSp>
        <p:nvGrpSpPr>
          <p:cNvPr id="8" name="Group 7">
            <a:extLst>
              <a:ext uri="{FF2B5EF4-FFF2-40B4-BE49-F238E27FC236}">
                <a16:creationId xmlns:a16="http://schemas.microsoft.com/office/drawing/2014/main" id="{9B8A5BC0-D06D-33E1-9FDD-DFEB8F209F45}"/>
              </a:ext>
            </a:extLst>
          </p:cNvPr>
          <p:cNvGrpSpPr/>
          <p:nvPr/>
        </p:nvGrpSpPr>
        <p:grpSpPr>
          <a:xfrm>
            <a:off x="412208" y="2333625"/>
            <a:ext cx="3557311" cy="2460288"/>
            <a:chOff x="-658357" y="750235"/>
            <a:chExt cx="6527800" cy="4514721"/>
          </a:xfrm>
        </p:grpSpPr>
        <p:pic>
          <p:nvPicPr>
            <p:cNvPr id="1028" name="Picture 4">
              <a:extLst>
                <a:ext uri="{FF2B5EF4-FFF2-40B4-BE49-F238E27FC236}">
                  <a16:creationId xmlns:a16="http://schemas.microsoft.com/office/drawing/2014/main" id="{6A303417-EE8F-771D-222D-8E6AF7832CA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150000"/>
                      </a14:imgEffect>
                    </a14:imgLayer>
                  </a14:imgProps>
                </a:ext>
                <a:ext uri="{28A0092B-C50C-407E-A947-70E740481C1C}">
                  <a14:useLocalDpi xmlns:a14="http://schemas.microsoft.com/office/drawing/2010/main" val="0"/>
                </a:ext>
              </a:extLst>
            </a:blip>
            <a:srcRect b="12225"/>
            <a:stretch/>
          </p:blipFill>
          <p:spPr bwMode="auto">
            <a:xfrm>
              <a:off x="-658357" y="750235"/>
              <a:ext cx="6527800" cy="45147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923C93-B0CA-024C-DAC7-80DC03FD3BB7}"/>
                </a:ext>
              </a:extLst>
            </p:cNvPr>
            <p:cNvSpPr/>
            <p:nvPr/>
          </p:nvSpPr>
          <p:spPr>
            <a:xfrm>
              <a:off x="-658357" y="750235"/>
              <a:ext cx="6527800" cy="451472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17">
            <a:extLst>
              <a:ext uri="{FF2B5EF4-FFF2-40B4-BE49-F238E27FC236}">
                <a16:creationId xmlns:a16="http://schemas.microsoft.com/office/drawing/2014/main" id="{930C4B27-55CE-C7BE-305C-3900772E9EC5}"/>
              </a:ext>
            </a:extLst>
          </p:cNvPr>
          <p:cNvSpPr txBox="1"/>
          <p:nvPr/>
        </p:nvSpPr>
        <p:spPr>
          <a:xfrm>
            <a:off x="412210" y="2512378"/>
            <a:ext cx="3557310" cy="2123658"/>
          </a:xfrm>
          <a:prstGeom prst="rect">
            <a:avLst/>
          </a:prstGeom>
          <a:noFill/>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fr-FR" sz="1200" dirty="0" err="1">
                <a:solidFill>
                  <a:schemeClr val="bg1"/>
                </a:solidFill>
                <a:latin typeface="Josefin Sans" pitchFamily="2" charset="0"/>
                <a:cs typeface="Arial"/>
              </a:rPr>
              <a:t>Kinovis</a:t>
            </a:r>
            <a:r>
              <a:rPr lang="fr-FR" sz="1200" dirty="0">
                <a:solidFill>
                  <a:schemeClr val="bg1"/>
                </a:solidFill>
                <a:latin typeface="Josefin Sans" pitchFamily="2" charset="0"/>
                <a:cs typeface="Arial"/>
              </a:rPr>
              <a:t> platform: </a:t>
            </a:r>
          </a:p>
          <a:p>
            <a:pPr marL="0" indent="0">
              <a:buNone/>
            </a:pPr>
            <a:r>
              <a:rPr lang="fr-FR" sz="1200" dirty="0">
                <a:solidFill>
                  <a:schemeClr val="bg1"/>
                </a:solidFill>
                <a:latin typeface="Josefin Slab SemiBold" pitchFamily="2" charset="0"/>
                <a:cs typeface="Arial"/>
              </a:rPr>
              <a:t>68 </a:t>
            </a:r>
            <a:r>
              <a:rPr lang="fr-FR" sz="1200" dirty="0" err="1">
                <a:solidFill>
                  <a:schemeClr val="bg1"/>
                </a:solidFill>
                <a:latin typeface="Josefin Slab SemiBold" pitchFamily="2" charset="0"/>
                <a:cs typeface="Arial"/>
              </a:rPr>
              <a:t>video</a:t>
            </a:r>
            <a:r>
              <a:rPr lang="fr-FR" sz="1200" dirty="0">
                <a:solidFill>
                  <a:schemeClr val="bg1"/>
                </a:solidFill>
                <a:latin typeface="Josefin Slab SemiBold" pitchFamily="2" charset="0"/>
                <a:cs typeface="Arial"/>
              </a:rPr>
              <a:t> cameras</a:t>
            </a:r>
            <a:r>
              <a:rPr lang="fr-FR" sz="800" dirty="0">
                <a:solidFill>
                  <a:schemeClr val="bg1"/>
                </a:solidFill>
                <a:latin typeface="Josefin Slab SemiBold" pitchFamily="2" charset="0"/>
                <a:cs typeface="Arial"/>
              </a:rPr>
              <a:t> (+ 20 marker-</a:t>
            </a:r>
            <a:r>
              <a:rPr lang="fr-FR" sz="800" dirty="0" err="1">
                <a:solidFill>
                  <a:schemeClr val="bg1"/>
                </a:solidFill>
                <a:latin typeface="Josefin Slab SemiBold" pitchFamily="2" charset="0"/>
                <a:cs typeface="Arial"/>
              </a:rPr>
              <a:t>based</a:t>
            </a:r>
            <a:r>
              <a:rPr lang="fr-FR" sz="800" dirty="0">
                <a:solidFill>
                  <a:schemeClr val="bg1"/>
                </a:solidFill>
                <a:latin typeface="Josefin Slab SemiBold" pitchFamily="2" charset="0"/>
                <a:cs typeface="Arial"/>
              </a:rPr>
              <a:t> </a:t>
            </a:r>
            <a:r>
              <a:rPr lang="fr-FR" sz="800" dirty="0" err="1">
                <a:solidFill>
                  <a:schemeClr val="bg1"/>
                </a:solidFill>
                <a:latin typeface="Josefin Slab SemiBold" pitchFamily="2" charset="0"/>
                <a:cs typeface="Arial"/>
              </a:rPr>
              <a:t>ones</a:t>
            </a:r>
            <a:r>
              <a:rPr lang="fr-FR" sz="800" dirty="0">
                <a:solidFill>
                  <a:schemeClr val="bg1"/>
                </a:solidFill>
                <a:latin typeface="Josefin Slab SemiBold" pitchFamily="2" charset="0"/>
                <a:cs typeface="Arial"/>
              </a:rPr>
              <a:t>)</a:t>
            </a:r>
            <a:endParaRPr lang="fr-FR" sz="1200" dirty="0">
              <a:solidFill>
                <a:schemeClr val="bg1"/>
              </a:solidFill>
              <a:latin typeface="Josefin Slab SemiBold" pitchFamily="2" charset="0"/>
              <a:cs typeface="Arial"/>
            </a:endParaRPr>
          </a:p>
          <a:p>
            <a:endParaRPr lang="fr-FR" sz="1200" dirty="0">
              <a:solidFill>
                <a:schemeClr val="bg1"/>
              </a:solidFill>
              <a:latin typeface="Josefin Slab SemiBold" pitchFamily="2" charset="0"/>
              <a:cs typeface="Arial"/>
            </a:endParaRPr>
          </a:p>
          <a:p>
            <a:pPr marL="228600" indent="-228600">
              <a:buClr>
                <a:schemeClr val="bg1"/>
              </a:buClr>
              <a:buFont typeface="+mj-lt"/>
              <a:buAutoNum type="arabicPeriod"/>
            </a:pPr>
            <a:r>
              <a:rPr lang="fr-FR" sz="1200" dirty="0">
                <a:solidFill>
                  <a:schemeClr val="bg1"/>
                </a:solidFill>
                <a:latin typeface="Josefin Slab SemiBold" pitchFamily="2" charset="0"/>
                <a:cs typeface="Arial"/>
              </a:rPr>
              <a:t>Capture of body </a:t>
            </a:r>
            <a:r>
              <a:rPr lang="fr-FR" sz="1200" dirty="0" err="1">
                <a:solidFill>
                  <a:schemeClr val="bg1"/>
                </a:solidFill>
                <a:latin typeface="Josefin Slab SemiBold" pitchFamily="2" charset="0"/>
                <a:cs typeface="Arial"/>
              </a:rPr>
              <a:t>shape</a:t>
            </a:r>
            <a:r>
              <a:rPr lang="fr-FR" sz="1200" dirty="0">
                <a:solidFill>
                  <a:schemeClr val="bg1"/>
                </a:solidFill>
                <a:latin typeface="Josefin Slab SemiBold" pitchFamily="2" charset="0"/>
                <a:cs typeface="Arial"/>
              </a:rPr>
              <a:t> and texture</a:t>
            </a:r>
          </a:p>
          <a:p>
            <a:pPr marL="228600" indent="-228600">
              <a:buClr>
                <a:schemeClr val="bg1"/>
              </a:buClr>
              <a:buFont typeface="+mj-lt"/>
              <a:buAutoNum type="arabicPeriod"/>
            </a:pPr>
            <a:r>
              <a:rPr lang="fr-FR" sz="1200" dirty="0" err="1">
                <a:solidFill>
                  <a:schemeClr val="bg1"/>
                </a:solidFill>
                <a:latin typeface="Josefin Slab SemiBold" pitchFamily="2" charset="0"/>
                <a:cs typeface="Arial"/>
              </a:rPr>
              <a:t>Scene</a:t>
            </a:r>
            <a:r>
              <a:rPr lang="fr-FR" sz="1200" dirty="0">
                <a:solidFill>
                  <a:schemeClr val="bg1"/>
                </a:solidFill>
                <a:latin typeface="Josefin Slab SemiBold" pitchFamily="2" charset="0"/>
                <a:cs typeface="Arial"/>
              </a:rPr>
              <a:t> </a:t>
            </a:r>
            <a:r>
              <a:rPr lang="fr-FR" sz="1200" dirty="0" err="1">
                <a:solidFill>
                  <a:schemeClr val="bg1"/>
                </a:solidFill>
                <a:latin typeface="Josefin Slab SemiBold" pitchFamily="2" charset="0"/>
                <a:cs typeface="Arial"/>
              </a:rPr>
              <a:t>recreation</a:t>
            </a:r>
            <a:r>
              <a:rPr lang="fr-FR" sz="1200" dirty="0">
                <a:solidFill>
                  <a:schemeClr val="bg1"/>
                </a:solidFill>
                <a:latin typeface="Josefin Slab SemiBold" pitchFamily="2" charset="0"/>
                <a:cs typeface="Arial"/>
              </a:rPr>
              <a:t> </a:t>
            </a:r>
            <a:r>
              <a:rPr lang="fr-FR" sz="1200" dirty="0">
                <a:solidFill>
                  <a:schemeClr val="bg1"/>
                </a:solidFill>
                <a:latin typeface="Josefin Sans" pitchFamily="2" charset="0"/>
                <a:cs typeface="Arial"/>
              </a:rPr>
              <a:t>with </a:t>
            </a:r>
            <a:r>
              <a:rPr lang="fr-FR" sz="1200" dirty="0" err="1">
                <a:solidFill>
                  <a:schemeClr val="bg1"/>
                </a:solidFill>
                <a:latin typeface="Josefin Sans" pitchFamily="2" charset="0"/>
                <a:cs typeface="Arial"/>
              </a:rPr>
              <a:t>different</a:t>
            </a:r>
            <a:r>
              <a:rPr lang="fr-FR" sz="1200" dirty="0">
                <a:solidFill>
                  <a:schemeClr val="bg1"/>
                </a:solidFill>
                <a:latin typeface="Josefin Sans" pitchFamily="2" charset="0"/>
                <a:cs typeface="Arial"/>
              </a:rPr>
              <a:t> conditions</a:t>
            </a:r>
          </a:p>
          <a:p>
            <a:pPr marL="228600" indent="-228600">
              <a:buClr>
                <a:schemeClr val="bg1"/>
              </a:buClr>
              <a:buFont typeface="+mj-lt"/>
              <a:buAutoNum type="arabicPeriod"/>
            </a:pPr>
            <a:r>
              <a:rPr lang="fr-FR" sz="1200" dirty="0">
                <a:solidFill>
                  <a:schemeClr val="bg1"/>
                </a:solidFill>
                <a:latin typeface="Josefin Slab SemiBold" pitchFamily="2" charset="0"/>
                <a:cs typeface="Arial"/>
              </a:rPr>
              <a:t>Pose2Sim workflow</a:t>
            </a:r>
          </a:p>
          <a:p>
            <a:pPr>
              <a:buClr>
                <a:schemeClr val="bg1"/>
              </a:buClr>
            </a:pPr>
            <a:endParaRPr lang="fr-FR" sz="1200" dirty="0">
              <a:solidFill>
                <a:schemeClr val="bg1"/>
              </a:solidFill>
              <a:latin typeface="Josefin Slab SemiBold" pitchFamily="2" charset="0"/>
              <a:cs typeface="Arial"/>
            </a:endParaRPr>
          </a:p>
          <a:p>
            <a:pPr>
              <a:buClr>
                <a:schemeClr val="bg1"/>
              </a:buClr>
            </a:pPr>
            <a:endParaRPr lang="fr-FR" sz="1200" dirty="0">
              <a:solidFill>
                <a:schemeClr val="bg1"/>
              </a:solidFill>
              <a:latin typeface="Josefin Slab SemiBold" pitchFamily="2" charset="0"/>
              <a:cs typeface="Arial"/>
            </a:endParaRPr>
          </a:p>
          <a:p>
            <a:pPr>
              <a:buClr>
                <a:schemeClr val="bg1"/>
              </a:buClr>
            </a:pPr>
            <a:endParaRPr lang="fr-FR" sz="1200" dirty="0">
              <a:solidFill>
                <a:schemeClr val="bg1"/>
              </a:solidFill>
              <a:latin typeface="Josefin Slab SemiBold" pitchFamily="2" charset="0"/>
              <a:cs typeface="Arial"/>
            </a:endParaRPr>
          </a:p>
          <a:p>
            <a:pPr algn="ctr">
              <a:buClr>
                <a:schemeClr val="bg1"/>
              </a:buClr>
            </a:pPr>
            <a:r>
              <a:rPr lang="fr-FR" sz="1200" dirty="0" err="1">
                <a:solidFill>
                  <a:schemeClr val="bg1"/>
                </a:solidFill>
                <a:latin typeface="Josefin Sans" pitchFamily="2" charset="0"/>
                <a:cs typeface="Arial"/>
              </a:rPr>
              <a:t>Comparison</a:t>
            </a:r>
            <a:r>
              <a:rPr lang="fr-FR" sz="1200" dirty="0">
                <a:solidFill>
                  <a:schemeClr val="bg1"/>
                </a:solidFill>
                <a:latin typeface="Josefin Sans" pitchFamily="2" charset="0"/>
                <a:cs typeface="Arial"/>
              </a:rPr>
              <a:t> of </a:t>
            </a:r>
            <a:r>
              <a:rPr lang="fr-FR" sz="1200" dirty="0" err="1">
                <a:solidFill>
                  <a:schemeClr val="bg1"/>
                </a:solidFill>
                <a:latin typeface="Josefin Sans" pitchFamily="2" charset="0"/>
                <a:cs typeface="Arial"/>
              </a:rPr>
              <a:t>kinematics</a:t>
            </a:r>
            <a:endParaRPr lang="fr-FR" sz="1200" dirty="0">
              <a:solidFill>
                <a:schemeClr val="bg1"/>
              </a:solidFill>
              <a:latin typeface="Josefin Sans" pitchFamily="2" charset="0"/>
              <a:cs typeface="Arial"/>
            </a:endParaRPr>
          </a:p>
          <a:p>
            <a:pPr algn="ctr">
              <a:buClr>
                <a:schemeClr val="bg1"/>
              </a:buClr>
            </a:pPr>
            <a:r>
              <a:rPr lang="fr-FR" sz="1200" dirty="0" err="1">
                <a:solidFill>
                  <a:schemeClr val="bg1"/>
                </a:solidFill>
                <a:latin typeface="Josefin Sans" pitchFamily="2" charset="0"/>
                <a:cs typeface="Arial"/>
              </a:rPr>
              <a:t>under</a:t>
            </a:r>
            <a:r>
              <a:rPr lang="fr-FR" sz="1200" dirty="0">
                <a:solidFill>
                  <a:schemeClr val="bg1"/>
                </a:solidFill>
                <a:latin typeface="Josefin Sans" pitchFamily="2" charset="0"/>
                <a:cs typeface="Arial"/>
              </a:rPr>
              <a:t> </a:t>
            </a:r>
            <a:r>
              <a:rPr lang="fr-FR" sz="1200" dirty="0" err="1">
                <a:solidFill>
                  <a:schemeClr val="bg1"/>
                </a:solidFill>
                <a:latin typeface="Josefin Sans" pitchFamily="2" charset="0"/>
                <a:cs typeface="Arial"/>
              </a:rPr>
              <a:t>several</a:t>
            </a:r>
            <a:r>
              <a:rPr lang="fr-FR" sz="1200" dirty="0">
                <a:solidFill>
                  <a:schemeClr val="bg1"/>
                </a:solidFill>
                <a:latin typeface="Josefin Sans" pitchFamily="2" charset="0"/>
                <a:cs typeface="Arial"/>
              </a:rPr>
              <a:t> </a:t>
            </a:r>
            <a:r>
              <a:rPr lang="fr-FR" sz="1200" dirty="0" err="1">
                <a:solidFill>
                  <a:schemeClr val="bg1"/>
                </a:solidFill>
                <a:latin typeface="Josefin Sans" pitchFamily="2" charset="0"/>
                <a:cs typeface="Arial"/>
              </a:rPr>
              <a:t>challenging</a:t>
            </a:r>
            <a:r>
              <a:rPr lang="fr-FR" sz="1200" dirty="0">
                <a:solidFill>
                  <a:schemeClr val="bg1"/>
                </a:solidFill>
                <a:latin typeface="Josefin Sans" pitchFamily="2" charset="0"/>
                <a:cs typeface="Arial"/>
              </a:rPr>
              <a:t> conditions</a:t>
            </a:r>
          </a:p>
        </p:txBody>
      </p:sp>
      <p:pic>
        <p:nvPicPr>
          <p:cNvPr id="15" name="sensors-1377774-supplementary">
            <a:hlinkClick r:id="" action="ppaction://media"/>
            <a:extLst>
              <a:ext uri="{FF2B5EF4-FFF2-40B4-BE49-F238E27FC236}">
                <a16:creationId xmlns:a16="http://schemas.microsoft.com/office/drawing/2014/main" id="{7BC0B3C2-D99E-2F77-AFF3-BE3C3963BE3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358440" y="2331720"/>
            <a:ext cx="4373351" cy="2460288"/>
          </a:xfrm>
          <a:prstGeom prst="rect">
            <a:avLst/>
          </a:prstGeom>
        </p:spPr>
      </p:pic>
      <p:sp>
        <p:nvSpPr>
          <p:cNvPr id="10" name="Rectangle: Rounded Corners 9">
            <a:extLst>
              <a:ext uri="{FF2B5EF4-FFF2-40B4-BE49-F238E27FC236}">
                <a16:creationId xmlns:a16="http://schemas.microsoft.com/office/drawing/2014/main" id="{6CC7825F-2A3C-ABAF-30A2-0AE805105D88}"/>
              </a:ext>
            </a:extLst>
          </p:cNvPr>
          <p:cNvSpPr/>
          <p:nvPr/>
        </p:nvSpPr>
        <p:spPr>
          <a:xfrm>
            <a:off x="483869" y="4134742"/>
            <a:ext cx="3413988" cy="506929"/>
          </a:xfrm>
          <a:prstGeom prst="roundRect">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63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214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repeatCount="indefinite" fill="hold" display="0">
                  <p:stCondLst>
                    <p:cond delay="indefinite"/>
                  </p:stCondLst>
                </p:cTn>
                <p:tgtEl>
                  <p:spTgt spid="15"/>
                </p:tgtEl>
              </p:cMediaNode>
            </p:video>
            <p:seq concurrent="1" nextAc="seek">
              <p:cTn id="21" restart="whenNotActive" fill="hold" evtFilter="cancelBubble" nodeType="interactiveSeq">
                <p:stCondLst>
                  <p:cond evt="onClick" delay="0">
                    <p:tgtEl>
                      <p:spTgt spid="1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5"/>
                                        </p:tgtEl>
                                      </p:cBhvr>
                                    </p:cmd>
                                  </p:childTnLst>
                                </p:cTn>
                              </p:par>
                            </p:childTnLst>
                          </p:cTn>
                        </p:par>
                      </p:childTnLst>
                    </p:cTn>
                  </p:par>
                </p:childTnLst>
              </p:cTn>
              <p:nextCondLst>
                <p:cond evt="onClick" delay="0">
                  <p:tgtEl>
                    <p:spTgt spid="15"/>
                  </p:tgtEl>
                </p:cond>
              </p:nextCondLst>
            </p:seq>
          </p:childTnLst>
        </p:cTn>
      </p:par>
    </p:tnLst>
    <p:bldLst>
      <p:bldP spid="2" grpId="0" uiExpand="1" build="p"/>
      <p:bldP spid="6"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Robustness</a:t>
            </a:r>
            <a:endParaRPr lang="en-US" sz="3600"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fr-FR" sz="2800" b="1" dirty="0" err="1">
                <a:latin typeface="Josefin Sans" pitchFamily="2" charset="0"/>
              </a:rPr>
              <a:t>Robustness</a:t>
            </a:r>
            <a:r>
              <a:rPr lang="fr-FR" sz="2800" b="1" dirty="0">
                <a:latin typeface="Josefin Sans" pitchFamily="2" charset="0"/>
              </a:rPr>
              <a:t> </a:t>
            </a:r>
            <a:r>
              <a:rPr lang="fr-FR" sz="2800" b="1" dirty="0" err="1">
                <a:latin typeface="Josefin Sans" pitchFamily="2" charset="0"/>
              </a:rPr>
              <a:t>assessment</a:t>
            </a:r>
            <a:r>
              <a:rPr lang="fr-FR" sz="2800" b="1" dirty="0">
                <a:latin typeface="Josefin Sans" pitchFamily="2" charset="0"/>
              </a:rPr>
              <a:t> </a:t>
            </a:r>
            <a:endParaRPr lang="es" sz="2800" b="1" dirty="0">
              <a:latin typeface="Josefin Sans" pitchFamily="2" charset="0"/>
            </a:endParaRPr>
          </a:p>
        </p:txBody>
      </p:sp>
      <p:sp>
        <p:nvSpPr>
          <p:cNvPr id="2" name="TextBox 1">
            <a:extLst>
              <a:ext uri="{FF2B5EF4-FFF2-40B4-BE49-F238E27FC236}">
                <a16:creationId xmlns:a16="http://schemas.microsoft.com/office/drawing/2014/main" id="{60245299-8C3C-6C6C-DC49-7816DEC2216A}"/>
              </a:ext>
            </a:extLst>
          </p:cNvPr>
          <p:cNvSpPr txBox="1"/>
          <p:nvPr/>
        </p:nvSpPr>
        <p:spPr>
          <a:xfrm>
            <a:off x="342707" y="1484483"/>
            <a:ext cx="3667318" cy="1938992"/>
          </a:xfrm>
          <a:prstGeom prst="rect">
            <a:avLst/>
          </a:prstGeom>
          <a:noFill/>
        </p:spPr>
        <p:txBody>
          <a:bodyPr wrap="square">
            <a:spAutoFit/>
          </a:bodyPr>
          <a:lstStyle/>
          <a:p>
            <a:pPr>
              <a:buClr>
                <a:schemeClr val="bg1"/>
              </a:buClr>
            </a:pPr>
            <a:r>
              <a:rPr lang="en-US" sz="1200" dirty="0">
                <a:solidFill>
                  <a:schemeClr val="bg1"/>
                </a:solidFill>
                <a:latin typeface="Josefin Slab SemiBold" pitchFamily="2" charset="0"/>
              </a:rPr>
              <a:t>Robustness regarding: </a:t>
            </a:r>
          </a:p>
          <a:p>
            <a:pPr marL="171450" indent="-171450">
              <a:buClr>
                <a:schemeClr val="bg1"/>
              </a:buClr>
              <a:buFont typeface="Arial" panose="020B0604020202020204" pitchFamily="34" charset="0"/>
              <a:buChar char="•"/>
            </a:pPr>
            <a:r>
              <a:rPr lang="en-US" sz="1200" dirty="0">
                <a:latin typeface="Josefin Slab SemiBold" pitchFamily="2" charset="0"/>
              </a:rPr>
              <a:t>Activities: walking, running, cycling</a:t>
            </a:r>
          </a:p>
          <a:p>
            <a:pPr marL="171450" indent="-171450">
              <a:buClr>
                <a:schemeClr val="bg1"/>
              </a:buClr>
              <a:buFont typeface="Arial" panose="020B0604020202020204" pitchFamily="34" charset="0"/>
              <a:buChar char="•"/>
            </a:pPr>
            <a:r>
              <a:rPr lang="en-US" sz="1200" dirty="0">
                <a:latin typeface="Josefin Slab SemiBold" pitchFamily="2" charset="0"/>
              </a:rPr>
              <a:t>Subject exiting the field of view</a:t>
            </a:r>
          </a:p>
          <a:p>
            <a:pPr marL="171450" indent="-171450">
              <a:buClr>
                <a:schemeClr val="bg1"/>
              </a:buClr>
              <a:buFont typeface="Arial" panose="020B0604020202020204" pitchFamily="34" charset="0"/>
              <a:buChar char="•"/>
            </a:pPr>
            <a:r>
              <a:rPr lang="en-US" sz="1200" dirty="0">
                <a:latin typeface="Josefin Slab SemiBold" pitchFamily="2" charset="0"/>
              </a:rPr>
              <a:t>Additional persons entering the scene</a:t>
            </a:r>
          </a:p>
          <a:p>
            <a:pPr>
              <a:buClr>
                <a:schemeClr val="bg1"/>
              </a:buClr>
            </a:pPr>
            <a:endParaRPr lang="en-US" sz="1200" dirty="0">
              <a:solidFill>
                <a:schemeClr val="bg1"/>
              </a:solidFill>
              <a:latin typeface="Josefin Slab SemiBold" pitchFamily="2" charset="0"/>
            </a:endParaRPr>
          </a:p>
          <a:p>
            <a:pPr>
              <a:buClr>
                <a:schemeClr val="bg1"/>
              </a:buClr>
            </a:pPr>
            <a:r>
              <a:rPr lang="en-US" sz="1200" dirty="0">
                <a:solidFill>
                  <a:schemeClr val="bg1"/>
                </a:solidFill>
                <a:latin typeface="Josefin Slab SemiBold" pitchFamily="2" charset="0"/>
              </a:rPr>
              <a:t>Assessed separately against:</a:t>
            </a:r>
          </a:p>
          <a:p>
            <a:pPr marL="171450" indent="-171450">
              <a:buClr>
                <a:schemeClr val="bg1"/>
              </a:buClr>
              <a:buFont typeface="Arial" panose="020B0604020202020204" pitchFamily="34" charset="0"/>
              <a:buChar char="•"/>
            </a:pPr>
            <a:r>
              <a:rPr lang="en-US" sz="1200" dirty="0">
                <a:solidFill>
                  <a:srgbClr val="58ADBA"/>
                </a:solidFill>
                <a:latin typeface="Josefin Slab SemiBold" pitchFamily="2" charset="0"/>
              </a:rPr>
              <a:t>Image quality → dark scene, defocused objectives</a:t>
            </a:r>
            <a:endParaRPr lang="en-US" sz="800" dirty="0">
              <a:solidFill>
                <a:srgbClr val="58ADBA"/>
              </a:solidFill>
              <a:latin typeface="Josefin Slab SemiBold" pitchFamily="2" charset="0"/>
            </a:endParaRPr>
          </a:p>
          <a:p>
            <a:pPr marL="171450" indent="-171450">
              <a:buClr>
                <a:schemeClr val="bg1"/>
              </a:buClr>
              <a:buFont typeface="Arial" panose="020B0604020202020204" pitchFamily="34" charset="0"/>
              <a:buChar char="•"/>
            </a:pPr>
            <a:r>
              <a:rPr lang="en-US" sz="1200" dirty="0">
                <a:solidFill>
                  <a:srgbClr val="7030A0"/>
                </a:solidFill>
                <a:latin typeface="Josefin Slab SemiBold" pitchFamily="2" charset="0"/>
              </a:rPr>
              <a:t>Occlusions → filming with half as many cameras</a:t>
            </a:r>
          </a:p>
          <a:p>
            <a:pPr marL="171450" indent="-171450">
              <a:buClr>
                <a:schemeClr val="bg1"/>
              </a:buClr>
              <a:buFont typeface="Arial" panose="020B0604020202020204" pitchFamily="34" charset="0"/>
              <a:buChar char="•"/>
            </a:pPr>
            <a:r>
              <a:rPr lang="en-US" sz="1200" dirty="0">
                <a:solidFill>
                  <a:srgbClr val="FFC000"/>
                </a:solidFill>
                <a:latin typeface="Josefin Slab SemiBold" pitchFamily="2" charset="0"/>
              </a:rPr>
              <a:t>Poor calibration → random 1 cm residuals</a:t>
            </a:r>
          </a:p>
          <a:p>
            <a:pPr>
              <a:buClr>
                <a:schemeClr val="bg1"/>
              </a:buClr>
            </a:pPr>
            <a:endParaRPr lang="en-US" sz="1200" dirty="0">
              <a:solidFill>
                <a:schemeClr val="bg1"/>
              </a:solidFill>
              <a:latin typeface="Josefin Slab SemiBold" pitchFamily="2" charset="0"/>
            </a:endParaRPr>
          </a:p>
        </p:txBody>
      </p:sp>
      <p:pic>
        <p:nvPicPr>
          <p:cNvPr id="13" name="Picture 12">
            <a:extLst>
              <a:ext uri="{FF2B5EF4-FFF2-40B4-BE49-F238E27FC236}">
                <a16:creationId xmlns:a16="http://schemas.microsoft.com/office/drawing/2014/main" id="{3B4E80F6-A017-4F62-5A79-330E6C59005F}"/>
              </a:ext>
            </a:extLst>
          </p:cNvPr>
          <p:cNvPicPr>
            <a:picLocks noChangeAspect="1"/>
          </p:cNvPicPr>
          <p:nvPr/>
        </p:nvPicPr>
        <p:blipFill>
          <a:blip r:embed="rId3"/>
          <a:stretch>
            <a:fillRect/>
          </a:stretch>
        </p:blipFill>
        <p:spPr>
          <a:xfrm>
            <a:off x="4225612" y="1488543"/>
            <a:ext cx="4575681" cy="3106888"/>
          </a:xfrm>
          <a:prstGeom prst="rect">
            <a:avLst/>
          </a:prstGeom>
        </p:spPr>
      </p:pic>
      <p:grpSp>
        <p:nvGrpSpPr>
          <p:cNvPr id="15" name="Group 14">
            <a:extLst>
              <a:ext uri="{FF2B5EF4-FFF2-40B4-BE49-F238E27FC236}">
                <a16:creationId xmlns:a16="http://schemas.microsoft.com/office/drawing/2014/main" id="{9106E07E-6729-9483-0484-798106A2CADE}"/>
              </a:ext>
            </a:extLst>
          </p:cNvPr>
          <p:cNvGrpSpPr/>
          <p:nvPr/>
        </p:nvGrpSpPr>
        <p:grpSpPr>
          <a:xfrm>
            <a:off x="637982" y="3325582"/>
            <a:ext cx="2571943" cy="1326158"/>
            <a:chOff x="637982" y="3325582"/>
            <a:chExt cx="2571943" cy="1326158"/>
          </a:xfrm>
        </p:grpSpPr>
        <p:pic>
          <p:nvPicPr>
            <p:cNvPr id="11" name="Picture 10">
              <a:extLst>
                <a:ext uri="{FF2B5EF4-FFF2-40B4-BE49-F238E27FC236}">
                  <a16:creationId xmlns:a16="http://schemas.microsoft.com/office/drawing/2014/main" id="{9D1DF5CC-9124-A339-BCF9-E259C0DB564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7982" y="3325582"/>
              <a:ext cx="2571943" cy="1326158"/>
            </a:xfrm>
            <a:prstGeom prst="rect">
              <a:avLst/>
            </a:prstGeom>
          </p:spPr>
        </p:pic>
        <p:sp>
          <p:nvSpPr>
            <p:cNvPr id="14" name="Rectangle 13">
              <a:extLst>
                <a:ext uri="{FF2B5EF4-FFF2-40B4-BE49-F238E27FC236}">
                  <a16:creationId xmlns:a16="http://schemas.microsoft.com/office/drawing/2014/main" id="{5E45C846-8926-B392-DC41-B5C0AC692D42}"/>
                </a:ext>
              </a:extLst>
            </p:cNvPr>
            <p:cNvSpPr/>
            <p:nvPr/>
          </p:nvSpPr>
          <p:spPr>
            <a:xfrm>
              <a:off x="637982" y="4257675"/>
              <a:ext cx="781243"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C38E1C57-ABD2-A9F1-6D0B-407FBBE970C2}"/>
              </a:ext>
            </a:extLst>
          </p:cNvPr>
          <p:cNvSpPr txBox="1"/>
          <p:nvPr/>
        </p:nvSpPr>
        <p:spPr>
          <a:xfrm>
            <a:off x="7677392" y="4412102"/>
            <a:ext cx="1219102" cy="215444"/>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[Pagnon 2021, Sensors]</a:t>
            </a:r>
          </a:p>
        </p:txBody>
      </p:sp>
    </p:spTree>
    <p:extLst>
      <p:ext uri="{BB962C8B-B14F-4D97-AF65-F5344CB8AC3E}">
        <p14:creationId xmlns:p14="http://schemas.microsoft.com/office/powerpoint/2010/main" val="189476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Robustness</a:t>
            </a:r>
            <a:endParaRPr lang="en-US" sz="3600"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fr-FR" sz="2800" b="1" dirty="0" err="1">
                <a:latin typeface="Josefin Sans" pitchFamily="2" charset="0"/>
              </a:rPr>
              <a:t>Robustness</a:t>
            </a:r>
            <a:r>
              <a:rPr lang="fr-FR" sz="2800" b="1" dirty="0">
                <a:latin typeface="Josefin Sans" pitchFamily="2" charset="0"/>
              </a:rPr>
              <a:t> </a:t>
            </a:r>
            <a:r>
              <a:rPr lang="fr-FR" sz="2800" b="1" dirty="0" err="1">
                <a:latin typeface="Josefin Sans" pitchFamily="2" charset="0"/>
              </a:rPr>
              <a:t>results</a:t>
            </a:r>
            <a:r>
              <a:rPr lang="fr-FR" sz="2800" b="1" dirty="0">
                <a:latin typeface="Josefin Sans" pitchFamily="2" charset="0"/>
              </a:rPr>
              <a:t> </a:t>
            </a:r>
            <a:endParaRPr lang="es" sz="2800" b="1" dirty="0">
              <a:latin typeface="Josefin Sans" pitchFamily="2" charset="0"/>
            </a:endParaRPr>
          </a:p>
        </p:txBody>
      </p:sp>
      <p:sp>
        <p:nvSpPr>
          <p:cNvPr id="2" name="TextBox 1">
            <a:extLst>
              <a:ext uri="{FF2B5EF4-FFF2-40B4-BE49-F238E27FC236}">
                <a16:creationId xmlns:a16="http://schemas.microsoft.com/office/drawing/2014/main" id="{60245299-8C3C-6C6C-DC49-7816DEC2216A}"/>
              </a:ext>
            </a:extLst>
          </p:cNvPr>
          <p:cNvSpPr txBox="1"/>
          <p:nvPr/>
        </p:nvSpPr>
        <p:spPr>
          <a:xfrm>
            <a:off x="345569" y="1321918"/>
            <a:ext cx="5018765" cy="3416320"/>
          </a:xfrm>
          <a:prstGeom prst="rect">
            <a:avLst/>
          </a:prstGeom>
          <a:noFill/>
        </p:spPr>
        <p:txBody>
          <a:bodyPr wrap="square">
            <a:spAutoFit/>
          </a:bodyPr>
          <a:lstStyle/>
          <a:p>
            <a:pPr>
              <a:buClr>
                <a:schemeClr val="bg1"/>
              </a:buClr>
            </a:pPr>
            <a:r>
              <a:rPr lang="en-US" sz="1200" dirty="0">
                <a:solidFill>
                  <a:schemeClr val="bg1"/>
                </a:solidFill>
                <a:latin typeface="Josefin Sans" pitchFamily="2" charset="0"/>
              </a:rPr>
              <a:t>Very good agreement with </a:t>
            </a:r>
            <a:r>
              <a:rPr lang="en-US" sz="1200" dirty="0">
                <a:latin typeface="Josefin Sans" pitchFamily="2" charset="0"/>
              </a:rPr>
              <a:t>reference condition</a:t>
            </a:r>
            <a:r>
              <a:rPr lang="en-US" sz="1200" dirty="0">
                <a:solidFill>
                  <a:schemeClr val="bg1"/>
                </a:solidFill>
                <a:latin typeface="Josefin Sans" pitchFamily="2" charset="0"/>
              </a:rPr>
              <a:t> </a:t>
            </a:r>
            <a:endParaRPr lang="en-US" sz="1200" dirty="0">
              <a:solidFill>
                <a:schemeClr val="bg1"/>
              </a:solidFill>
              <a:latin typeface="Josefin Slab SemiBold" pitchFamily="2" charset="0"/>
            </a:endParaRPr>
          </a:p>
          <a:p>
            <a:pPr marL="171450" indent="-171450">
              <a:buClr>
                <a:schemeClr val="bg1"/>
              </a:buClr>
              <a:buFont typeface="Arial" panose="020B0604020202020204" pitchFamily="34" charset="0"/>
              <a:buChar char="•"/>
            </a:pPr>
            <a:endParaRPr lang="en-US" sz="1200" dirty="0">
              <a:solidFill>
                <a:schemeClr val="bg1"/>
              </a:solidFill>
              <a:latin typeface="Josefin Slab SemiBold" pitchFamily="2" charset="0"/>
            </a:endParaRPr>
          </a:p>
          <a:p>
            <a:pPr marL="171450" indent="-171450">
              <a:buClr>
                <a:schemeClr val="bg1"/>
              </a:buClr>
              <a:buFont typeface="Arial" panose="020B0604020202020204" pitchFamily="34" charset="0"/>
              <a:buChar char="•"/>
            </a:pPr>
            <a:r>
              <a:rPr lang="en-US" sz="1200" dirty="0">
                <a:solidFill>
                  <a:schemeClr val="bg1"/>
                </a:solidFill>
                <a:latin typeface="Josefin Slab SemiBold" pitchFamily="2" charset="0"/>
              </a:rPr>
              <a:t>Across all simulated </a:t>
            </a:r>
            <a:r>
              <a:rPr lang="en-US" sz="1200" dirty="0">
                <a:solidFill>
                  <a:srgbClr val="58ADBA"/>
                </a:solidFill>
                <a:latin typeface="Josefin Slab SemiBold" pitchFamily="2" charset="0"/>
              </a:rPr>
              <a:t>con</a:t>
            </a:r>
            <a:r>
              <a:rPr lang="en-US" sz="1200" dirty="0">
                <a:solidFill>
                  <a:srgbClr val="7030A0"/>
                </a:solidFill>
                <a:latin typeface="Josefin Slab SemiBold" pitchFamily="2" charset="0"/>
              </a:rPr>
              <a:t>diti</a:t>
            </a:r>
            <a:r>
              <a:rPr lang="en-US" sz="1200" dirty="0">
                <a:solidFill>
                  <a:srgbClr val="FFC000"/>
                </a:solidFill>
                <a:latin typeface="Josefin Slab SemiBold" pitchFamily="2" charset="0"/>
              </a:rPr>
              <a:t>ons</a:t>
            </a:r>
            <a:r>
              <a:rPr lang="en-US" sz="1200" dirty="0">
                <a:solidFill>
                  <a:schemeClr val="bg1"/>
                </a:solidFill>
                <a:latin typeface="Josefin Slab SemiBold" pitchFamily="2" charset="0"/>
              </a:rPr>
              <a:t>, activities,</a:t>
            </a:r>
            <a:br>
              <a:rPr lang="en-US" sz="1200" dirty="0">
                <a:solidFill>
                  <a:schemeClr val="bg1"/>
                </a:solidFill>
                <a:latin typeface="Josefin Slab SemiBold" pitchFamily="2" charset="0"/>
              </a:rPr>
            </a:br>
            <a:r>
              <a:rPr lang="en-US" sz="1200" dirty="0">
                <a:solidFill>
                  <a:schemeClr val="bg1"/>
                </a:solidFill>
                <a:latin typeface="Josefin Slab SemiBold" pitchFamily="2" charset="0"/>
              </a:rPr>
              <a:t>planes of movement, and joints: </a:t>
            </a:r>
            <a:br>
              <a:rPr lang="en-US" sz="1200" dirty="0">
                <a:solidFill>
                  <a:schemeClr val="bg1"/>
                </a:solidFill>
                <a:latin typeface="Josefin Slab SemiBold" pitchFamily="2" charset="0"/>
              </a:rPr>
            </a:br>
            <a:r>
              <a:rPr lang="en-US" sz="1200" dirty="0">
                <a:solidFill>
                  <a:schemeClr val="bg1"/>
                </a:solidFill>
                <a:latin typeface="Josefin Slab SemiBold" pitchFamily="2" charset="0"/>
              </a:rPr>
              <a:t>MAE &lt; 5.7°</a:t>
            </a:r>
          </a:p>
          <a:p>
            <a:pPr marL="171450" indent="-171450">
              <a:buClr>
                <a:schemeClr val="bg1"/>
              </a:buClr>
              <a:buFont typeface="Arial" panose="020B0604020202020204" pitchFamily="34" charset="0"/>
              <a:buChar char="•"/>
            </a:pPr>
            <a:endParaRPr lang="fr-FR" sz="1200" i="1" dirty="0">
              <a:solidFill>
                <a:schemeClr val="bg1"/>
              </a:solidFill>
              <a:latin typeface="Cambria Math" panose="02040503050406030204" pitchFamily="18" charset="0"/>
            </a:endParaRPr>
          </a:p>
          <a:p>
            <a:pPr marL="171450" indent="-171450">
              <a:buClr>
                <a:schemeClr val="bg1"/>
              </a:buClr>
              <a:buFont typeface="Arial" panose="020B0604020202020204" pitchFamily="34" charset="0"/>
              <a:buChar char="•"/>
            </a:pPr>
            <a:r>
              <a:rPr lang="en-US" sz="1200" dirty="0">
                <a:solidFill>
                  <a:srgbClr val="FFC000"/>
                </a:solidFill>
                <a:latin typeface="Josefin Slab SemiBold" pitchFamily="2" charset="0"/>
              </a:rPr>
              <a:t>1 cm calibration error </a:t>
            </a:r>
            <a:r>
              <a:rPr lang="en-US" sz="1200" dirty="0">
                <a:solidFill>
                  <a:schemeClr val="bg1"/>
                </a:solidFill>
                <a:latin typeface="Josefin Slab SemiBold" pitchFamily="2" charset="0"/>
              </a:rPr>
              <a:t>→ virtually no difference: </a:t>
            </a:r>
            <a:br>
              <a:rPr lang="en-US" sz="1200" dirty="0">
                <a:solidFill>
                  <a:schemeClr val="bg1"/>
                </a:solidFill>
                <a:latin typeface="Josefin Slab SemiBold" pitchFamily="2" charset="0"/>
              </a:rPr>
            </a:br>
            <a:r>
              <a:rPr lang="en-US" sz="1200" dirty="0">
                <a:solidFill>
                  <a:schemeClr val="bg1"/>
                </a:solidFill>
                <a:latin typeface="Josefin Slab SemiBold" pitchFamily="2" charset="0"/>
              </a:rPr>
              <a:t>r=1.0, MAE&lt;1°, std&lt;2.5°</a:t>
            </a:r>
          </a:p>
          <a:p>
            <a:pPr marL="171450" indent="-171450">
              <a:buClr>
                <a:schemeClr val="bg1"/>
              </a:buClr>
              <a:buFont typeface="Arial" panose="020B0604020202020204" pitchFamily="34" charset="0"/>
              <a:buChar char="•"/>
            </a:pPr>
            <a:endParaRPr lang="en-US" sz="1200" dirty="0">
              <a:solidFill>
                <a:schemeClr val="bg1"/>
              </a:solidFill>
              <a:latin typeface="Josefin Slab SemiBold" pitchFamily="2" charset="0"/>
            </a:endParaRPr>
          </a:p>
          <a:p>
            <a:pPr marL="171450" indent="-171450">
              <a:buClr>
                <a:schemeClr val="bg1"/>
              </a:buClr>
              <a:buFont typeface="Arial" panose="020B0604020202020204" pitchFamily="34" charset="0"/>
              <a:buChar char="•"/>
            </a:pPr>
            <a:r>
              <a:rPr lang="en-US" sz="1200" dirty="0">
                <a:solidFill>
                  <a:srgbClr val="7030A0"/>
                </a:solidFill>
                <a:latin typeface="Josefin Slab SemiBold" pitchFamily="2" charset="0"/>
              </a:rPr>
              <a:t>Fewer cameras</a:t>
            </a:r>
            <a:r>
              <a:rPr lang="en-US" sz="1200" dirty="0">
                <a:solidFill>
                  <a:schemeClr val="bg1"/>
                </a:solidFill>
                <a:latin typeface="Josefin Slab SemiBold" pitchFamily="2" charset="0"/>
              </a:rPr>
              <a:t> and </a:t>
            </a:r>
            <a:r>
              <a:rPr lang="en-US" sz="1200" dirty="0">
                <a:solidFill>
                  <a:srgbClr val="58ADBA"/>
                </a:solidFill>
                <a:latin typeface="Josefin Slab SemiBold" pitchFamily="2" charset="0"/>
              </a:rPr>
              <a:t>poor image quality </a:t>
            </a:r>
            <a:r>
              <a:rPr lang="en-US" sz="1200" dirty="0">
                <a:solidFill>
                  <a:schemeClr val="bg1"/>
                </a:solidFill>
                <a:latin typeface="Josefin Slab SemiBold" pitchFamily="2" charset="0"/>
              </a:rPr>
              <a:t>→ more challenging,</a:t>
            </a:r>
            <a:br>
              <a:rPr lang="en-US" sz="1200" dirty="0">
                <a:solidFill>
                  <a:schemeClr val="bg1"/>
                </a:solidFill>
                <a:latin typeface="Josefin Slab SemiBold" pitchFamily="2" charset="0"/>
              </a:rPr>
            </a:br>
            <a:r>
              <a:rPr lang="en-US" sz="1200" dirty="0">
                <a:solidFill>
                  <a:schemeClr val="bg1"/>
                </a:solidFill>
                <a:latin typeface="Josefin Slab SemiBold" pitchFamily="2" charset="0"/>
              </a:rPr>
              <a:t>especially out of the flex/</a:t>
            </a:r>
            <a:r>
              <a:rPr lang="en-US" sz="1200" dirty="0" err="1">
                <a:solidFill>
                  <a:schemeClr val="bg1"/>
                </a:solidFill>
                <a:latin typeface="Josefin Slab SemiBold" pitchFamily="2" charset="0"/>
              </a:rPr>
              <a:t>ext</a:t>
            </a:r>
            <a:r>
              <a:rPr lang="en-US" sz="1200" dirty="0">
                <a:solidFill>
                  <a:schemeClr val="bg1"/>
                </a:solidFill>
                <a:latin typeface="Josefin Slab SemiBold" pitchFamily="2" charset="0"/>
              </a:rPr>
              <a:t> plane,</a:t>
            </a:r>
            <a:br>
              <a:rPr lang="en-US" sz="1200" dirty="0">
                <a:solidFill>
                  <a:schemeClr val="bg1"/>
                </a:solidFill>
                <a:latin typeface="Josefin Slab SemiBold" pitchFamily="2" charset="0"/>
              </a:rPr>
            </a:br>
            <a:r>
              <a:rPr lang="en-US" sz="1200" dirty="0">
                <a:solidFill>
                  <a:schemeClr val="bg1"/>
                </a:solidFill>
                <a:latin typeface="Josefin Slab SemiBold" pitchFamily="2" charset="0"/>
              </a:rPr>
              <a:t>especially on the cycling task</a:t>
            </a:r>
            <a:br>
              <a:rPr lang="en-US" sz="1200" dirty="0">
                <a:solidFill>
                  <a:schemeClr val="bg1"/>
                </a:solidFill>
                <a:latin typeface="Josefin Slab SemiBold" pitchFamily="2" charset="0"/>
              </a:rPr>
            </a:br>
            <a:endParaRPr lang="en-US" sz="1200" dirty="0">
              <a:solidFill>
                <a:schemeClr val="bg1"/>
              </a:solidFill>
              <a:latin typeface="Josefin Slab SemiBold" pitchFamily="2" charset="0"/>
            </a:endParaRPr>
          </a:p>
          <a:p>
            <a:pPr marL="171450" indent="-171450">
              <a:buClr>
                <a:schemeClr val="bg1"/>
              </a:buClr>
              <a:buFont typeface="Arial" panose="020B0604020202020204" pitchFamily="34" charset="0"/>
              <a:buChar char="•"/>
            </a:pPr>
            <a:endParaRPr lang="en-US" sz="1200" dirty="0">
              <a:solidFill>
                <a:schemeClr val="bg1"/>
              </a:solidFill>
              <a:latin typeface="Josefin Slab SemiBold" pitchFamily="2" charset="0"/>
            </a:endParaRPr>
          </a:p>
          <a:p>
            <a:pPr marL="171450" indent="-171450">
              <a:buClr>
                <a:schemeClr val="bg1"/>
              </a:buClr>
              <a:buFont typeface="Arial" panose="020B0604020202020204" pitchFamily="34" charset="0"/>
              <a:buChar char="•"/>
            </a:pPr>
            <a:endParaRPr lang="en-US" sz="1200" dirty="0">
              <a:solidFill>
                <a:schemeClr val="bg1"/>
              </a:solidFill>
              <a:latin typeface="Josefin Slab SemiBold" pitchFamily="2" charset="0"/>
            </a:endParaRPr>
          </a:p>
          <a:p>
            <a:pPr>
              <a:buClr>
                <a:schemeClr val="bg1"/>
              </a:buClr>
            </a:pPr>
            <a:r>
              <a:rPr lang="en-US" sz="1200" dirty="0">
                <a:solidFill>
                  <a:srgbClr val="5B0F00"/>
                </a:solidFill>
                <a:latin typeface="Josefin Sans" pitchFamily="2" charset="0"/>
              </a:rPr>
              <a:t>⚠ </a:t>
            </a:r>
            <a:r>
              <a:rPr lang="en-US" sz="1200" dirty="0">
                <a:solidFill>
                  <a:schemeClr val="bg1"/>
                </a:solidFill>
                <a:latin typeface="Josefin Slab SemiBold" pitchFamily="2" charset="0"/>
              </a:rPr>
              <a:t>1 single subject, 10 cycles per task</a:t>
            </a:r>
          </a:p>
          <a:p>
            <a:pPr>
              <a:buClr>
                <a:schemeClr val="bg1"/>
              </a:buClr>
            </a:pPr>
            <a:r>
              <a:rPr lang="en-US" sz="1200" dirty="0">
                <a:solidFill>
                  <a:srgbClr val="5B0F00"/>
                </a:solidFill>
                <a:latin typeface="Josefin Sans" pitchFamily="2" charset="0"/>
              </a:rPr>
              <a:t>⚠ </a:t>
            </a:r>
            <a:r>
              <a:rPr lang="en-US" sz="1200" dirty="0">
                <a:solidFill>
                  <a:schemeClr val="bg1"/>
                </a:solidFill>
                <a:latin typeface="Josefin Slab SemiBold" pitchFamily="2" charset="0"/>
              </a:rPr>
              <a:t>Simple sagittal movements</a:t>
            </a:r>
          </a:p>
          <a:p>
            <a:pPr>
              <a:buClr>
                <a:schemeClr val="bg1"/>
              </a:buClr>
            </a:pPr>
            <a:r>
              <a:rPr lang="en-US" sz="1200" dirty="0">
                <a:solidFill>
                  <a:srgbClr val="5B0F00"/>
                </a:solidFill>
                <a:latin typeface="Josefin Sans" pitchFamily="2" charset="0"/>
              </a:rPr>
              <a:t>⚠ </a:t>
            </a:r>
            <a:r>
              <a:rPr lang="en-US" sz="1200" dirty="0">
                <a:solidFill>
                  <a:schemeClr val="bg1"/>
                </a:solidFill>
                <a:latin typeface="Josefin Slab SemiBold" pitchFamily="2" charset="0"/>
              </a:rPr>
              <a:t>Virtual scene</a:t>
            </a:r>
          </a:p>
        </p:txBody>
      </p:sp>
      <p:grpSp>
        <p:nvGrpSpPr>
          <p:cNvPr id="27" name="Group 26">
            <a:extLst>
              <a:ext uri="{FF2B5EF4-FFF2-40B4-BE49-F238E27FC236}">
                <a16:creationId xmlns:a16="http://schemas.microsoft.com/office/drawing/2014/main" id="{2B396B98-946A-4300-96CB-4BFC7110F756}"/>
              </a:ext>
            </a:extLst>
          </p:cNvPr>
          <p:cNvGrpSpPr/>
          <p:nvPr/>
        </p:nvGrpSpPr>
        <p:grpSpPr>
          <a:xfrm>
            <a:off x="5425763" y="3886177"/>
            <a:ext cx="3493416" cy="804972"/>
            <a:chOff x="5540183" y="3845830"/>
            <a:chExt cx="3493416" cy="804972"/>
          </a:xfrm>
        </p:grpSpPr>
        <p:sp>
          <p:nvSpPr>
            <p:cNvPr id="22" name="Google Shape;51;p6">
              <a:extLst>
                <a:ext uri="{FF2B5EF4-FFF2-40B4-BE49-F238E27FC236}">
                  <a16:creationId xmlns:a16="http://schemas.microsoft.com/office/drawing/2014/main" id="{6F4FF7EF-A666-A70D-068C-651E24EDF9C4}"/>
                </a:ext>
              </a:extLst>
            </p:cNvPr>
            <p:cNvSpPr/>
            <p:nvPr/>
          </p:nvSpPr>
          <p:spPr>
            <a:xfrm>
              <a:off x="5540183" y="3845830"/>
              <a:ext cx="3493416" cy="804972"/>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 name="TextBox 22">
              <a:extLst>
                <a:ext uri="{FF2B5EF4-FFF2-40B4-BE49-F238E27FC236}">
                  <a16:creationId xmlns:a16="http://schemas.microsoft.com/office/drawing/2014/main" id="{0C2F6FDE-E161-AEEF-47ED-85C4DBBE9D78}"/>
                </a:ext>
              </a:extLst>
            </p:cNvPr>
            <p:cNvSpPr txBox="1"/>
            <p:nvPr/>
          </p:nvSpPr>
          <p:spPr>
            <a:xfrm>
              <a:off x="5575578" y="3859376"/>
              <a:ext cx="3458021" cy="784830"/>
            </a:xfrm>
            <a:prstGeom prst="rect">
              <a:avLst/>
            </a:prstGeom>
            <a:noFill/>
          </p:spPr>
          <p:txBody>
            <a:bodyPr wrap="square">
              <a:spAutoFit/>
            </a:bodyPr>
            <a:lstStyle/>
            <a:p>
              <a:r>
                <a:rPr lang="en-US" sz="1200" u="sng" dirty="0">
                  <a:solidFill>
                    <a:srgbClr val="5B0F00"/>
                  </a:solidFill>
                  <a:latin typeface="Josefin Sans" pitchFamily="2" charset="0"/>
                </a:rPr>
                <a:t>Definitions:</a:t>
              </a:r>
            </a:p>
            <a:p>
              <a:pPr>
                <a:defRPr/>
              </a:pPr>
              <a:r>
                <a:rPr lang="en-US" sz="1100" dirty="0">
                  <a:solidFill>
                    <a:srgbClr val="5B0F00"/>
                  </a:solidFill>
                  <a:latin typeface="Josefin Sans" pitchFamily="2" charset="0"/>
                </a:rPr>
                <a:t>MAE: </a:t>
              </a:r>
              <a:r>
                <a:rPr lang="en-US" sz="1100" dirty="0">
                  <a:solidFill>
                    <a:srgbClr val="5B0F00"/>
                  </a:solidFill>
                  <a:latin typeface="Josefin Slab SemiBold" pitchFamily="2" charset="0"/>
                </a:rPr>
                <a:t>Mean absolute error </a:t>
              </a:r>
              <a:r>
                <a:rPr lang="en-US" sz="800" dirty="0">
                  <a:solidFill>
                    <a:srgbClr val="5B0F00"/>
                  </a:solidFill>
                  <a:latin typeface="Josefin Slab SemiBold" pitchFamily="2" charset="0"/>
                </a:rPr>
                <a:t>(re. reference)</a:t>
              </a:r>
              <a:endParaRPr lang="en-US" sz="1100" dirty="0">
                <a:solidFill>
                  <a:srgbClr val="5B0F00"/>
                </a:solidFill>
                <a:latin typeface="Josefin Slab SemiBold" pitchFamily="2" charset="0"/>
              </a:endParaRPr>
            </a:p>
            <a:p>
              <a:pPr>
                <a:defRPr/>
              </a:pPr>
              <a:r>
                <a:rPr lang="en-US" sz="1100" dirty="0">
                  <a:solidFill>
                    <a:srgbClr val="5B0F00"/>
                  </a:solidFill>
                  <a:latin typeface="Josefin Sans" pitchFamily="2" charset="0"/>
                </a:rPr>
                <a:t>r: </a:t>
              </a:r>
              <a:r>
                <a:rPr lang="en-US" sz="1100" dirty="0">
                  <a:solidFill>
                    <a:srgbClr val="5B0F00"/>
                  </a:solidFill>
                  <a:latin typeface="Josefin Slab SemiBold" pitchFamily="2" charset="0"/>
                </a:rPr>
                <a:t>Pearson’s correlation coefficient</a:t>
              </a:r>
              <a:r>
                <a:rPr lang="en-US" sz="800" dirty="0">
                  <a:solidFill>
                    <a:srgbClr val="5B0F00"/>
                  </a:solidFill>
                  <a:latin typeface="Josefin Slab SemiBold" pitchFamily="2" charset="0"/>
                </a:rPr>
                <a:t> (with reference condition)</a:t>
              </a:r>
              <a:endParaRPr lang="en-US" sz="1100" dirty="0">
                <a:solidFill>
                  <a:srgbClr val="5B0F00"/>
                </a:solidFill>
                <a:latin typeface="Josefin Slab SemiBold" pitchFamily="2" charset="0"/>
              </a:endParaRPr>
            </a:p>
            <a:p>
              <a:pPr>
                <a:defRPr/>
              </a:pPr>
              <a:r>
                <a:rPr lang="en-US" sz="1100" dirty="0">
                  <a:solidFill>
                    <a:srgbClr val="5B0F00"/>
                  </a:solidFill>
                  <a:latin typeface="Josefin Sans" pitchFamily="2" charset="0"/>
                </a:rPr>
                <a:t>std</a:t>
              </a:r>
              <a:r>
                <a:rPr lang="en-US" sz="1100" dirty="0">
                  <a:solidFill>
                    <a:srgbClr val="5B0F00"/>
                  </a:solidFill>
                  <a:latin typeface="Josefin Slab SemiBold" pitchFamily="2" charset="0"/>
                </a:rPr>
                <a:t>: Standard deviation </a:t>
              </a:r>
            </a:p>
          </p:txBody>
        </p:sp>
      </p:grpSp>
      <p:grpSp>
        <p:nvGrpSpPr>
          <p:cNvPr id="26" name="Group 25">
            <a:extLst>
              <a:ext uri="{FF2B5EF4-FFF2-40B4-BE49-F238E27FC236}">
                <a16:creationId xmlns:a16="http://schemas.microsoft.com/office/drawing/2014/main" id="{1BBB956E-A73A-4E95-48F1-570389C2CA94}"/>
              </a:ext>
            </a:extLst>
          </p:cNvPr>
          <p:cNvGrpSpPr/>
          <p:nvPr/>
        </p:nvGrpSpPr>
        <p:grpSpPr>
          <a:xfrm>
            <a:off x="4708103" y="2460787"/>
            <a:ext cx="4211076" cy="1346124"/>
            <a:chOff x="4822523" y="2013341"/>
            <a:chExt cx="4211076" cy="1346124"/>
          </a:xfrm>
        </p:grpSpPr>
        <p:pic>
          <p:nvPicPr>
            <p:cNvPr id="9" name="Picture 8">
              <a:extLst>
                <a:ext uri="{FF2B5EF4-FFF2-40B4-BE49-F238E27FC236}">
                  <a16:creationId xmlns:a16="http://schemas.microsoft.com/office/drawing/2014/main" id="{1CE0B224-ACBB-FD90-56F1-1693800FF17F}"/>
                </a:ext>
              </a:extLst>
            </p:cNvPr>
            <p:cNvPicPr>
              <a:picLocks noChangeAspect="1"/>
            </p:cNvPicPr>
            <p:nvPr/>
          </p:nvPicPr>
          <p:blipFill rotWithShape="1">
            <a:blip r:embed="rId3">
              <a:clrChange>
                <a:clrFrom>
                  <a:srgbClr val="FFFFFF"/>
                </a:clrFrom>
                <a:clrTo>
                  <a:srgbClr val="FFFFFF">
                    <a:alpha val="0"/>
                  </a:srgbClr>
                </a:clrTo>
              </a:clrChange>
            </a:blip>
            <a:srcRect t="18504"/>
            <a:stretch/>
          </p:blipFill>
          <p:spPr>
            <a:xfrm>
              <a:off x="4822523" y="2139789"/>
              <a:ext cx="2069991" cy="1219676"/>
            </a:xfrm>
            <a:prstGeom prst="rect">
              <a:avLst/>
            </a:prstGeom>
          </p:spPr>
        </p:pic>
        <p:pic>
          <p:nvPicPr>
            <p:cNvPr id="19" name="Picture 18">
              <a:extLst>
                <a:ext uri="{FF2B5EF4-FFF2-40B4-BE49-F238E27FC236}">
                  <a16:creationId xmlns:a16="http://schemas.microsoft.com/office/drawing/2014/main" id="{126F860A-ED4C-D287-E63C-86EB9AAB5C7D}"/>
                </a:ext>
              </a:extLst>
            </p:cNvPr>
            <p:cNvPicPr>
              <a:picLocks noChangeAspect="1"/>
            </p:cNvPicPr>
            <p:nvPr/>
          </p:nvPicPr>
          <p:blipFill rotWithShape="1">
            <a:blip r:embed="rId4">
              <a:clrChange>
                <a:clrFrom>
                  <a:srgbClr val="FFFFFF"/>
                </a:clrFrom>
                <a:clrTo>
                  <a:srgbClr val="FFFFFF">
                    <a:alpha val="0"/>
                  </a:srgbClr>
                </a:clrTo>
              </a:clrChange>
            </a:blip>
            <a:srcRect t="20708"/>
            <a:stretch/>
          </p:blipFill>
          <p:spPr>
            <a:xfrm>
              <a:off x="6963608" y="2182445"/>
              <a:ext cx="2069991" cy="1139912"/>
            </a:xfrm>
            <a:prstGeom prst="rect">
              <a:avLst/>
            </a:prstGeom>
          </p:spPr>
        </p:pic>
        <p:sp>
          <p:nvSpPr>
            <p:cNvPr id="24" name="Rectangle 23">
              <a:extLst>
                <a:ext uri="{FF2B5EF4-FFF2-40B4-BE49-F238E27FC236}">
                  <a16:creationId xmlns:a16="http://schemas.microsoft.com/office/drawing/2014/main" id="{C4F57A57-B041-44B8-F52B-5155461B493F}"/>
                </a:ext>
              </a:extLst>
            </p:cNvPr>
            <p:cNvSpPr/>
            <p:nvPr/>
          </p:nvSpPr>
          <p:spPr>
            <a:xfrm>
              <a:off x="4960620" y="2013341"/>
              <a:ext cx="1947134" cy="169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latin typeface="Josefin Sans" pitchFamily="2" charset="0"/>
                </a:rPr>
                <a:t>Hip </a:t>
              </a:r>
              <a:r>
                <a:rPr lang="fr-FR" sz="800" b="1" dirty="0" err="1">
                  <a:latin typeface="Josefin Sans" pitchFamily="2" charset="0"/>
                </a:rPr>
                <a:t>int</a:t>
              </a:r>
              <a:r>
                <a:rPr lang="fr-FR" sz="800" b="1" dirty="0">
                  <a:latin typeface="Josefin Sans" pitchFamily="2" charset="0"/>
                </a:rPr>
                <a:t>/</a:t>
              </a:r>
              <a:r>
                <a:rPr lang="fr-FR" sz="800" b="1" dirty="0" err="1">
                  <a:latin typeface="Josefin Sans" pitchFamily="2" charset="0"/>
                </a:rPr>
                <a:t>ext</a:t>
              </a:r>
              <a:r>
                <a:rPr lang="fr-FR" sz="800" b="1" dirty="0">
                  <a:latin typeface="Josefin Sans" pitchFamily="2" charset="0"/>
                </a:rPr>
                <a:t> rotation in running</a:t>
              </a:r>
              <a:endParaRPr lang="en-US" sz="800" b="1" dirty="0">
                <a:latin typeface="Josefin Sans" pitchFamily="2" charset="0"/>
              </a:endParaRPr>
            </a:p>
          </p:txBody>
        </p:sp>
        <p:sp>
          <p:nvSpPr>
            <p:cNvPr id="25" name="Rectangle 24">
              <a:extLst>
                <a:ext uri="{FF2B5EF4-FFF2-40B4-BE49-F238E27FC236}">
                  <a16:creationId xmlns:a16="http://schemas.microsoft.com/office/drawing/2014/main" id="{03EDCE27-626B-2F5B-8360-8A840F8D94DD}"/>
                </a:ext>
              </a:extLst>
            </p:cNvPr>
            <p:cNvSpPr/>
            <p:nvPr/>
          </p:nvSpPr>
          <p:spPr>
            <a:xfrm>
              <a:off x="7086465" y="2013341"/>
              <a:ext cx="1947134" cy="186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err="1">
                  <a:latin typeface="Josefin Sans" pitchFamily="2" charset="0"/>
                </a:rPr>
                <a:t>Subtalar</a:t>
              </a:r>
              <a:r>
                <a:rPr lang="fr-FR" sz="800" b="1" dirty="0">
                  <a:latin typeface="Josefin Sans" pitchFamily="2" charset="0"/>
                </a:rPr>
                <a:t> angle in </a:t>
              </a:r>
              <a:r>
                <a:rPr lang="fr-FR" sz="800" b="1" dirty="0" err="1">
                  <a:latin typeface="Josefin Sans" pitchFamily="2" charset="0"/>
                </a:rPr>
                <a:t>cycling</a:t>
              </a:r>
              <a:endParaRPr lang="en-US" sz="800" b="1" dirty="0">
                <a:latin typeface="Josefin Sans" pitchFamily="2" charset="0"/>
              </a:endParaRPr>
            </a:p>
          </p:txBody>
        </p:sp>
      </p:grpSp>
      <p:sp>
        <p:nvSpPr>
          <p:cNvPr id="6" name="TextBox 5">
            <a:extLst>
              <a:ext uri="{FF2B5EF4-FFF2-40B4-BE49-F238E27FC236}">
                <a16:creationId xmlns:a16="http://schemas.microsoft.com/office/drawing/2014/main" id="{CED5B4FA-277F-82AB-815F-FA01064B0A0B}"/>
              </a:ext>
            </a:extLst>
          </p:cNvPr>
          <p:cNvSpPr txBox="1"/>
          <p:nvPr/>
        </p:nvSpPr>
        <p:spPr>
          <a:xfrm>
            <a:off x="7814143" y="3567905"/>
            <a:ext cx="1219102" cy="215444"/>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[Pagnon 2021, Sensors]</a:t>
            </a:r>
          </a:p>
        </p:txBody>
      </p:sp>
      <p:pic>
        <p:nvPicPr>
          <p:cNvPr id="11" name="Picture 10">
            <a:extLst>
              <a:ext uri="{FF2B5EF4-FFF2-40B4-BE49-F238E27FC236}">
                <a16:creationId xmlns:a16="http://schemas.microsoft.com/office/drawing/2014/main" id="{73A800FE-62A8-4D01-F2DF-96C3EA0E4C89}"/>
              </a:ext>
            </a:extLst>
          </p:cNvPr>
          <p:cNvPicPr>
            <a:picLocks noChangeAspect="1"/>
          </p:cNvPicPr>
          <p:nvPr/>
        </p:nvPicPr>
        <p:blipFill rotWithShape="1">
          <a:blip r:embed="rId5">
            <a:clrChange>
              <a:clrFrom>
                <a:srgbClr val="FFFFFF"/>
              </a:clrFrom>
              <a:clrTo>
                <a:srgbClr val="FFFFFF">
                  <a:alpha val="0"/>
                </a:srgbClr>
              </a:clrTo>
            </a:clrChange>
          </a:blip>
          <a:srcRect l="7700" t="10531"/>
          <a:stretch/>
        </p:blipFill>
        <p:spPr>
          <a:xfrm>
            <a:off x="4708103" y="1173506"/>
            <a:ext cx="2029377" cy="1390827"/>
          </a:xfrm>
          <a:prstGeom prst="rect">
            <a:avLst/>
          </a:prstGeom>
        </p:spPr>
      </p:pic>
      <p:sp>
        <p:nvSpPr>
          <p:cNvPr id="12" name="Rectangle 11">
            <a:extLst>
              <a:ext uri="{FF2B5EF4-FFF2-40B4-BE49-F238E27FC236}">
                <a16:creationId xmlns:a16="http://schemas.microsoft.com/office/drawing/2014/main" id="{1A583DAC-0EB0-97B1-7054-F0F151F28E51}"/>
              </a:ext>
            </a:extLst>
          </p:cNvPr>
          <p:cNvSpPr/>
          <p:nvPr/>
        </p:nvSpPr>
        <p:spPr>
          <a:xfrm>
            <a:off x="4818273" y="1159188"/>
            <a:ext cx="1947134" cy="169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latin typeface="Josefin Sans" pitchFamily="2" charset="0"/>
              </a:rPr>
              <a:t>Hip flexion/extension in </a:t>
            </a:r>
            <a:r>
              <a:rPr lang="fr-FR" sz="800" b="1" dirty="0" err="1">
                <a:latin typeface="Josefin Sans" pitchFamily="2" charset="0"/>
              </a:rPr>
              <a:t>walking</a:t>
            </a:r>
            <a:endParaRPr lang="en-US" sz="800" b="1" dirty="0">
              <a:latin typeface="Josefin Sans" pitchFamily="2" charset="0"/>
            </a:endParaRPr>
          </a:p>
        </p:txBody>
      </p:sp>
      <p:sp>
        <p:nvSpPr>
          <p:cNvPr id="7" name="Rectangle 6">
            <a:extLst>
              <a:ext uri="{FF2B5EF4-FFF2-40B4-BE49-F238E27FC236}">
                <a16:creationId xmlns:a16="http://schemas.microsoft.com/office/drawing/2014/main" id="{1C54A0CC-B8B0-0F93-778A-DDC959A64D0F}"/>
              </a:ext>
            </a:extLst>
          </p:cNvPr>
          <p:cNvSpPr/>
          <p:nvPr/>
        </p:nvSpPr>
        <p:spPr>
          <a:xfrm>
            <a:off x="4708103" y="2460787"/>
            <a:ext cx="4325142" cy="1322562"/>
          </a:xfrm>
          <a:prstGeom prst="rect">
            <a:avLst/>
          </a:prstGeom>
          <a:noFill/>
          <a:ln w="127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idx="6"/>
          </p:nvPr>
        </p:nvSpPr>
        <p:spPr>
          <a:xfrm>
            <a:off x="243648"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Accuracy</a:t>
            </a:r>
            <a:endParaRPr dirty="0">
              <a:solidFill>
                <a:schemeClr val="tx2">
                  <a:lumMod val="40000"/>
                  <a:lumOff val="60000"/>
                </a:schemeClr>
              </a:solidFill>
            </a:endParaRPr>
          </a:p>
        </p:txBody>
      </p:sp>
      <p:sp>
        <p:nvSpPr>
          <p:cNvPr id="133" name="Google Shape;133;p19"/>
          <p:cNvSpPr txBox="1">
            <a:spLocks noGrp="1"/>
          </p:cNvSpPr>
          <p:nvPr>
            <p:ph type="subTitle" idx="7"/>
          </p:nvPr>
        </p:nvSpPr>
        <p:spPr>
          <a:xfrm>
            <a:off x="243647" y="41410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Comparison to a marker-based process.</a:t>
            </a:r>
            <a:endParaRPr dirty="0">
              <a:solidFill>
                <a:schemeClr val="tx2">
                  <a:lumMod val="40000"/>
                  <a:lumOff val="60000"/>
                </a:schemeClr>
              </a:solidFill>
            </a:endParaRPr>
          </a:p>
        </p:txBody>
      </p:sp>
      <p:sp>
        <p:nvSpPr>
          <p:cNvPr id="134" name="Google Shape;134;p19"/>
          <p:cNvSpPr txBox="1">
            <a:spLocks noGrp="1"/>
          </p:cNvSpPr>
          <p:nvPr>
            <p:ph type="title" idx="8"/>
          </p:nvPr>
        </p:nvSpPr>
        <p:spPr>
          <a:xfrm>
            <a:off x="243658" y="33784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04</a:t>
            </a:r>
            <a:endParaRPr dirty="0">
              <a:solidFill>
                <a:schemeClr val="tx2">
                  <a:lumMod val="40000"/>
                  <a:lumOff val="60000"/>
                </a:schemeClr>
              </a:solidFill>
            </a:endParaRPr>
          </a:p>
        </p:txBody>
      </p:sp>
      <p:sp>
        <p:nvSpPr>
          <p:cNvPr id="135" name="Google Shape;135;p19"/>
          <p:cNvSpPr txBox="1">
            <a:spLocks noGrp="1"/>
          </p:cNvSpPr>
          <p:nvPr>
            <p:ph type="ctrTitle" idx="15"/>
          </p:nvPr>
        </p:nvSpPr>
        <p:spPr>
          <a:xfrm>
            <a:off x="7334128" y="129625"/>
            <a:ext cx="11022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Introduction</a:t>
            </a:r>
            <a:endParaRPr sz="3600" dirty="0"/>
          </a:p>
        </p:txBody>
      </p:sp>
      <p:sp>
        <p:nvSpPr>
          <p:cNvPr id="136" name="Google Shape;136;p19"/>
          <p:cNvSpPr txBox="1">
            <a:spLocks noGrp="1"/>
          </p:cNvSpPr>
          <p:nvPr>
            <p:ph type="ctrTitle"/>
          </p:nvPr>
        </p:nvSpPr>
        <p:spPr>
          <a:xfrm>
            <a:off x="243648" y="64914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s" dirty="0"/>
              <a:t>Introduction</a:t>
            </a:r>
            <a:endParaRPr dirty="0"/>
          </a:p>
        </p:txBody>
      </p:sp>
      <p:sp>
        <p:nvSpPr>
          <p:cNvPr id="137" name="Google Shape;137;p19"/>
          <p:cNvSpPr txBox="1">
            <a:spLocks noGrp="1"/>
          </p:cNvSpPr>
          <p:nvPr>
            <p:ph type="subTitle" idx="1"/>
          </p:nvPr>
        </p:nvSpPr>
        <p:spPr>
          <a:xfrm>
            <a:off x="243646" y="1091895"/>
            <a:ext cx="229737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 dirty="0"/>
          </a:p>
          <a:p>
            <a:pPr marL="0" lvl="0" indent="0" algn="l" rtl="0">
              <a:spcBef>
                <a:spcPts val="0"/>
              </a:spcBef>
              <a:spcAft>
                <a:spcPts val="0"/>
              </a:spcAft>
              <a:buNone/>
            </a:pPr>
            <a:r>
              <a:rPr lang="es" dirty="0"/>
              <a:t>What is MoCap?</a:t>
            </a:r>
          </a:p>
          <a:p>
            <a:pPr marL="0" lvl="0" indent="0" algn="l" rtl="0">
              <a:spcBef>
                <a:spcPts val="0"/>
              </a:spcBef>
              <a:spcAft>
                <a:spcPts val="0"/>
              </a:spcAft>
              <a:buNone/>
            </a:pPr>
            <a:r>
              <a:rPr lang="es" dirty="0"/>
              <a:t>Why do we need markerless in sports?</a:t>
            </a:r>
            <a:endParaRPr dirty="0"/>
          </a:p>
        </p:txBody>
      </p:sp>
      <p:sp>
        <p:nvSpPr>
          <p:cNvPr id="138" name="Google Shape;138;p19"/>
          <p:cNvSpPr txBox="1">
            <a:spLocks noGrp="1"/>
          </p:cNvSpPr>
          <p:nvPr>
            <p:ph type="title" idx="2"/>
          </p:nvPr>
        </p:nvSpPr>
        <p:spPr>
          <a:xfrm>
            <a:off x="243658" y="35299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01</a:t>
            </a:r>
            <a:endParaRPr dirty="0"/>
          </a:p>
        </p:txBody>
      </p:sp>
      <p:sp>
        <p:nvSpPr>
          <p:cNvPr id="139" name="Google Shape;139;p19"/>
          <p:cNvSpPr txBox="1">
            <a:spLocks noGrp="1"/>
          </p:cNvSpPr>
          <p:nvPr>
            <p:ph type="ctrTitle" idx="3"/>
          </p:nvPr>
        </p:nvSpPr>
        <p:spPr>
          <a:xfrm>
            <a:off x="2541017" y="832320"/>
            <a:ext cx="27929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From 2D images </a:t>
            </a:r>
            <a:br>
              <a:rPr lang="es" dirty="0">
                <a:solidFill>
                  <a:schemeClr val="tx2">
                    <a:lumMod val="40000"/>
                    <a:lumOff val="60000"/>
                  </a:schemeClr>
                </a:solidFill>
              </a:rPr>
            </a:br>
            <a:r>
              <a:rPr lang="es" dirty="0">
                <a:solidFill>
                  <a:schemeClr val="tx2">
                    <a:lumMod val="40000"/>
                    <a:lumOff val="60000"/>
                  </a:schemeClr>
                </a:solidFill>
              </a:rPr>
              <a:t>to 3D joint angles</a:t>
            </a:r>
            <a:endParaRPr dirty="0">
              <a:solidFill>
                <a:schemeClr val="tx2">
                  <a:lumMod val="40000"/>
                  <a:lumOff val="60000"/>
                </a:schemeClr>
              </a:solidFill>
            </a:endParaRPr>
          </a:p>
        </p:txBody>
      </p:sp>
      <p:sp>
        <p:nvSpPr>
          <p:cNvPr id="140" name="Google Shape;140;p19"/>
          <p:cNvSpPr txBox="1">
            <a:spLocks noGrp="1"/>
          </p:cNvSpPr>
          <p:nvPr>
            <p:ph type="subTitle" idx="4"/>
          </p:nvPr>
        </p:nvSpPr>
        <p:spPr>
          <a:xfrm>
            <a:off x="2541018" y="1241194"/>
            <a:ext cx="2297370" cy="577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Crossover of numerous research fields.</a:t>
            </a:r>
          </a:p>
          <a:p>
            <a:pPr marL="0" lvl="0" indent="0" algn="l" rtl="0">
              <a:spcBef>
                <a:spcPts val="0"/>
              </a:spcBef>
              <a:spcAft>
                <a:spcPts val="0"/>
              </a:spcAft>
              <a:buNone/>
            </a:pPr>
            <a:r>
              <a:rPr lang="es" dirty="0">
                <a:solidFill>
                  <a:schemeClr val="tx2">
                    <a:lumMod val="40000"/>
                    <a:lumOff val="60000"/>
                  </a:schemeClr>
                </a:solidFill>
              </a:rPr>
              <a:t>Building an open-source solution.</a:t>
            </a:r>
            <a:endParaRPr dirty="0">
              <a:solidFill>
                <a:schemeClr val="tx2">
                  <a:lumMod val="40000"/>
                  <a:lumOff val="60000"/>
                </a:schemeClr>
              </a:solidFill>
            </a:endParaRPr>
          </a:p>
        </p:txBody>
      </p:sp>
      <p:sp>
        <p:nvSpPr>
          <p:cNvPr id="141" name="Google Shape;141;p19"/>
          <p:cNvSpPr txBox="1">
            <a:spLocks noGrp="1"/>
          </p:cNvSpPr>
          <p:nvPr>
            <p:ph type="title" idx="5"/>
          </p:nvPr>
        </p:nvSpPr>
        <p:spPr>
          <a:xfrm>
            <a:off x="2541033" y="34959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02</a:t>
            </a:r>
            <a:endParaRPr dirty="0">
              <a:solidFill>
                <a:schemeClr val="tx2">
                  <a:lumMod val="40000"/>
                  <a:lumOff val="60000"/>
                </a:schemeClr>
              </a:solidFill>
            </a:endParaRPr>
          </a:p>
        </p:txBody>
      </p:sp>
      <p:sp>
        <p:nvSpPr>
          <p:cNvPr id="142" name="Google Shape;142;p19"/>
          <p:cNvSpPr txBox="1">
            <a:spLocks noGrp="1"/>
          </p:cNvSpPr>
          <p:nvPr>
            <p:ph type="ctrTitle" idx="9"/>
          </p:nvPr>
        </p:nvSpPr>
        <p:spPr>
          <a:xfrm>
            <a:off x="2541023"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Application case</a:t>
            </a:r>
            <a:endParaRPr dirty="0">
              <a:solidFill>
                <a:schemeClr val="tx2">
                  <a:lumMod val="40000"/>
                  <a:lumOff val="60000"/>
                </a:schemeClr>
              </a:solidFill>
            </a:endParaRPr>
          </a:p>
        </p:txBody>
      </p:sp>
      <p:sp>
        <p:nvSpPr>
          <p:cNvPr id="143" name="Google Shape;143;p19"/>
          <p:cNvSpPr txBox="1">
            <a:spLocks noGrp="1"/>
          </p:cNvSpPr>
          <p:nvPr>
            <p:ph type="subTitle" idx="13"/>
          </p:nvPr>
        </p:nvSpPr>
        <p:spPr>
          <a:xfrm>
            <a:off x="2541022" y="4142973"/>
            <a:ext cx="21224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lumMod val="40000"/>
                    <a:lumOff val="60000"/>
                  </a:schemeClr>
                </a:solidFill>
              </a:rPr>
              <a:t>Boxing, using unsynchronized and uncalibrated </a:t>
            </a:r>
            <a:r>
              <a:rPr lang="en-US" dirty="0" err="1">
                <a:solidFill>
                  <a:schemeClr val="tx2">
                    <a:lumMod val="40000"/>
                    <a:lumOff val="60000"/>
                  </a:schemeClr>
                </a:solidFill>
              </a:rPr>
              <a:t>GoPros</a:t>
            </a:r>
            <a:r>
              <a:rPr lang="en-US" dirty="0">
                <a:solidFill>
                  <a:schemeClr val="tx2">
                    <a:lumMod val="40000"/>
                    <a:lumOff val="60000"/>
                  </a:schemeClr>
                </a:solidFill>
              </a:rPr>
              <a:t>.</a:t>
            </a:r>
          </a:p>
          <a:p>
            <a:pPr marL="0" lvl="0" indent="0" algn="l" rtl="0">
              <a:spcBef>
                <a:spcPts val="0"/>
              </a:spcBef>
              <a:spcAft>
                <a:spcPts val="0"/>
              </a:spcAft>
              <a:buNone/>
            </a:pPr>
            <a:endParaRPr dirty="0">
              <a:solidFill>
                <a:schemeClr val="tx2">
                  <a:lumMod val="40000"/>
                  <a:lumOff val="60000"/>
                </a:schemeClr>
              </a:solidFill>
            </a:endParaRPr>
          </a:p>
        </p:txBody>
      </p:sp>
      <p:sp>
        <p:nvSpPr>
          <p:cNvPr id="144" name="Google Shape;144;p19"/>
          <p:cNvSpPr txBox="1">
            <a:spLocks noGrp="1"/>
          </p:cNvSpPr>
          <p:nvPr>
            <p:ph type="title" idx="14"/>
          </p:nvPr>
        </p:nvSpPr>
        <p:spPr>
          <a:xfrm>
            <a:off x="2541033" y="33784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05</a:t>
            </a:r>
            <a:endParaRPr dirty="0">
              <a:solidFill>
                <a:schemeClr val="tx2">
                  <a:lumMod val="40000"/>
                  <a:lumOff val="60000"/>
                </a:schemeClr>
              </a:solidFill>
            </a:endParaRPr>
          </a:p>
        </p:txBody>
      </p:sp>
      <p:pic>
        <p:nvPicPr>
          <p:cNvPr id="145" name="Google Shape;145;p19"/>
          <p:cNvPicPr preferRelativeResize="0"/>
          <p:nvPr/>
        </p:nvPicPr>
        <p:blipFill>
          <a:blip r:embed="rId3"/>
          <a:srcRect t="39140" b="39140"/>
          <a:stretch/>
        </p:blipFill>
        <p:spPr>
          <a:xfrm>
            <a:off x="0" y="2049025"/>
            <a:ext cx="9144000" cy="1045459"/>
          </a:xfrm>
          <a:prstGeom prst="rect">
            <a:avLst/>
          </a:prstGeom>
          <a:noFill/>
          <a:ln>
            <a:noFill/>
          </a:ln>
        </p:spPr>
      </p:pic>
      <p:sp>
        <p:nvSpPr>
          <p:cNvPr id="146" name="Google Shape;146;p19"/>
          <p:cNvSpPr/>
          <p:nvPr/>
        </p:nvSpPr>
        <p:spPr>
          <a:xfrm>
            <a:off x="0" y="2048984"/>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sldNum" idx="12"/>
          </p:nvPr>
        </p:nvSpPr>
        <p:spPr>
          <a:xfrm>
            <a:off x="7883363" y="47313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a:t>
            </a:fld>
            <a:endParaRPr dirty="0"/>
          </a:p>
        </p:txBody>
      </p:sp>
      <p:sp>
        <p:nvSpPr>
          <p:cNvPr id="4" name="Google Shape;139;p19">
            <a:extLst>
              <a:ext uri="{FF2B5EF4-FFF2-40B4-BE49-F238E27FC236}">
                <a16:creationId xmlns:a16="http://schemas.microsoft.com/office/drawing/2014/main" id="{7B46C31B-616A-96B4-837F-8E800CCFD34F}"/>
              </a:ext>
            </a:extLst>
          </p:cNvPr>
          <p:cNvSpPr txBox="1">
            <a:spLocks/>
          </p:cNvSpPr>
          <p:nvPr/>
        </p:nvSpPr>
        <p:spPr>
          <a:xfrm>
            <a:off x="4790106" y="645745"/>
            <a:ext cx="279298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9pPr>
          </a:lstStyle>
          <a:p>
            <a:r>
              <a:rPr lang="es" dirty="0">
                <a:solidFill>
                  <a:schemeClr val="tx2">
                    <a:lumMod val="40000"/>
                    <a:lumOff val="60000"/>
                  </a:schemeClr>
                </a:solidFill>
              </a:rPr>
              <a:t>Robustness</a:t>
            </a:r>
            <a:endParaRPr lang="en-US" dirty="0">
              <a:solidFill>
                <a:schemeClr val="tx2">
                  <a:lumMod val="40000"/>
                  <a:lumOff val="60000"/>
                </a:schemeClr>
              </a:solidFill>
            </a:endParaRPr>
          </a:p>
        </p:txBody>
      </p:sp>
      <p:sp>
        <p:nvSpPr>
          <p:cNvPr id="6" name="Google Shape;141;p19">
            <a:extLst>
              <a:ext uri="{FF2B5EF4-FFF2-40B4-BE49-F238E27FC236}">
                <a16:creationId xmlns:a16="http://schemas.microsoft.com/office/drawing/2014/main" id="{341E354F-444F-E6A2-447E-9985C37B701C}"/>
              </a:ext>
            </a:extLst>
          </p:cNvPr>
          <p:cNvSpPr txBox="1">
            <a:spLocks/>
          </p:cNvSpPr>
          <p:nvPr/>
        </p:nvSpPr>
        <p:spPr>
          <a:xfrm>
            <a:off x="4790116" y="34959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03</a:t>
            </a:r>
          </a:p>
        </p:txBody>
      </p:sp>
      <p:sp>
        <p:nvSpPr>
          <p:cNvPr id="7" name="Google Shape;142;p19">
            <a:extLst>
              <a:ext uri="{FF2B5EF4-FFF2-40B4-BE49-F238E27FC236}">
                <a16:creationId xmlns:a16="http://schemas.microsoft.com/office/drawing/2014/main" id="{64687450-F399-11BC-38D6-E1E89BB30A7E}"/>
              </a:ext>
            </a:extLst>
          </p:cNvPr>
          <p:cNvSpPr txBox="1">
            <a:spLocks/>
          </p:cNvSpPr>
          <p:nvPr/>
        </p:nvSpPr>
        <p:spPr>
          <a:xfrm>
            <a:off x="4790106" y="368220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7775"/>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2pPr>
            <a:lvl3pPr marR="0" lvl="2"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3pPr>
            <a:lvl4pPr marR="0" lvl="3"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4pPr>
            <a:lvl5pPr marR="0" lvl="4"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5pPr>
            <a:lvl6pPr marR="0" lvl="5"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6pPr>
            <a:lvl7pPr marR="0" lvl="6"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7pPr>
            <a:lvl8pPr marR="0" lvl="7"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8pPr>
            <a:lvl9pPr marR="0" lvl="8"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9pPr>
          </a:lstStyle>
          <a:p>
            <a:r>
              <a:rPr lang="en-US" dirty="0">
                <a:solidFill>
                  <a:schemeClr val="tx2">
                    <a:lumMod val="40000"/>
                    <a:lumOff val="60000"/>
                  </a:schemeClr>
                </a:solidFill>
              </a:rPr>
              <a:t>Perspectives</a:t>
            </a:r>
          </a:p>
        </p:txBody>
      </p:sp>
      <p:sp>
        <p:nvSpPr>
          <p:cNvPr id="8" name="Google Shape;143;p19">
            <a:extLst>
              <a:ext uri="{FF2B5EF4-FFF2-40B4-BE49-F238E27FC236}">
                <a16:creationId xmlns:a16="http://schemas.microsoft.com/office/drawing/2014/main" id="{EA21D686-3EB3-7DF9-730E-B06DC3F43051}"/>
              </a:ext>
            </a:extLst>
          </p:cNvPr>
          <p:cNvSpPr txBox="1">
            <a:spLocks/>
          </p:cNvSpPr>
          <p:nvPr/>
        </p:nvSpPr>
        <p:spPr>
          <a:xfrm>
            <a:off x="4790104" y="4142973"/>
            <a:ext cx="2544024"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Enhancing the markerless process.</a:t>
            </a:r>
          </a:p>
          <a:p>
            <a:pPr marL="0" indent="0"/>
            <a:r>
              <a:rPr lang="en-US" dirty="0">
                <a:solidFill>
                  <a:schemeClr val="tx2">
                    <a:lumMod val="40000"/>
                    <a:lumOff val="60000"/>
                  </a:schemeClr>
                </a:solidFill>
              </a:rPr>
              <a:t>Data fusion when video is challenged</a:t>
            </a:r>
          </a:p>
        </p:txBody>
      </p:sp>
      <p:sp>
        <p:nvSpPr>
          <p:cNvPr id="9" name="Google Shape;144;p19">
            <a:extLst>
              <a:ext uri="{FF2B5EF4-FFF2-40B4-BE49-F238E27FC236}">
                <a16:creationId xmlns:a16="http://schemas.microsoft.com/office/drawing/2014/main" id="{2DB6C261-81EC-26EF-51B6-A135C42C23D7}"/>
              </a:ext>
            </a:extLst>
          </p:cNvPr>
          <p:cNvSpPr txBox="1">
            <a:spLocks/>
          </p:cNvSpPr>
          <p:nvPr/>
        </p:nvSpPr>
        <p:spPr>
          <a:xfrm>
            <a:off x="4790116" y="3378435"/>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06</a:t>
            </a:r>
          </a:p>
        </p:txBody>
      </p:sp>
      <p:sp>
        <p:nvSpPr>
          <p:cNvPr id="2" name="Google Shape;140;p19">
            <a:extLst>
              <a:ext uri="{FF2B5EF4-FFF2-40B4-BE49-F238E27FC236}">
                <a16:creationId xmlns:a16="http://schemas.microsoft.com/office/drawing/2014/main" id="{B4066258-B93A-EC58-B9EF-8C9DD9CC4D15}"/>
              </a:ext>
            </a:extLst>
          </p:cNvPr>
          <p:cNvSpPr txBox="1">
            <a:spLocks/>
          </p:cNvSpPr>
          <p:nvPr/>
        </p:nvSpPr>
        <p:spPr>
          <a:xfrm>
            <a:off x="4790105" y="1239359"/>
            <a:ext cx="2544023"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Does it actually work? Comparing results </a:t>
            </a:r>
          </a:p>
          <a:p>
            <a:pPr marL="0" indent="0"/>
            <a:r>
              <a:rPr lang="en-US" dirty="0">
                <a:solidFill>
                  <a:schemeClr val="tx2">
                    <a:lumMod val="40000"/>
                    <a:lumOff val="60000"/>
                  </a:schemeClr>
                </a:solidFill>
              </a:rPr>
              <a:t>under challenging capture conditions</a:t>
            </a:r>
          </a:p>
        </p:txBody>
      </p:sp>
    </p:spTree>
    <p:extLst>
      <p:ext uri="{BB962C8B-B14F-4D97-AF65-F5344CB8AC3E}">
        <p14:creationId xmlns:p14="http://schemas.microsoft.com/office/powerpoint/2010/main" val="2461957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B379567A-AD93-BED7-D9E3-6FB3D6E74CA1}"/>
              </a:ext>
            </a:extLst>
          </p:cNvPr>
          <p:cNvSpPr/>
          <p:nvPr/>
        </p:nvSpPr>
        <p:spPr>
          <a:xfrm>
            <a:off x="2871736" y="2412720"/>
            <a:ext cx="3165844" cy="422709"/>
          </a:xfrm>
          <a:prstGeom prst="roundRect">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Google Shape;488;p52">
            <a:extLst>
              <a:ext uri="{FF2B5EF4-FFF2-40B4-BE49-F238E27FC236}">
                <a16:creationId xmlns:a16="http://schemas.microsoft.com/office/drawing/2014/main" id="{C7B800DB-694E-F6F4-C8C3-B7CD48D1CC55}"/>
              </a:ext>
            </a:extLst>
          </p:cNvPr>
          <p:cNvSpPr/>
          <p:nvPr/>
        </p:nvSpPr>
        <p:spPr>
          <a:xfrm>
            <a:off x="2137676" y="1170112"/>
            <a:ext cx="4868648" cy="1018263"/>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2D images </a:t>
            </a:r>
            <a:r>
              <a:rPr lang="en" dirty="0">
                <a:solidFill>
                  <a:srgbClr val="5B0F00"/>
                </a:solidFill>
                <a:latin typeface="Josefin Slab" pitchFamily="2" charset="0"/>
              </a:rPr>
              <a:t>to</a:t>
            </a:r>
            <a:br>
              <a:rPr lang="en" dirty="0">
                <a:solidFill>
                  <a:srgbClr val="5B0F00"/>
                </a:solidFill>
              </a:rPr>
            </a:br>
            <a:r>
              <a:rPr lang="en" dirty="0">
                <a:solidFill>
                  <a:srgbClr val="5B0F00"/>
                </a:solidFill>
              </a:rPr>
              <a:t>3D kinematics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Robustness summary</a:t>
            </a:r>
          </a:p>
          <a:p>
            <a:pPr marL="0" indent="0" algn="r">
              <a:buNone/>
            </a:pPr>
            <a:endParaRPr lang="es" sz="1600" dirty="0">
              <a:latin typeface="Josefin Sans" pitchFamily="2" charset="0"/>
            </a:endParaRPr>
          </a:p>
        </p:txBody>
      </p:sp>
      <p:sp>
        <p:nvSpPr>
          <p:cNvPr id="2" name="TextBox 1">
            <a:extLst>
              <a:ext uri="{FF2B5EF4-FFF2-40B4-BE49-F238E27FC236}">
                <a16:creationId xmlns:a16="http://schemas.microsoft.com/office/drawing/2014/main" id="{60245299-8C3C-6C6C-DC49-7816DEC2216A}"/>
              </a:ext>
            </a:extLst>
          </p:cNvPr>
          <p:cNvSpPr txBox="1"/>
          <p:nvPr/>
        </p:nvSpPr>
        <p:spPr>
          <a:xfrm>
            <a:off x="2137676" y="1202189"/>
            <a:ext cx="4977778" cy="954107"/>
          </a:xfrm>
          <a:prstGeom prst="rect">
            <a:avLst/>
          </a:prstGeom>
          <a:noFill/>
        </p:spPr>
        <p:txBody>
          <a:bodyPr wrap="square">
            <a:spAutoFit/>
          </a:bodyPr>
          <a:lstStyle/>
          <a:p>
            <a:r>
              <a:rPr lang="en-US" sz="1200" b="0" dirty="0">
                <a:solidFill>
                  <a:srgbClr val="58ADBA"/>
                </a:solidFill>
                <a:effectLst/>
                <a:latin typeface="Josefin Sans" pitchFamily="2" charset="0"/>
              </a:rPr>
              <a:t>Pose2Sim</a:t>
            </a:r>
            <a:r>
              <a:rPr lang="en-US" sz="1200" b="0" dirty="0">
                <a:solidFill>
                  <a:schemeClr val="bg1"/>
                </a:solidFill>
                <a:effectLst/>
                <a:latin typeface="Josefin Sans" pitchFamily="2" charset="0"/>
              </a:rPr>
              <a:t> is robust to:</a:t>
            </a:r>
          </a:p>
          <a:p>
            <a:pPr marL="171450" lvl="0" indent="-171450">
              <a:buClr>
                <a:srgbClr val="5B0F00"/>
              </a:buClr>
              <a:buFont typeface="Arial" panose="020B0604020202020204" pitchFamily="34" charset="0"/>
              <a:buChar char="•"/>
            </a:pPr>
            <a:r>
              <a:rPr lang="en-US" sz="1200" dirty="0">
                <a:solidFill>
                  <a:schemeClr val="bg1"/>
                </a:solidFill>
                <a:latin typeface="Josefin Sans" pitchFamily="2" charset="0"/>
              </a:rPr>
              <a:t>Calibration errors</a:t>
            </a:r>
            <a:r>
              <a:rPr lang="en-US" sz="1200" dirty="0">
                <a:solidFill>
                  <a:schemeClr val="bg1"/>
                </a:solidFill>
                <a:latin typeface="Josefin Slab SemiBold" pitchFamily="2" charset="0"/>
              </a:rPr>
              <a:t>: 1 cm makes no difference</a:t>
            </a:r>
            <a:r>
              <a:rPr lang="en-US" sz="1200" dirty="0">
                <a:solidFill>
                  <a:srgbClr val="5B0F00"/>
                </a:solidFill>
                <a:latin typeface="Josefin Slab SemiBold" pitchFamily="2" charset="0"/>
              </a:rPr>
              <a:t>, </a:t>
            </a:r>
            <a:r>
              <a:rPr lang="en-US" sz="800" dirty="0">
                <a:solidFill>
                  <a:srgbClr val="5B0F00"/>
                </a:solidFill>
                <a:latin typeface="Josefin Slab SemiBold" pitchFamily="2" charset="0"/>
              </a:rPr>
              <a:t>while &lt; 1 mm advised with markers</a:t>
            </a:r>
            <a:endParaRPr lang="en-US" sz="1200" dirty="0">
              <a:solidFill>
                <a:srgbClr val="5B0F00"/>
              </a:solidFill>
              <a:latin typeface="Josefin Slab SemiBold" pitchFamily="2" charset="0"/>
            </a:endParaRPr>
          </a:p>
          <a:p>
            <a:pPr marL="171450" indent="-171450">
              <a:buClr>
                <a:schemeClr val="bg1"/>
              </a:buClr>
              <a:buFont typeface="Arial" panose="020B0604020202020204" pitchFamily="34" charset="0"/>
              <a:buChar char="•"/>
            </a:pPr>
            <a:r>
              <a:rPr lang="en-US" sz="1200" dirty="0">
                <a:solidFill>
                  <a:schemeClr val="bg1"/>
                </a:solidFill>
                <a:latin typeface="Josefin Sans" pitchFamily="2" charset="0"/>
              </a:rPr>
              <a:t>Image quality</a:t>
            </a:r>
            <a:r>
              <a:rPr lang="en-US" sz="1200" dirty="0">
                <a:solidFill>
                  <a:schemeClr val="bg1"/>
                </a:solidFill>
                <a:latin typeface="Josefin Slab SemiBold" pitchFamily="2" charset="0"/>
              </a:rPr>
              <a:t>: only mildly sensitive to lighting and focus</a:t>
            </a:r>
            <a:r>
              <a:rPr lang="en-US" sz="800" dirty="0">
                <a:solidFill>
                  <a:schemeClr val="bg1"/>
                </a:solidFill>
                <a:latin typeface="Josefin Slab SemiBold" pitchFamily="2" charset="0"/>
              </a:rPr>
              <a:t>, while marker-</a:t>
            </a:r>
            <a:br>
              <a:rPr lang="en-US" sz="800" dirty="0">
                <a:solidFill>
                  <a:schemeClr val="bg1"/>
                </a:solidFill>
                <a:latin typeface="Josefin Slab SemiBold" pitchFamily="2" charset="0"/>
              </a:rPr>
            </a:br>
            <a:r>
              <a:rPr lang="en-US" sz="800" dirty="0">
                <a:solidFill>
                  <a:schemeClr val="bg1"/>
                </a:solidFill>
                <a:latin typeface="Josefin Slab SemiBold" pitchFamily="2" charset="0"/>
              </a:rPr>
              <a:t>based systems hardly work in non-optimal conditions (e.g., outdoors)</a:t>
            </a:r>
            <a:endParaRPr lang="en-US" sz="1200" dirty="0">
              <a:solidFill>
                <a:schemeClr val="bg1"/>
              </a:solidFill>
              <a:latin typeface="Josefin Slab SemiBold" pitchFamily="2" charset="0"/>
            </a:endParaRPr>
          </a:p>
          <a:p>
            <a:pPr marL="171450" indent="-171450">
              <a:buClr>
                <a:schemeClr val="bg1"/>
              </a:buClr>
              <a:buFont typeface="Arial" panose="020B0604020202020204" pitchFamily="34" charset="0"/>
              <a:buChar char="•"/>
            </a:pPr>
            <a:r>
              <a:rPr lang="en-US" sz="1200" dirty="0">
                <a:solidFill>
                  <a:schemeClr val="bg1"/>
                </a:solidFill>
                <a:latin typeface="Josefin Sans" pitchFamily="2" charset="0"/>
              </a:rPr>
              <a:t>Occlusions</a:t>
            </a:r>
            <a:r>
              <a:rPr lang="en-US" sz="1200" dirty="0">
                <a:solidFill>
                  <a:schemeClr val="bg1"/>
                </a:solidFill>
                <a:latin typeface="Josefin Slab SemiBold" pitchFamily="2" charset="0"/>
              </a:rPr>
              <a:t>: makes guess, </a:t>
            </a:r>
            <a:r>
              <a:rPr lang="en-US" sz="800" dirty="0">
                <a:solidFill>
                  <a:schemeClr val="bg1"/>
                </a:solidFill>
                <a:latin typeface="Josefin Slab SemiBold" pitchFamily="2" charset="0"/>
              </a:rPr>
              <a:t>while markers are either visible or not</a:t>
            </a:r>
            <a:endParaRPr lang="en-US" sz="1200" dirty="0">
              <a:solidFill>
                <a:schemeClr val="bg1"/>
              </a:solidFill>
              <a:latin typeface="Josefin Slab SemiBold" pitchFamily="2" charset="0"/>
            </a:endParaRPr>
          </a:p>
        </p:txBody>
      </p:sp>
      <p:sp>
        <p:nvSpPr>
          <p:cNvPr id="9" name="TextBox 8">
            <a:extLst>
              <a:ext uri="{FF2B5EF4-FFF2-40B4-BE49-F238E27FC236}">
                <a16:creationId xmlns:a16="http://schemas.microsoft.com/office/drawing/2014/main" id="{5091DAAD-0364-BEE3-3975-A51FD21E5D21}"/>
              </a:ext>
            </a:extLst>
          </p:cNvPr>
          <p:cNvSpPr txBox="1"/>
          <p:nvPr/>
        </p:nvSpPr>
        <p:spPr>
          <a:xfrm>
            <a:off x="2871736" y="2384883"/>
            <a:ext cx="3220839" cy="461665"/>
          </a:xfrm>
          <a:prstGeom prst="rect">
            <a:avLst/>
          </a:prstGeom>
          <a:noFill/>
        </p:spPr>
        <p:txBody>
          <a:bodyPr wrap="square">
            <a:spAutoFit/>
          </a:bodyPr>
          <a:lstStyle/>
          <a:p>
            <a:pPr>
              <a:buClr>
                <a:schemeClr val="bg1"/>
              </a:buClr>
            </a:pPr>
            <a:r>
              <a:rPr lang="en-US" sz="1200" dirty="0">
                <a:solidFill>
                  <a:schemeClr val="bg1"/>
                </a:solidFill>
                <a:latin typeface="Josefin Slab SemiBold" pitchFamily="2" charset="0"/>
              </a:rPr>
              <a:t>Results are similar regardless of the condition.</a:t>
            </a:r>
          </a:p>
          <a:p>
            <a:pPr algn="ctr">
              <a:buClr>
                <a:schemeClr val="bg1"/>
              </a:buClr>
            </a:pPr>
            <a:r>
              <a:rPr lang="en-US" sz="1200" dirty="0">
                <a:solidFill>
                  <a:schemeClr val="bg1"/>
                </a:solidFill>
                <a:latin typeface="Josefin Sans" pitchFamily="2" charset="0"/>
              </a:rPr>
              <a:t>Are they accurate?</a:t>
            </a:r>
          </a:p>
        </p:txBody>
      </p:sp>
      <p:grpSp>
        <p:nvGrpSpPr>
          <p:cNvPr id="12" name="Group 11">
            <a:extLst>
              <a:ext uri="{FF2B5EF4-FFF2-40B4-BE49-F238E27FC236}">
                <a16:creationId xmlns:a16="http://schemas.microsoft.com/office/drawing/2014/main" id="{AA5ED94A-E13A-17B5-817C-B625A33AB49A}"/>
              </a:ext>
            </a:extLst>
          </p:cNvPr>
          <p:cNvGrpSpPr/>
          <p:nvPr/>
        </p:nvGrpSpPr>
        <p:grpSpPr>
          <a:xfrm>
            <a:off x="3486649" y="2876708"/>
            <a:ext cx="2279831" cy="1885950"/>
            <a:chOff x="659796" y="2654722"/>
            <a:chExt cx="2279831" cy="1885950"/>
          </a:xfrm>
        </p:grpSpPr>
        <p:pic>
          <p:nvPicPr>
            <p:cNvPr id="2050" name="Picture 2">
              <a:extLst>
                <a:ext uri="{FF2B5EF4-FFF2-40B4-BE49-F238E27FC236}">
                  <a16:creationId xmlns:a16="http://schemas.microsoft.com/office/drawing/2014/main" id="{EA246370-0840-0D2E-B6B5-D4152109B94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9796" y="2654722"/>
              <a:ext cx="150876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AF3658-68AA-1F77-F09A-F004571897C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7305" r="74523"/>
            <a:stretch/>
          </p:blipFill>
          <p:spPr bwMode="auto">
            <a:xfrm>
              <a:off x="2168556" y="2684561"/>
              <a:ext cx="771071" cy="9385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BA8492A5-9A94-80E1-5B99-6D2DE47EF2F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5816" t="17305" r="49810"/>
            <a:stretch/>
          </p:blipFill>
          <p:spPr bwMode="auto">
            <a:xfrm>
              <a:off x="2185246" y="3602098"/>
              <a:ext cx="737689" cy="93857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C346410D-BBE8-53E0-B1C0-4D80DBBAAE2C}"/>
              </a:ext>
            </a:extLst>
          </p:cNvPr>
          <p:cNvSpPr txBox="1"/>
          <p:nvPr/>
        </p:nvSpPr>
        <p:spPr>
          <a:xfrm>
            <a:off x="5934354" y="2000768"/>
            <a:ext cx="1171575" cy="21544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5B0F00"/>
              </a:buClr>
              <a:buSzTx/>
              <a:tabLst/>
              <a:defRPr/>
            </a:pPr>
            <a:r>
              <a:rPr kumimoji="0" lang="en-US" sz="800" b="0" i="0" u="none" strike="noStrike" kern="0" cap="none" spc="0" normalizeH="0" baseline="0" noProof="0" dirty="0">
                <a:ln>
                  <a:noFill/>
                </a:ln>
                <a:solidFill>
                  <a:srgbClr val="5B0F00"/>
                </a:solidFill>
                <a:effectLst>
                  <a:outerShdw blurRad="38100" dist="38100" dir="2700000" algn="tl">
                    <a:srgbClr val="000000">
                      <a:alpha val="43137"/>
                    </a:srgbClr>
                  </a:outerShdw>
                </a:effectLst>
                <a:uLnTx/>
                <a:uFillTx/>
                <a:latin typeface="Josefin Slab SemiBold" pitchFamily="2" charset="0"/>
                <a:cs typeface="Arial"/>
                <a:sym typeface="Arial"/>
              </a:rPr>
              <a:t>[Pagnon 2021, Sensors]</a:t>
            </a:r>
            <a:endParaRPr kumimoji="0" lang="en-US" sz="1200" b="0" i="0" u="none" strike="noStrike" kern="0" cap="none" spc="0" normalizeH="0" baseline="0" noProof="0" dirty="0">
              <a:ln>
                <a:noFill/>
              </a:ln>
              <a:solidFill>
                <a:srgbClr val="5B0F00"/>
              </a:solidFill>
              <a:effectLst>
                <a:outerShdw blurRad="38100" dist="38100" dir="2700000" algn="tl">
                  <a:srgbClr val="000000">
                    <a:alpha val="43137"/>
                  </a:srgbClr>
                </a:outerShdw>
              </a:effectLst>
              <a:uLnTx/>
              <a:uFillTx/>
              <a:latin typeface="Josefin Slab SemiBold" pitchFamily="2" charset="0"/>
              <a:cs typeface="Arial"/>
              <a:sym typeface="Arial"/>
            </a:endParaRPr>
          </a:p>
        </p:txBody>
      </p:sp>
      <p:sp>
        <p:nvSpPr>
          <p:cNvPr id="14" name="TextBox 13">
            <a:extLst>
              <a:ext uri="{FF2B5EF4-FFF2-40B4-BE49-F238E27FC236}">
                <a16:creationId xmlns:a16="http://schemas.microsoft.com/office/drawing/2014/main" id="{732D8631-4AE6-02E0-E69B-6C75263B20DC}"/>
              </a:ext>
            </a:extLst>
          </p:cNvPr>
          <p:cNvSpPr txBox="1"/>
          <p:nvPr/>
        </p:nvSpPr>
        <p:spPr>
          <a:xfrm rot="16200000">
            <a:off x="3023719" y="3431022"/>
            <a:ext cx="1028002" cy="215444"/>
          </a:xfrm>
          <a:prstGeom prst="rect">
            <a:avLst/>
          </a:prstGeom>
          <a:noFill/>
        </p:spPr>
        <p:txBody>
          <a:bodyPr wrap="square" rtlCol="0">
            <a:spAutoFit/>
          </a:bodyPr>
          <a:lstStyle/>
          <a:p>
            <a:r>
              <a:rPr lang="en-US" sz="800" dirty="0">
                <a:solidFill>
                  <a:schemeClr val="accent4">
                    <a:lumMod val="20000"/>
                    <a:lumOff val="80000"/>
                  </a:schemeClr>
                </a:solidFill>
                <a:latin typeface="Josefin Sans Light" pitchFamily="2" charset="0"/>
                <a:cs typeface="Arial" panose="020B0604020202020204" pitchFamily="34" charset="0"/>
              </a:rPr>
              <a:t>Quickmeme.com</a:t>
            </a:r>
          </a:p>
        </p:txBody>
      </p:sp>
      <p:sp>
        <p:nvSpPr>
          <p:cNvPr id="15" name="TextBox 14">
            <a:extLst>
              <a:ext uri="{FF2B5EF4-FFF2-40B4-BE49-F238E27FC236}">
                <a16:creationId xmlns:a16="http://schemas.microsoft.com/office/drawing/2014/main" id="{59EB65ED-E1F3-6045-5D56-2B364AA1BBE1}"/>
              </a:ext>
            </a:extLst>
          </p:cNvPr>
          <p:cNvSpPr txBox="1"/>
          <p:nvPr/>
        </p:nvSpPr>
        <p:spPr>
          <a:xfrm rot="16200000">
            <a:off x="4532479" y="3544383"/>
            <a:ext cx="1028002" cy="215444"/>
          </a:xfrm>
          <a:prstGeom prst="rect">
            <a:avLst/>
          </a:prstGeom>
          <a:noFill/>
        </p:spPr>
        <p:txBody>
          <a:bodyPr wrap="square" rtlCol="0">
            <a:spAutoFit/>
          </a:bodyPr>
          <a:lstStyle/>
          <a:p>
            <a:r>
              <a:rPr lang="en-US" sz="800" dirty="0">
                <a:solidFill>
                  <a:schemeClr val="tx2"/>
                </a:solidFill>
                <a:latin typeface="Josefin Sans Light" pitchFamily="2" charset="0"/>
                <a:cs typeface="Arial" panose="020B0604020202020204" pitchFamily="34" charset="0"/>
              </a:rPr>
              <a:t>Shutterstock.com</a:t>
            </a:r>
          </a:p>
        </p:txBody>
      </p:sp>
    </p:spTree>
    <p:extLst>
      <p:ext uri="{BB962C8B-B14F-4D97-AF65-F5344CB8AC3E}">
        <p14:creationId xmlns:p14="http://schemas.microsoft.com/office/powerpoint/2010/main" val="90313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idx="6"/>
          </p:nvPr>
        </p:nvSpPr>
        <p:spPr>
          <a:xfrm>
            <a:off x="243648"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bg1"/>
                </a:solidFill>
              </a:rPr>
              <a:t>Accuracy</a:t>
            </a:r>
            <a:endParaRPr dirty="0">
              <a:solidFill>
                <a:schemeClr val="bg1"/>
              </a:solidFill>
            </a:endParaRPr>
          </a:p>
        </p:txBody>
      </p:sp>
      <p:sp>
        <p:nvSpPr>
          <p:cNvPr id="133" name="Google Shape;133;p19"/>
          <p:cNvSpPr txBox="1">
            <a:spLocks noGrp="1"/>
          </p:cNvSpPr>
          <p:nvPr>
            <p:ph type="subTitle" idx="7"/>
          </p:nvPr>
        </p:nvSpPr>
        <p:spPr>
          <a:xfrm>
            <a:off x="243647" y="41410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bg1"/>
                </a:solidFill>
              </a:rPr>
              <a:t>Comparison to a marker-based process.</a:t>
            </a:r>
            <a:endParaRPr dirty="0">
              <a:solidFill>
                <a:schemeClr val="bg1"/>
              </a:solidFill>
            </a:endParaRPr>
          </a:p>
        </p:txBody>
      </p:sp>
      <p:sp>
        <p:nvSpPr>
          <p:cNvPr id="134" name="Google Shape;134;p19"/>
          <p:cNvSpPr txBox="1">
            <a:spLocks noGrp="1"/>
          </p:cNvSpPr>
          <p:nvPr>
            <p:ph type="title" idx="8"/>
          </p:nvPr>
        </p:nvSpPr>
        <p:spPr>
          <a:xfrm>
            <a:off x="243658" y="33784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bg1"/>
                </a:solidFill>
              </a:rPr>
              <a:t>04</a:t>
            </a:r>
            <a:endParaRPr dirty="0">
              <a:solidFill>
                <a:schemeClr val="bg1"/>
              </a:solidFill>
            </a:endParaRPr>
          </a:p>
        </p:txBody>
      </p:sp>
      <p:sp>
        <p:nvSpPr>
          <p:cNvPr id="135" name="Google Shape;135;p19"/>
          <p:cNvSpPr txBox="1">
            <a:spLocks noGrp="1"/>
          </p:cNvSpPr>
          <p:nvPr>
            <p:ph type="ctrTitle" idx="15"/>
          </p:nvPr>
        </p:nvSpPr>
        <p:spPr>
          <a:xfrm>
            <a:off x="7247744" y="129625"/>
            <a:ext cx="1188584"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Accuracy</a:t>
            </a:r>
            <a:endParaRPr sz="3600" dirty="0"/>
          </a:p>
        </p:txBody>
      </p:sp>
      <p:sp>
        <p:nvSpPr>
          <p:cNvPr id="136" name="Google Shape;136;p19"/>
          <p:cNvSpPr txBox="1">
            <a:spLocks noGrp="1"/>
          </p:cNvSpPr>
          <p:nvPr>
            <p:ph type="ctrTitle"/>
          </p:nvPr>
        </p:nvSpPr>
        <p:spPr>
          <a:xfrm>
            <a:off x="243648" y="64914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Introduction</a:t>
            </a:r>
            <a:endParaRPr dirty="0">
              <a:solidFill>
                <a:schemeClr val="tx2">
                  <a:lumMod val="40000"/>
                  <a:lumOff val="60000"/>
                </a:schemeClr>
              </a:solidFill>
            </a:endParaRPr>
          </a:p>
        </p:txBody>
      </p:sp>
      <p:sp>
        <p:nvSpPr>
          <p:cNvPr id="137" name="Google Shape;137;p19"/>
          <p:cNvSpPr txBox="1">
            <a:spLocks noGrp="1"/>
          </p:cNvSpPr>
          <p:nvPr>
            <p:ph type="subTitle" idx="1"/>
          </p:nvPr>
        </p:nvSpPr>
        <p:spPr>
          <a:xfrm>
            <a:off x="243646" y="1117533"/>
            <a:ext cx="229737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What is MoCap?</a:t>
            </a:r>
          </a:p>
          <a:p>
            <a:pPr marL="0" lvl="0" indent="0" algn="l" rtl="0">
              <a:spcBef>
                <a:spcPts val="0"/>
              </a:spcBef>
              <a:spcAft>
                <a:spcPts val="0"/>
              </a:spcAft>
              <a:buNone/>
            </a:pPr>
            <a:r>
              <a:rPr lang="es" dirty="0">
                <a:solidFill>
                  <a:schemeClr val="tx2">
                    <a:lumMod val="40000"/>
                    <a:lumOff val="60000"/>
                  </a:schemeClr>
                </a:solidFill>
              </a:rPr>
              <a:t>Why do we need markerless in sports?</a:t>
            </a:r>
            <a:endParaRPr dirty="0">
              <a:solidFill>
                <a:schemeClr val="tx2">
                  <a:lumMod val="40000"/>
                  <a:lumOff val="60000"/>
                </a:schemeClr>
              </a:solidFill>
            </a:endParaRPr>
          </a:p>
        </p:txBody>
      </p:sp>
      <p:sp>
        <p:nvSpPr>
          <p:cNvPr id="138" name="Google Shape;138;p19"/>
          <p:cNvSpPr txBox="1">
            <a:spLocks noGrp="1"/>
          </p:cNvSpPr>
          <p:nvPr>
            <p:ph type="title" idx="2"/>
          </p:nvPr>
        </p:nvSpPr>
        <p:spPr>
          <a:xfrm>
            <a:off x="243658" y="35299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01</a:t>
            </a:r>
            <a:endParaRPr dirty="0">
              <a:solidFill>
                <a:schemeClr val="tx2">
                  <a:lumMod val="40000"/>
                  <a:lumOff val="60000"/>
                </a:schemeClr>
              </a:solidFill>
            </a:endParaRPr>
          </a:p>
        </p:txBody>
      </p:sp>
      <p:sp>
        <p:nvSpPr>
          <p:cNvPr id="139" name="Google Shape;139;p19"/>
          <p:cNvSpPr txBox="1">
            <a:spLocks noGrp="1"/>
          </p:cNvSpPr>
          <p:nvPr>
            <p:ph type="ctrTitle" idx="3"/>
          </p:nvPr>
        </p:nvSpPr>
        <p:spPr>
          <a:xfrm>
            <a:off x="2541017" y="832320"/>
            <a:ext cx="27929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From 2D images </a:t>
            </a:r>
            <a:br>
              <a:rPr lang="es" dirty="0">
                <a:solidFill>
                  <a:schemeClr val="tx2">
                    <a:lumMod val="40000"/>
                    <a:lumOff val="60000"/>
                  </a:schemeClr>
                </a:solidFill>
              </a:rPr>
            </a:br>
            <a:r>
              <a:rPr lang="es" dirty="0">
                <a:solidFill>
                  <a:schemeClr val="tx2">
                    <a:lumMod val="40000"/>
                    <a:lumOff val="60000"/>
                  </a:schemeClr>
                </a:solidFill>
              </a:rPr>
              <a:t>to 3D joint angles</a:t>
            </a:r>
            <a:endParaRPr dirty="0">
              <a:solidFill>
                <a:schemeClr val="tx2">
                  <a:lumMod val="40000"/>
                  <a:lumOff val="60000"/>
                </a:schemeClr>
              </a:solidFill>
            </a:endParaRPr>
          </a:p>
        </p:txBody>
      </p:sp>
      <p:sp>
        <p:nvSpPr>
          <p:cNvPr id="140" name="Google Shape;140;p19"/>
          <p:cNvSpPr txBox="1">
            <a:spLocks noGrp="1"/>
          </p:cNvSpPr>
          <p:nvPr>
            <p:ph type="subTitle" idx="4"/>
          </p:nvPr>
        </p:nvSpPr>
        <p:spPr>
          <a:xfrm>
            <a:off x="2541018" y="1241194"/>
            <a:ext cx="2297370" cy="577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Crossover of numerous research fields.</a:t>
            </a:r>
          </a:p>
          <a:p>
            <a:pPr marL="0" lvl="0" indent="0" algn="l" rtl="0">
              <a:spcBef>
                <a:spcPts val="0"/>
              </a:spcBef>
              <a:spcAft>
                <a:spcPts val="0"/>
              </a:spcAft>
              <a:buNone/>
            </a:pPr>
            <a:r>
              <a:rPr lang="es" dirty="0">
                <a:solidFill>
                  <a:schemeClr val="tx2">
                    <a:lumMod val="40000"/>
                    <a:lumOff val="60000"/>
                  </a:schemeClr>
                </a:solidFill>
              </a:rPr>
              <a:t>Building an open-source solution.</a:t>
            </a:r>
            <a:endParaRPr dirty="0">
              <a:solidFill>
                <a:schemeClr val="tx2">
                  <a:lumMod val="40000"/>
                  <a:lumOff val="60000"/>
                </a:schemeClr>
              </a:solidFill>
            </a:endParaRPr>
          </a:p>
        </p:txBody>
      </p:sp>
      <p:sp>
        <p:nvSpPr>
          <p:cNvPr id="141" name="Google Shape;141;p19"/>
          <p:cNvSpPr txBox="1">
            <a:spLocks noGrp="1"/>
          </p:cNvSpPr>
          <p:nvPr>
            <p:ph type="title" idx="5"/>
          </p:nvPr>
        </p:nvSpPr>
        <p:spPr>
          <a:xfrm>
            <a:off x="2541033" y="34959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02</a:t>
            </a:r>
            <a:endParaRPr dirty="0">
              <a:solidFill>
                <a:schemeClr val="tx2">
                  <a:lumMod val="40000"/>
                  <a:lumOff val="60000"/>
                </a:schemeClr>
              </a:solidFill>
            </a:endParaRPr>
          </a:p>
        </p:txBody>
      </p:sp>
      <p:sp>
        <p:nvSpPr>
          <p:cNvPr id="142" name="Google Shape;142;p19"/>
          <p:cNvSpPr txBox="1">
            <a:spLocks noGrp="1"/>
          </p:cNvSpPr>
          <p:nvPr>
            <p:ph type="ctrTitle" idx="9"/>
          </p:nvPr>
        </p:nvSpPr>
        <p:spPr>
          <a:xfrm>
            <a:off x="2541023"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Application case</a:t>
            </a:r>
            <a:endParaRPr dirty="0">
              <a:solidFill>
                <a:schemeClr val="tx2">
                  <a:lumMod val="40000"/>
                  <a:lumOff val="60000"/>
                </a:schemeClr>
              </a:solidFill>
            </a:endParaRPr>
          </a:p>
        </p:txBody>
      </p:sp>
      <p:sp>
        <p:nvSpPr>
          <p:cNvPr id="143" name="Google Shape;143;p19"/>
          <p:cNvSpPr txBox="1">
            <a:spLocks noGrp="1"/>
          </p:cNvSpPr>
          <p:nvPr>
            <p:ph type="subTitle" idx="13"/>
          </p:nvPr>
        </p:nvSpPr>
        <p:spPr>
          <a:xfrm>
            <a:off x="2541022" y="4142973"/>
            <a:ext cx="21224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lumMod val="40000"/>
                    <a:lumOff val="60000"/>
                  </a:schemeClr>
                </a:solidFill>
              </a:rPr>
              <a:t>Boxing, using unsynchronized and uncalibrated </a:t>
            </a:r>
            <a:r>
              <a:rPr lang="en-US" dirty="0" err="1">
                <a:solidFill>
                  <a:schemeClr val="tx2">
                    <a:lumMod val="40000"/>
                    <a:lumOff val="60000"/>
                  </a:schemeClr>
                </a:solidFill>
              </a:rPr>
              <a:t>GoPros</a:t>
            </a:r>
            <a:r>
              <a:rPr lang="en-US" dirty="0">
                <a:solidFill>
                  <a:schemeClr val="tx2">
                    <a:lumMod val="40000"/>
                    <a:lumOff val="60000"/>
                  </a:schemeClr>
                </a:solidFill>
              </a:rPr>
              <a:t>.</a:t>
            </a:r>
          </a:p>
          <a:p>
            <a:pPr marL="0" lvl="0" indent="0" algn="l" rtl="0">
              <a:spcBef>
                <a:spcPts val="0"/>
              </a:spcBef>
              <a:spcAft>
                <a:spcPts val="0"/>
              </a:spcAft>
              <a:buNone/>
            </a:pPr>
            <a:endParaRPr dirty="0">
              <a:solidFill>
                <a:schemeClr val="tx2">
                  <a:lumMod val="40000"/>
                  <a:lumOff val="60000"/>
                </a:schemeClr>
              </a:solidFill>
            </a:endParaRPr>
          </a:p>
        </p:txBody>
      </p:sp>
      <p:sp>
        <p:nvSpPr>
          <p:cNvPr id="144" name="Google Shape;144;p19"/>
          <p:cNvSpPr txBox="1">
            <a:spLocks noGrp="1"/>
          </p:cNvSpPr>
          <p:nvPr>
            <p:ph type="title" idx="14"/>
          </p:nvPr>
        </p:nvSpPr>
        <p:spPr>
          <a:xfrm>
            <a:off x="2541033" y="33784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05</a:t>
            </a:r>
            <a:endParaRPr dirty="0">
              <a:solidFill>
                <a:schemeClr val="tx2">
                  <a:lumMod val="40000"/>
                  <a:lumOff val="60000"/>
                </a:schemeClr>
              </a:solidFill>
            </a:endParaRPr>
          </a:p>
        </p:txBody>
      </p:sp>
      <p:pic>
        <p:nvPicPr>
          <p:cNvPr id="145" name="Google Shape;145;p19"/>
          <p:cNvPicPr preferRelativeResize="0"/>
          <p:nvPr/>
        </p:nvPicPr>
        <p:blipFill>
          <a:blip r:embed="rId3"/>
          <a:srcRect t="39140" b="39140"/>
          <a:stretch/>
        </p:blipFill>
        <p:spPr>
          <a:xfrm>
            <a:off x="0" y="2049025"/>
            <a:ext cx="9144000" cy="1045459"/>
          </a:xfrm>
          <a:prstGeom prst="rect">
            <a:avLst/>
          </a:prstGeom>
          <a:noFill/>
          <a:ln>
            <a:noFill/>
          </a:ln>
        </p:spPr>
      </p:pic>
      <p:sp>
        <p:nvSpPr>
          <p:cNvPr id="146" name="Google Shape;146;p19"/>
          <p:cNvSpPr/>
          <p:nvPr/>
        </p:nvSpPr>
        <p:spPr>
          <a:xfrm>
            <a:off x="0" y="2048984"/>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sldNum" idx="12"/>
          </p:nvPr>
        </p:nvSpPr>
        <p:spPr>
          <a:xfrm>
            <a:off x="7883363" y="47313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31</a:t>
            </a:fld>
            <a:endParaRPr dirty="0"/>
          </a:p>
        </p:txBody>
      </p:sp>
      <p:sp>
        <p:nvSpPr>
          <p:cNvPr id="4" name="Google Shape;139;p19">
            <a:extLst>
              <a:ext uri="{FF2B5EF4-FFF2-40B4-BE49-F238E27FC236}">
                <a16:creationId xmlns:a16="http://schemas.microsoft.com/office/drawing/2014/main" id="{7B46C31B-616A-96B4-837F-8E800CCFD34F}"/>
              </a:ext>
            </a:extLst>
          </p:cNvPr>
          <p:cNvSpPr txBox="1">
            <a:spLocks/>
          </p:cNvSpPr>
          <p:nvPr/>
        </p:nvSpPr>
        <p:spPr>
          <a:xfrm>
            <a:off x="4790106" y="645745"/>
            <a:ext cx="279298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9pPr>
          </a:lstStyle>
          <a:p>
            <a:r>
              <a:rPr lang="es" dirty="0">
                <a:solidFill>
                  <a:schemeClr val="tx2">
                    <a:lumMod val="40000"/>
                    <a:lumOff val="60000"/>
                  </a:schemeClr>
                </a:solidFill>
              </a:rPr>
              <a:t>Robustness</a:t>
            </a:r>
            <a:endParaRPr lang="en-US" dirty="0">
              <a:solidFill>
                <a:schemeClr val="tx2">
                  <a:lumMod val="40000"/>
                  <a:lumOff val="60000"/>
                </a:schemeClr>
              </a:solidFill>
            </a:endParaRPr>
          </a:p>
        </p:txBody>
      </p:sp>
      <p:sp>
        <p:nvSpPr>
          <p:cNvPr id="6" name="Google Shape;141;p19">
            <a:extLst>
              <a:ext uri="{FF2B5EF4-FFF2-40B4-BE49-F238E27FC236}">
                <a16:creationId xmlns:a16="http://schemas.microsoft.com/office/drawing/2014/main" id="{341E354F-444F-E6A2-447E-9985C37B701C}"/>
              </a:ext>
            </a:extLst>
          </p:cNvPr>
          <p:cNvSpPr txBox="1">
            <a:spLocks/>
          </p:cNvSpPr>
          <p:nvPr/>
        </p:nvSpPr>
        <p:spPr>
          <a:xfrm>
            <a:off x="4790116" y="34959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03</a:t>
            </a:r>
          </a:p>
        </p:txBody>
      </p:sp>
      <p:sp>
        <p:nvSpPr>
          <p:cNvPr id="7" name="Google Shape;142;p19">
            <a:extLst>
              <a:ext uri="{FF2B5EF4-FFF2-40B4-BE49-F238E27FC236}">
                <a16:creationId xmlns:a16="http://schemas.microsoft.com/office/drawing/2014/main" id="{64687450-F399-11BC-38D6-E1E89BB30A7E}"/>
              </a:ext>
            </a:extLst>
          </p:cNvPr>
          <p:cNvSpPr txBox="1">
            <a:spLocks/>
          </p:cNvSpPr>
          <p:nvPr/>
        </p:nvSpPr>
        <p:spPr>
          <a:xfrm>
            <a:off x="4790106" y="368220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7775"/>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2pPr>
            <a:lvl3pPr marR="0" lvl="2"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3pPr>
            <a:lvl4pPr marR="0" lvl="3"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4pPr>
            <a:lvl5pPr marR="0" lvl="4"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5pPr>
            <a:lvl6pPr marR="0" lvl="5"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6pPr>
            <a:lvl7pPr marR="0" lvl="6"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7pPr>
            <a:lvl8pPr marR="0" lvl="7"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8pPr>
            <a:lvl9pPr marR="0" lvl="8"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9pPr>
          </a:lstStyle>
          <a:p>
            <a:r>
              <a:rPr lang="en-US" dirty="0">
                <a:solidFill>
                  <a:schemeClr val="tx2">
                    <a:lumMod val="40000"/>
                    <a:lumOff val="60000"/>
                  </a:schemeClr>
                </a:solidFill>
              </a:rPr>
              <a:t>Perspectives</a:t>
            </a:r>
          </a:p>
        </p:txBody>
      </p:sp>
      <p:sp>
        <p:nvSpPr>
          <p:cNvPr id="8" name="Google Shape;143;p19">
            <a:extLst>
              <a:ext uri="{FF2B5EF4-FFF2-40B4-BE49-F238E27FC236}">
                <a16:creationId xmlns:a16="http://schemas.microsoft.com/office/drawing/2014/main" id="{EA21D686-3EB3-7DF9-730E-B06DC3F43051}"/>
              </a:ext>
            </a:extLst>
          </p:cNvPr>
          <p:cNvSpPr txBox="1">
            <a:spLocks/>
          </p:cNvSpPr>
          <p:nvPr/>
        </p:nvSpPr>
        <p:spPr>
          <a:xfrm>
            <a:off x="4790104" y="4142973"/>
            <a:ext cx="2544024"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Enhancing the markerless process.</a:t>
            </a:r>
          </a:p>
          <a:p>
            <a:pPr marL="0" indent="0"/>
            <a:r>
              <a:rPr lang="en-US" dirty="0">
                <a:solidFill>
                  <a:schemeClr val="tx2">
                    <a:lumMod val="40000"/>
                    <a:lumOff val="60000"/>
                  </a:schemeClr>
                </a:solidFill>
              </a:rPr>
              <a:t>Data fusion when video is challenged</a:t>
            </a:r>
          </a:p>
        </p:txBody>
      </p:sp>
      <p:sp>
        <p:nvSpPr>
          <p:cNvPr id="9" name="Google Shape;144;p19">
            <a:extLst>
              <a:ext uri="{FF2B5EF4-FFF2-40B4-BE49-F238E27FC236}">
                <a16:creationId xmlns:a16="http://schemas.microsoft.com/office/drawing/2014/main" id="{2DB6C261-81EC-26EF-51B6-A135C42C23D7}"/>
              </a:ext>
            </a:extLst>
          </p:cNvPr>
          <p:cNvSpPr txBox="1">
            <a:spLocks/>
          </p:cNvSpPr>
          <p:nvPr/>
        </p:nvSpPr>
        <p:spPr>
          <a:xfrm>
            <a:off x="4790116" y="3378435"/>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06</a:t>
            </a:r>
          </a:p>
        </p:txBody>
      </p:sp>
      <p:sp>
        <p:nvSpPr>
          <p:cNvPr id="2" name="Google Shape;140;p19">
            <a:extLst>
              <a:ext uri="{FF2B5EF4-FFF2-40B4-BE49-F238E27FC236}">
                <a16:creationId xmlns:a16="http://schemas.microsoft.com/office/drawing/2014/main" id="{9AC6691F-4BB8-AF06-01F9-27EA2C148490}"/>
              </a:ext>
            </a:extLst>
          </p:cNvPr>
          <p:cNvSpPr txBox="1">
            <a:spLocks/>
          </p:cNvSpPr>
          <p:nvPr/>
        </p:nvSpPr>
        <p:spPr>
          <a:xfrm>
            <a:off x="4790105" y="1239359"/>
            <a:ext cx="2544023"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Does it actually work? Comparing results </a:t>
            </a:r>
          </a:p>
          <a:p>
            <a:pPr marL="0" indent="0"/>
            <a:r>
              <a:rPr lang="en-US" dirty="0">
                <a:solidFill>
                  <a:schemeClr val="tx2">
                    <a:lumMod val="40000"/>
                    <a:lumOff val="60000"/>
                  </a:schemeClr>
                </a:solidFill>
              </a:rPr>
              <a:t>under challenging capture conditions</a:t>
            </a:r>
          </a:p>
        </p:txBody>
      </p:sp>
    </p:spTree>
    <p:extLst>
      <p:ext uri="{BB962C8B-B14F-4D97-AF65-F5344CB8AC3E}">
        <p14:creationId xmlns:p14="http://schemas.microsoft.com/office/powerpoint/2010/main" val="2657110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Accuracy</a:t>
            </a:r>
            <a:endParaRPr lang="en-US" sz="3600"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72995" y="166914"/>
            <a:ext cx="5118533"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fr-FR" sz="2800" b="1" dirty="0" err="1">
                <a:latin typeface="Josefin Sans" pitchFamily="2" charset="0"/>
              </a:rPr>
              <a:t>Accuracy</a:t>
            </a:r>
            <a:r>
              <a:rPr lang="fr-FR" sz="2800" b="1" dirty="0">
                <a:latin typeface="Josefin Sans" pitchFamily="2" charset="0"/>
              </a:rPr>
              <a:t> </a:t>
            </a:r>
            <a:r>
              <a:rPr lang="fr-FR" sz="2800" b="1" dirty="0" err="1">
                <a:latin typeface="Josefin Sans" pitchFamily="2" charset="0"/>
              </a:rPr>
              <a:t>assessment</a:t>
            </a:r>
            <a:endParaRPr lang="fr-FR" sz="2800" b="1" dirty="0">
              <a:latin typeface="Josefin Sans" pitchFamily="2" charset="0"/>
            </a:endParaRPr>
          </a:p>
          <a:p>
            <a:pPr marL="0" indent="0" algn="r">
              <a:buNone/>
            </a:pPr>
            <a:r>
              <a:rPr lang="en-US" sz="1600" dirty="0">
                <a:latin typeface="Josefin Sans" pitchFamily="2" charset="0"/>
              </a:rPr>
              <a:t>Comparison with a marker-based method</a:t>
            </a:r>
            <a:endParaRPr lang="es" sz="2800" b="1" dirty="0">
              <a:latin typeface="Josefin Sans" pitchFamily="2" charset="0"/>
            </a:endParaRPr>
          </a:p>
        </p:txBody>
      </p:sp>
      <p:sp>
        <p:nvSpPr>
          <p:cNvPr id="2" name="TextBox 1">
            <a:extLst>
              <a:ext uri="{FF2B5EF4-FFF2-40B4-BE49-F238E27FC236}">
                <a16:creationId xmlns:a16="http://schemas.microsoft.com/office/drawing/2014/main" id="{60245299-8C3C-6C6C-DC49-7816DEC2216A}"/>
              </a:ext>
            </a:extLst>
          </p:cNvPr>
          <p:cNvSpPr txBox="1"/>
          <p:nvPr/>
        </p:nvSpPr>
        <p:spPr>
          <a:xfrm>
            <a:off x="399983" y="2504137"/>
            <a:ext cx="5405945" cy="1015663"/>
          </a:xfrm>
          <a:prstGeom prst="rect">
            <a:avLst/>
          </a:prstGeom>
          <a:noFill/>
        </p:spPr>
        <p:txBody>
          <a:bodyPr wrap="square">
            <a:spAutoFit/>
          </a:bodyPr>
          <a:lstStyle/>
          <a:p>
            <a:pPr>
              <a:buClr>
                <a:schemeClr val="bg1"/>
              </a:buClr>
            </a:pPr>
            <a:r>
              <a:rPr lang="en-US" sz="1200" dirty="0">
                <a:solidFill>
                  <a:schemeClr val="bg1"/>
                </a:solidFill>
                <a:latin typeface="Josefin Sans" pitchFamily="2" charset="0"/>
              </a:rPr>
              <a:t>Marker-based protocol:</a:t>
            </a:r>
          </a:p>
          <a:p>
            <a:pPr>
              <a:buClr>
                <a:schemeClr val="bg1"/>
              </a:buClr>
            </a:pPr>
            <a:r>
              <a:rPr lang="en-US" sz="1200" dirty="0">
                <a:solidFill>
                  <a:schemeClr val="bg1"/>
                </a:solidFill>
                <a:latin typeface="Josefin Slab SemiBold" pitchFamily="2" charset="0"/>
              </a:rPr>
              <a:t>20 marker-based cameras </a:t>
            </a:r>
            <a:r>
              <a:rPr lang="en-US" sz="800" dirty="0">
                <a:solidFill>
                  <a:schemeClr val="bg1"/>
                </a:solidFill>
                <a:latin typeface="Josefin Slab SemiBold" pitchFamily="2" charset="0"/>
              </a:rPr>
              <a:t>(vs. 8 virtual video cameras) </a:t>
            </a:r>
            <a:endParaRPr lang="en-US" sz="1200" dirty="0">
              <a:solidFill>
                <a:schemeClr val="bg1"/>
              </a:solidFill>
              <a:latin typeface="Josefin Slab SemiBold" pitchFamily="2" charset="0"/>
            </a:endParaRPr>
          </a:p>
          <a:p>
            <a:pPr>
              <a:buClr>
                <a:schemeClr val="bg1"/>
              </a:buClr>
            </a:pPr>
            <a:r>
              <a:rPr lang="en-US" sz="1200" dirty="0">
                <a:solidFill>
                  <a:schemeClr val="bg1"/>
                </a:solidFill>
                <a:latin typeface="Josefin Slab SemiBold" pitchFamily="2" charset="0"/>
              </a:rPr>
              <a:t>83 markers + 8 calculated joint centers </a:t>
            </a:r>
            <a:r>
              <a:rPr lang="en-US" sz="800" dirty="0">
                <a:solidFill>
                  <a:schemeClr val="bg1"/>
                </a:solidFill>
                <a:latin typeface="Josefin Slab SemiBold" pitchFamily="2" charset="0"/>
              </a:rPr>
              <a:t>(vs. 21 keypoints)</a:t>
            </a:r>
            <a:endParaRPr lang="en-US" sz="1200" dirty="0">
              <a:solidFill>
                <a:schemeClr val="bg1"/>
              </a:solidFill>
              <a:latin typeface="Josefin Slab SemiBold" pitchFamily="2" charset="0"/>
            </a:endParaRPr>
          </a:p>
          <a:p>
            <a:pPr>
              <a:buClr>
                <a:schemeClr val="bg1"/>
              </a:buClr>
            </a:pPr>
            <a:r>
              <a:rPr lang="en-US" sz="1200" dirty="0">
                <a:solidFill>
                  <a:schemeClr val="bg1"/>
                </a:solidFill>
                <a:latin typeface="Josefin Slab SemiBold" pitchFamily="2" charset="0"/>
              </a:rPr>
              <a:t>Same kinematic model</a:t>
            </a:r>
          </a:p>
          <a:p>
            <a:pPr>
              <a:buClr>
                <a:schemeClr val="bg1"/>
              </a:buClr>
            </a:pPr>
            <a:r>
              <a:rPr lang="en-US" sz="1200" dirty="0">
                <a:solidFill>
                  <a:schemeClr val="bg1"/>
                </a:solidFill>
                <a:latin typeface="Josefin Slab SemiBold" pitchFamily="2" charset="0"/>
              </a:rPr>
              <a:t>Marker adjustments during scaling </a:t>
            </a:r>
            <a:r>
              <a:rPr lang="en-US" sz="800" dirty="0">
                <a:solidFill>
                  <a:schemeClr val="bg1"/>
                </a:solidFill>
                <a:latin typeface="Josefin Slab SemiBold" pitchFamily="2" charset="0"/>
              </a:rPr>
              <a:t>(vs. subject agnostic &amp; no soft tissue artifacts)</a:t>
            </a:r>
            <a:endParaRPr lang="en-US" sz="1200" dirty="0">
              <a:solidFill>
                <a:schemeClr val="bg1"/>
              </a:solidFill>
              <a:latin typeface="Josefin Slab SemiBold" pitchFamily="2" charset="0"/>
            </a:endParaRPr>
          </a:p>
        </p:txBody>
      </p:sp>
      <p:pic>
        <p:nvPicPr>
          <p:cNvPr id="7" name="Picture 6">
            <a:extLst>
              <a:ext uri="{FF2B5EF4-FFF2-40B4-BE49-F238E27FC236}">
                <a16:creationId xmlns:a16="http://schemas.microsoft.com/office/drawing/2014/main" id="{219BF72B-DCAA-F40D-F17F-6661A625F9B3}"/>
              </a:ext>
            </a:extLst>
          </p:cNvPr>
          <p:cNvPicPr>
            <a:picLocks noChangeAspect="1"/>
          </p:cNvPicPr>
          <p:nvPr/>
        </p:nvPicPr>
        <p:blipFill rotWithShape="1">
          <a:blip r:embed="rId5">
            <a:clrChange>
              <a:clrFrom>
                <a:srgbClr val="FFFFFF"/>
              </a:clrFrom>
              <a:clrTo>
                <a:srgbClr val="FFFFFF">
                  <a:alpha val="0"/>
                </a:srgbClr>
              </a:clrTo>
            </a:clrChange>
          </a:blip>
          <a:srcRect t="9313"/>
          <a:stretch/>
        </p:blipFill>
        <p:spPr>
          <a:xfrm>
            <a:off x="466343" y="3495986"/>
            <a:ext cx="2187427" cy="1242631"/>
          </a:xfrm>
          <a:prstGeom prst="rect">
            <a:avLst/>
          </a:prstGeom>
        </p:spPr>
      </p:pic>
      <p:sp>
        <p:nvSpPr>
          <p:cNvPr id="11" name="TextBox 10">
            <a:extLst>
              <a:ext uri="{FF2B5EF4-FFF2-40B4-BE49-F238E27FC236}">
                <a16:creationId xmlns:a16="http://schemas.microsoft.com/office/drawing/2014/main" id="{A57A53A1-C86C-0507-2326-FC21A2A5739C}"/>
              </a:ext>
            </a:extLst>
          </p:cNvPr>
          <p:cNvSpPr txBox="1"/>
          <p:nvPr/>
        </p:nvSpPr>
        <p:spPr>
          <a:xfrm>
            <a:off x="1326474" y="1449924"/>
            <a:ext cx="46291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Systematic position bias up to 5 cm</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(knee, hip). Reported by [Needham 2021]</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1200" b="0" i="0" u="none" strike="noStrike" kern="0" cap="none" spc="0" normalizeH="0" baseline="0" noProof="0" dirty="0">
                <a:ln>
                  <a:noFill/>
                </a:ln>
                <a:solidFill>
                  <a:srgbClr val="5B0F00"/>
                </a:solidFill>
                <a:effectLst/>
                <a:uLnTx/>
                <a:uFillTx/>
                <a:latin typeface="Josefin Sans" pitchFamily="2" charset="0"/>
                <a:sym typeface="Arial"/>
              </a:rPr>
              <a:t>→ systematic angle bias?</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lang="en-US" sz="1200" dirty="0">
                <a:solidFill>
                  <a:srgbClr val="5B0F00"/>
                </a:solidFill>
                <a:latin typeface="Josefin Slab SemiBold" pitchFamily="2" charset="0"/>
              </a:rPr>
              <a:t>Could be precise, but inaccurate…</a:t>
            </a:r>
            <a:endPar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
        <p:nvSpPr>
          <p:cNvPr id="12" name="TextBox 11">
            <a:extLst>
              <a:ext uri="{FF2B5EF4-FFF2-40B4-BE49-F238E27FC236}">
                <a16:creationId xmlns:a16="http://schemas.microsoft.com/office/drawing/2014/main" id="{14648560-6F75-4CF8-2DE2-818044F2DBA7}"/>
              </a:ext>
            </a:extLst>
          </p:cNvPr>
          <p:cNvSpPr txBox="1"/>
          <p:nvPr/>
        </p:nvSpPr>
        <p:spPr>
          <a:xfrm>
            <a:off x="7217178" y="4523173"/>
            <a:ext cx="1219102" cy="215444"/>
          </a:xfrm>
          <a:prstGeom prst="rect">
            <a:avLst/>
          </a:prstGeom>
          <a:noFill/>
        </p:spPr>
        <p:txBody>
          <a:bodyPr wrap="square" rtlCol="0">
            <a:spAutoFit/>
          </a:bodyPr>
          <a:lstStyle/>
          <a:p>
            <a:r>
              <a:rPr lang="en-US" sz="800" dirty="0">
                <a:solidFill>
                  <a:schemeClr val="accent4">
                    <a:lumMod val="20000"/>
                    <a:lumOff val="80000"/>
                  </a:schemeClr>
                </a:solidFill>
                <a:latin typeface="Josefin Sans Light" pitchFamily="2" charset="0"/>
                <a:cs typeface="Arial" panose="020B0604020202020204" pitchFamily="34" charset="0"/>
              </a:rPr>
              <a:t>[Pagnon 2022, Sensors]</a:t>
            </a:r>
          </a:p>
        </p:txBody>
      </p:sp>
      <p:pic>
        <p:nvPicPr>
          <p:cNvPr id="14" name="Picture 4">
            <a:extLst>
              <a:ext uri="{FF2B5EF4-FFF2-40B4-BE49-F238E27FC236}">
                <a16:creationId xmlns:a16="http://schemas.microsoft.com/office/drawing/2014/main" id="{625EE6CA-B22E-344A-3028-D8C10B1FCD68}"/>
              </a:ext>
            </a:extLst>
          </p:cNvPr>
          <p:cNvPicPr>
            <a:picLocks noChangeAspect="1" noChangeArrowheads="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80000"/>
                    </a14:imgEffect>
                  </a14:imgLayer>
                </a14:imgProps>
              </a:ext>
              <a:ext uri="{28A0092B-C50C-407E-A947-70E740481C1C}">
                <a14:useLocalDpi xmlns:a14="http://schemas.microsoft.com/office/drawing/2010/main" val="0"/>
              </a:ext>
            </a:extLst>
          </a:blip>
          <a:srcRect t="17305" r="74523"/>
          <a:stretch/>
        </p:blipFill>
        <p:spPr bwMode="auto">
          <a:xfrm>
            <a:off x="399983" y="1449924"/>
            <a:ext cx="692217" cy="842590"/>
          </a:xfrm>
          <a:prstGeom prst="rect">
            <a:avLst/>
          </a:prstGeom>
          <a:noFill/>
          <a:extLst>
            <a:ext uri="{909E8E84-426E-40DD-AFC4-6F175D3DCCD1}">
              <a14:hiddenFill xmlns:a14="http://schemas.microsoft.com/office/drawing/2010/main">
                <a:solidFill>
                  <a:srgbClr val="FFFFFF"/>
                </a:solidFill>
              </a14:hiddenFill>
            </a:ext>
          </a:extLst>
        </p:spPr>
      </p:pic>
      <p:pic>
        <p:nvPicPr>
          <p:cNvPr id="8" name="Mk_vs_mkl">
            <a:hlinkClick r:id="" action="ppaction://media"/>
            <a:extLst>
              <a:ext uri="{FF2B5EF4-FFF2-40B4-BE49-F238E27FC236}">
                <a16:creationId xmlns:a16="http://schemas.microsoft.com/office/drawing/2014/main" id="{59BF5EDE-7F69-FAD2-8680-498B8F68F8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1882" t="9681" r="29738" b="4323"/>
          <a:stretch/>
        </p:blipFill>
        <p:spPr>
          <a:xfrm>
            <a:off x="5955624" y="818966"/>
            <a:ext cx="3122121" cy="3934956"/>
          </a:xfrm>
          <a:prstGeom prst="rect">
            <a:avLst/>
          </a:prstGeom>
          <a:ln>
            <a:noFill/>
          </a:ln>
          <a:effectLst>
            <a:softEdge rad="63500"/>
          </a:effectLst>
        </p:spPr>
      </p:pic>
    </p:spTree>
    <p:extLst>
      <p:ext uri="{BB962C8B-B14F-4D97-AF65-F5344CB8AC3E}">
        <p14:creationId xmlns:p14="http://schemas.microsoft.com/office/powerpoint/2010/main" val="122476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2" presetClass="mediacall" presetSubtype="0" fill="hold" nodeType="withEffect">
                                  <p:stCondLst>
                                    <p:cond delay="0"/>
                                  </p:stCondLst>
                                  <p:childTnLst>
                                    <p:cmd type="call" cmd="togglePause">
                                      <p:cBhvr>
                                        <p:cTn id="24"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repeatCount="indefinite" fill="hold" display="0">
                  <p:stCondLst>
                    <p:cond delay="indefinite"/>
                  </p:stCondLst>
                </p:cTn>
                <p:tgtEl>
                  <p:spTgt spid="8"/>
                </p:tgtEl>
              </p:cMediaNode>
            </p:video>
          </p:childTnLst>
        </p:cTn>
      </p:par>
    </p:tnLst>
    <p:bldLst>
      <p:bldP spid="2" grpId="0" uiExpand="1" build="p"/>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14" name="Group 13">
            <a:extLst>
              <a:ext uri="{FF2B5EF4-FFF2-40B4-BE49-F238E27FC236}">
                <a16:creationId xmlns:a16="http://schemas.microsoft.com/office/drawing/2014/main" id="{B13EBE1C-3D80-5C64-37B0-C82FD22789AF}"/>
              </a:ext>
            </a:extLst>
          </p:cNvPr>
          <p:cNvGrpSpPr/>
          <p:nvPr/>
        </p:nvGrpSpPr>
        <p:grpSpPr>
          <a:xfrm>
            <a:off x="7168778" y="2967944"/>
            <a:ext cx="1486226" cy="1735280"/>
            <a:chOff x="6113517" y="2312845"/>
            <a:chExt cx="2033533" cy="2374302"/>
          </a:xfrm>
        </p:grpSpPr>
        <p:pic>
          <p:nvPicPr>
            <p:cNvPr id="517" name="Picture 516">
              <a:extLst>
                <a:ext uri="{FF2B5EF4-FFF2-40B4-BE49-F238E27FC236}">
                  <a16:creationId xmlns:a16="http://schemas.microsoft.com/office/drawing/2014/main" id="{BDFB76A8-A1F3-B543-D417-203F368F0E49}"/>
                </a:ext>
              </a:extLst>
            </p:cNvPr>
            <p:cNvPicPr>
              <a:picLocks noChangeAspect="1"/>
            </p:cNvPicPr>
            <p:nvPr/>
          </p:nvPicPr>
          <p:blipFill rotWithShape="1">
            <a:blip r:embed="rId3">
              <a:clrChange>
                <a:clrFrom>
                  <a:srgbClr val="FFFFFF"/>
                </a:clrFrom>
                <a:clrTo>
                  <a:srgbClr val="FFFFFF">
                    <a:alpha val="0"/>
                  </a:srgbClr>
                </a:clrTo>
              </a:clrChange>
            </a:blip>
            <a:srcRect r="728"/>
            <a:stretch/>
          </p:blipFill>
          <p:spPr>
            <a:xfrm>
              <a:off x="6113517" y="2312845"/>
              <a:ext cx="2033533" cy="2314911"/>
            </a:xfrm>
            <a:prstGeom prst="rect">
              <a:avLst/>
            </a:prstGeom>
          </p:spPr>
        </p:pic>
        <p:pic>
          <p:nvPicPr>
            <p:cNvPr id="13" name="Picture 12">
              <a:extLst>
                <a:ext uri="{FF2B5EF4-FFF2-40B4-BE49-F238E27FC236}">
                  <a16:creationId xmlns:a16="http://schemas.microsoft.com/office/drawing/2014/main" id="{69D1C709-54E2-4575-11D5-9150FA4A619D}"/>
                </a:ext>
              </a:extLst>
            </p:cNvPr>
            <p:cNvPicPr>
              <a:picLocks noChangeAspect="1"/>
            </p:cNvPicPr>
            <p:nvPr/>
          </p:nvPicPr>
          <p:blipFill rotWithShape="1">
            <a:blip r:embed="rId4">
              <a:clrChange>
                <a:clrFrom>
                  <a:srgbClr val="FFFFFF"/>
                </a:clrFrom>
                <a:clrTo>
                  <a:srgbClr val="FFFFFF">
                    <a:alpha val="0"/>
                  </a:srgbClr>
                </a:clrTo>
              </a:clrChange>
            </a:blip>
            <a:srcRect l="14237" t="88974" r="1987" b="-1"/>
            <a:stretch/>
          </p:blipFill>
          <p:spPr>
            <a:xfrm>
              <a:off x="6403181" y="4420645"/>
              <a:ext cx="1738394" cy="266502"/>
            </a:xfrm>
            <a:prstGeom prst="rect">
              <a:avLst/>
            </a:prstGeom>
          </p:spPr>
        </p:pic>
      </p:gr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Accuracy</a:t>
            </a:r>
            <a:endParaRPr lang="en-US" sz="3600"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fr-FR" sz="2800" b="1" dirty="0" err="1">
                <a:latin typeface="Josefin Sans" pitchFamily="2" charset="0"/>
              </a:rPr>
              <a:t>Accuracy</a:t>
            </a:r>
            <a:r>
              <a:rPr lang="fr-FR" sz="2800" b="1" dirty="0">
                <a:latin typeface="Josefin Sans" pitchFamily="2" charset="0"/>
              </a:rPr>
              <a:t> </a:t>
            </a:r>
            <a:r>
              <a:rPr lang="fr-FR" sz="2800" b="1" dirty="0" err="1">
                <a:latin typeface="Josefin Sans" pitchFamily="2" charset="0"/>
              </a:rPr>
              <a:t>results</a:t>
            </a:r>
            <a:endParaRPr lang="es" sz="2800" b="1" dirty="0">
              <a:latin typeface="Josefin Sans" pitchFamily="2" charset="0"/>
            </a:endParaRPr>
          </a:p>
        </p:txBody>
      </p:sp>
      <p:sp>
        <p:nvSpPr>
          <p:cNvPr id="508" name="TextBox 507">
            <a:extLst>
              <a:ext uri="{FF2B5EF4-FFF2-40B4-BE49-F238E27FC236}">
                <a16:creationId xmlns:a16="http://schemas.microsoft.com/office/drawing/2014/main" id="{472E22D1-4B5E-CDB0-222E-EDBCC9F0C680}"/>
              </a:ext>
            </a:extLst>
          </p:cNvPr>
          <p:cNvSpPr txBox="1"/>
          <p:nvPr/>
        </p:nvSpPr>
        <p:spPr>
          <a:xfrm>
            <a:off x="488997" y="1386590"/>
            <a:ext cx="5093262" cy="1938992"/>
          </a:xfrm>
          <a:prstGeom prst="rect">
            <a:avLst/>
          </a:prstGeom>
          <a:noFill/>
        </p:spPr>
        <p:txBody>
          <a:bodyPr wrap="square">
            <a:spAutoFit/>
          </a:bodyPr>
          <a:lstStyle/>
          <a:p>
            <a:r>
              <a:rPr lang="en-US" sz="1200" dirty="0">
                <a:solidFill>
                  <a:srgbClr val="5B0F00"/>
                </a:solidFill>
                <a:latin typeface="Josefin Sans" pitchFamily="2" charset="0"/>
              </a:rPr>
              <a:t>Grand mean errors</a:t>
            </a:r>
            <a:r>
              <a:rPr lang="en-US" sz="1200" dirty="0">
                <a:solidFill>
                  <a:srgbClr val="5B0F00"/>
                </a:solidFill>
                <a:latin typeface="Josefin Slab SemiBold" pitchFamily="2" charset="0"/>
              </a:rPr>
              <a:t>: </a:t>
            </a:r>
          </a:p>
          <a:p>
            <a:pPr marL="171450" indent="-171450">
              <a:buFont typeface="Arial" panose="020B0604020202020204" pitchFamily="34" charset="0"/>
              <a:buChar char="•"/>
            </a:pPr>
            <a:r>
              <a:rPr lang="en-US" sz="1200" dirty="0">
                <a:solidFill>
                  <a:srgbClr val="5B0F00"/>
                </a:solidFill>
                <a:latin typeface="Josefin Slab SemiBold" pitchFamily="2" charset="0"/>
              </a:rPr>
              <a:t>3.0° in walking</a:t>
            </a:r>
          </a:p>
          <a:p>
            <a:pPr marL="171450" indent="-171450">
              <a:buFont typeface="Arial" panose="020B0604020202020204" pitchFamily="34" charset="0"/>
              <a:buChar char="•"/>
            </a:pPr>
            <a:r>
              <a:rPr lang="en-US" sz="1200" dirty="0">
                <a:solidFill>
                  <a:srgbClr val="5B0F00"/>
                </a:solidFill>
                <a:latin typeface="Josefin Slab SemiBold" pitchFamily="2" charset="0"/>
              </a:rPr>
              <a:t>4.1° in running</a:t>
            </a:r>
          </a:p>
          <a:p>
            <a:pPr marL="171450" indent="-171450">
              <a:buFont typeface="Arial" panose="020B0604020202020204" pitchFamily="34" charset="0"/>
              <a:buChar char="•"/>
            </a:pPr>
            <a:r>
              <a:rPr lang="en-US" sz="1200" dirty="0">
                <a:solidFill>
                  <a:srgbClr val="5B0F00"/>
                </a:solidFill>
                <a:latin typeface="Josefin Slab SemiBold" pitchFamily="2" charset="0"/>
              </a:rPr>
              <a:t>4.1° in cycling</a:t>
            </a:r>
          </a:p>
          <a:p>
            <a:endParaRPr lang="en-US" sz="1200" dirty="0">
              <a:solidFill>
                <a:srgbClr val="5B0F00"/>
              </a:solidFill>
              <a:latin typeface="Josefin Slab SemiBold" pitchFamily="2" charset="0"/>
            </a:endParaRPr>
          </a:p>
          <a:p>
            <a:r>
              <a:rPr lang="en-US" sz="1200" dirty="0">
                <a:solidFill>
                  <a:srgbClr val="5B0F00"/>
                </a:solidFill>
                <a:latin typeface="Josefin Slab SemiBold" pitchFamily="2" charset="0"/>
              </a:rPr>
              <a:t>Very good agreement in flex/</a:t>
            </a:r>
            <a:r>
              <a:rPr lang="en-US" sz="1200" dirty="0" err="1">
                <a:solidFill>
                  <a:srgbClr val="5B0F00"/>
                </a:solidFill>
                <a:latin typeface="Josefin Slab SemiBold" pitchFamily="2" charset="0"/>
              </a:rPr>
              <a:t>ext</a:t>
            </a:r>
            <a:endParaRPr lang="en-US" sz="1200" dirty="0">
              <a:solidFill>
                <a:srgbClr val="5B0F00"/>
              </a:solidFill>
              <a:latin typeface="Josefin Slab SemiBold" pitchFamily="2" charset="0"/>
            </a:endParaRPr>
          </a:p>
          <a:p>
            <a:pPr marL="171450" indent="-171450">
              <a:buClr>
                <a:schemeClr val="bg1"/>
              </a:buClr>
              <a:buFont typeface="Arial" panose="020B0604020202020204" pitchFamily="34" charset="0"/>
              <a:buChar char="•"/>
            </a:pPr>
            <a:r>
              <a:rPr lang="en-US" sz="1200" dirty="0">
                <a:solidFill>
                  <a:srgbClr val="5B0F00"/>
                </a:solidFill>
                <a:latin typeface="Josefin Slab SemiBold" pitchFamily="2" charset="0"/>
              </a:rPr>
              <a:t>except for pelvis</a:t>
            </a:r>
          </a:p>
          <a:p>
            <a:pPr marL="171450" indent="-171450">
              <a:buClr>
                <a:schemeClr val="bg1"/>
              </a:buClr>
              <a:buFont typeface="Arial" panose="020B0604020202020204" pitchFamily="34" charset="0"/>
              <a:buChar char="•"/>
            </a:pPr>
            <a:r>
              <a:rPr lang="en-US" sz="1200" dirty="0">
                <a:solidFill>
                  <a:srgbClr val="5B0F00"/>
                </a:solidFill>
                <a:latin typeface="Josefin Slab SemiBold" pitchFamily="2" charset="0"/>
              </a:rPr>
              <a:t>except for offsets in hip in running (15°) and ankle in cycling (6.7°)</a:t>
            </a:r>
          </a:p>
          <a:p>
            <a:endParaRPr lang="en-US" sz="1200" dirty="0">
              <a:solidFill>
                <a:srgbClr val="5B0F00"/>
              </a:solidFill>
              <a:latin typeface="Josefin Slab SemiBold" pitchFamily="2" charset="0"/>
            </a:endParaRPr>
          </a:p>
          <a:p>
            <a:r>
              <a:rPr lang="en-US" sz="1200" dirty="0">
                <a:solidFill>
                  <a:srgbClr val="5B0F00"/>
                </a:solidFill>
                <a:latin typeface="Josefin Slab SemiBold" pitchFamily="2" charset="0"/>
              </a:rPr>
              <a:t>Less good on other planes of movement, esp. in cycling.</a:t>
            </a:r>
          </a:p>
        </p:txBody>
      </p:sp>
      <p:pic>
        <p:nvPicPr>
          <p:cNvPr id="511" name="Picture 510">
            <a:extLst>
              <a:ext uri="{FF2B5EF4-FFF2-40B4-BE49-F238E27FC236}">
                <a16:creationId xmlns:a16="http://schemas.microsoft.com/office/drawing/2014/main" id="{ECD00AE9-1907-74DF-ADDC-DC6C283C9B00}"/>
              </a:ext>
            </a:extLst>
          </p:cNvPr>
          <p:cNvPicPr>
            <a:picLocks noChangeAspect="1"/>
          </p:cNvPicPr>
          <p:nvPr/>
        </p:nvPicPr>
        <p:blipFill rotWithShape="1">
          <a:blip r:embed="rId5">
            <a:clrChange>
              <a:clrFrom>
                <a:srgbClr val="FFFFFF"/>
              </a:clrFrom>
              <a:clrTo>
                <a:srgbClr val="FFFFFF">
                  <a:alpha val="0"/>
                </a:srgbClr>
              </a:clrTo>
            </a:clrChange>
          </a:blip>
          <a:srcRect r="740"/>
          <a:stretch/>
        </p:blipFill>
        <p:spPr>
          <a:xfrm>
            <a:off x="5624191" y="1157948"/>
            <a:ext cx="1468297" cy="1729711"/>
          </a:xfrm>
          <a:prstGeom prst="rect">
            <a:avLst/>
          </a:prstGeom>
        </p:spPr>
      </p:pic>
      <p:pic>
        <p:nvPicPr>
          <p:cNvPr id="515" name="Picture 514">
            <a:extLst>
              <a:ext uri="{FF2B5EF4-FFF2-40B4-BE49-F238E27FC236}">
                <a16:creationId xmlns:a16="http://schemas.microsoft.com/office/drawing/2014/main" id="{B55ED131-D821-5092-2A0D-D93BF4F483A1}"/>
              </a:ext>
            </a:extLst>
          </p:cNvPr>
          <p:cNvPicPr>
            <a:picLocks noChangeAspect="1"/>
          </p:cNvPicPr>
          <p:nvPr/>
        </p:nvPicPr>
        <p:blipFill rotWithShape="1">
          <a:blip r:embed="rId4">
            <a:clrChange>
              <a:clrFrom>
                <a:srgbClr val="FFFFFF"/>
              </a:clrFrom>
              <a:clrTo>
                <a:srgbClr val="FFFFFF">
                  <a:alpha val="0"/>
                </a:srgbClr>
              </a:clrTo>
            </a:clrChange>
          </a:blip>
          <a:srcRect l="1" r="1987"/>
          <a:stretch/>
        </p:blipFill>
        <p:spPr>
          <a:xfrm>
            <a:off x="5637179" y="2958375"/>
            <a:ext cx="1468297" cy="1744849"/>
          </a:xfrm>
          <a:prstGeom prst="rect">
            <a:avLst/>
          </a:prstGeom>
        </p:spPr>
      </p:pic>
      <p:sp>
        <p:nvSpPr>
          <p:cNvPr id="2" name="Rectangle 1">
            <a:extLst>
              <a:ext uri="{FF2B5EF4-FFF2-40B4-BE49-F238E27FC236}">
                <a16:creationId xmlns:a16="http://schemas.microsoft.com/office/drawing/2014/main" id="{B916D1BF-77A6-57E1-7C8E-046CC7AE7D4E}"/>
              </a:ext>
            </a:extLst>
          </p:cNvPr>
          <p:cNvSpPr/>
          <p:nvPr/>
        </p:nvSpPr>
        <p:spPr>
          <a:xfrm>
            <a:off x="5846536" y="1086485"/>
            <a:ext cx="1307907" cy="169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a:latin typeface="Josefin Sans" pitchFamily="2" charset="0"/>
              </a:rPr>
              <a:t>Hip </a:t>
            </a:r>
            <a:r>
              <a:rPr lang="fr-FR" sz="800" b="1" dirty="0" err="1">
                <a:latin typeface="Josefin Sans" pitchFamily="2" charset="0"/>
              </a:rPr>
              <a:t>flex</a:t>
            </a:r>
            <a:r>
              <a:rPr lang="fr-FR" sz="800" b="1" dirty="0">
                <a:latin typeface="Josefin Sans" pitchFamily="2" charset="0"/>
              </a:rPr>
              <a:t>/</a:t>
            </a:r>
            <a:r>
              <a:rPr lang="fr-FR" sz="800" b="1" dirty="0" err="1">
                <a:latin typeface="Josefin Sans" pitchFamily="2" charset="0"/>
              </a:rPr>
              <a:t>ext</a:t>
            </a:r>
            <a:r>
              <a:rPr lang="fr-FR" sz="800" b="1" dirty="0">
                <a:latin typeface="Josefin Sans" pitchFamily="2" charset="0"/>
              </a:rPr>
              <a:t> in </a:t>
            </a:r>
            <a:r>
              <a:rPr lang="fr-FR" sz="800" b="1" dirty="0" err="1">
                <a:latin typeface="Josefin Sans" pitchFamily="2" charset="0"/>
              </a:rPr>
              <a:t>walking</a:t>
            </a:r>
            <a:endParaRPr lang="en-US" sz="800" b="1" dirty="0">
              <a:latin typeface="Josefin Sans" pitchFamily="2" charset="0"/>
            </a:endParaRPr>
          </a:p>
        </p:txBody>
      </p:sp>
      <p:sp>
        <p:nvSpPr>
          <p:cNvPr id="7" name="Rectangle 6">
            <a:extLst>
              <a:ext uri="{FF2B5EF4-FFF2-40B4-BE49-F238E27FC236}">
                <a16:creationId xmlns:a16="http://schemas.microsoft.com/office/drawing/2014/main" id="{5CC33F8D-CFD4-31F2-6CBB-1489B55DC2B0}"/>
              </a:ext>
            </a:extLst>
          </p:cNvPr>
          <p:cNvSpPr/>
          <p:nvPr/>
        </p:nvSpPr>
        <p:spPr>
          <a:xfrm>
            <a:off x="5916876" y="2887659"/>
            <a:ext cx="1326103" cy="2087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fr-FR" sz="800" b="1" dirty="0">
                <a:latin typeface="Josefin Sans" pitchFamily="2" charset="0"/>
              </a:rPr>
              <a:t>Hip </a:t>
            </a:r>
            <a:r>
              <a:rPr lang="fr-FR" sz="800" b="1" dirty="0" err="1">
                <a:latin typeface="Josefin Sans" pitchFamily="2" charset="0"/>
              </a:rPr>
              <a:t>flex</a:t>
            </a:r>
            <a:r>
              <a:rPr lang="fr-FR" sz="800" b="1" dirty="0">
                <a:latin typeface="Josefin Sans" pitchFamily="2" charset="0"/>
              </a:rPr>
              <a:t>/</a:t>
            </a:r>
            <a:r>
              <a:rPr lang="fr-FR" sz="800" b="1" dirty="0" err="1">
                <a:latin typeface="Josefin Sans" pitchFamily="2" charset="0"/>
              </a:rPr>
              <a:t>ext</a:t>
            </a:r>
            <a:r>
              <a:rPr lang="fr-FR" sz="800" b="1" dirty="0">
                <a:latin typeface="Josefin Sans" pitchFamily="2" charset="0"/>
              </a:rPr>
              <a:t> in running</a:t>
            </a:r>
            <a:endParaRPr lang="en-US" sz="800" b="1" dirty="0">
              <a:latin typeface="Josefin Sans" pitchFamily="2" charset="0"/>
            </a:endParaRPr>
          </a:p>
        </p:txBody>
      </p:sp>
      <p:sp>
        <p:nvSpPr>
          <p:cNvPr id="12" name="Rectangle 11">
            <a:extLst>
              <a:ext uri="{FF2B5EF4-FFF2-40B4-BE49-F238E27FC236}">
                <a16:creationId xmlns:a16="http://schemas.microsoft.com/office/drawing/2014/main" id="{CB396A95-5BBD-CE7B-959B-D8FA8A89C4E4}"/>
              </a:ext>
            </a:extLst>
          </p:cNvPr>
          <p:cNvSpPr/>
          <p:nvPr/>
        </p:nvSpPr>
        <p:spPr>
          <a:xfrm>
            <a:off x="7234249" y="2887659"/>
            <a:ext cx="1677630" cy="2087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err="1">
                <a:latin typeface="Josefin Sans" pitchFamily="2" charset="0"/>
              </a:rPr>
              <a:t>Ankle</a:t>
            </a:r>
            <a:r>
              <a:rPr lang="fr-FR" sz="800" b="1" dirty="0">
                <a:latin typeface="Josefin Sans" pitchFamily="2" charset="0"/>
              </a:rPr>
              <a:t> </a:t>
            </a:r>
            <a:r>
              <a:rPr lang="fr-FR" sz="800" b="1" dirty="0" err="1">
                <a:latin typeface="Josefin Sans" pitchFamily="2" charset="0"/>
              </a:rPr>
              <a:t>flex</a:t>
            </a:r>
            <a:r>
              <a:rPr lang="fr-FR" sz="800" b="1" dirty="0">
                <a:latin typeface="Josefin Sans" pitchFamily="2" charset="0"/>
              </a:rPr>
              <a:t>/</a:t>
            </a:r>
            <a:r>
              <a:rPr lang="fr-FR" sz="800" b="1" dirty="0" err="1">
                <a:latin typeface="Josefin Sans" pitchFamily="2" charset="0"/>
              </a:rPr>
              <a:t>ext</a:t>
            </a:r>
            <a:r>
              <a:rPr lang="fr-FR" sz="800" b="1" dirty="0">
                <a:latin typeface="Josefin Sans" pitchFamily="2" charset="0"/>
              </a:rPr>
              <a:t> in </a:t>
            </a:r>
            <a:r>
              <a:rPr lang="fr-FR" sz="800" b="1" dirty="0" err="1">
                <a:latin typeface="Josefin Sans" pitchFamily="2" charset="0"/>
              </a:rPr>
              <a:t>cycling</a:t>
            </a:r>
            <a:endParaRPr lang="en-US" sz="800" b="1" dirty="0">
              <a:latin typeface="Josefin Sans" pitchFamily="2" charset="0"/>
            </a:endParaRPr>
          </a:p>
        </p:txBody>
      </p:sp>
      <p:pic>
        <p:nvPicPr>
          <p:cNvPr id="16" name="Picture 15">
            <a:extLst>
              <a:ext uri="{FF2B5EF4-FFF2-40B4-BE49-F238E27FC236}">
                <a16:creationId xmlns:a16="http://schemas.microsoft.com/office/drawing/2014/main" id="{2677EB2D-3356-F09C-8673-CFB1E7C86E3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68778" y="1126297"/>
            <a:ext cx="1533769" cy="1622403"/>
          </a:xfrm>
          <a:prstGeom prst="rect">
            <a:avLst/>
          </a:prstGeom>
        </p:spPr>
      </p:pic>
      <p:sp>
        <p:nvSpPr>
          <p:cNvPr id="6" name="Rectangle 5">
            <a:extLst>
              <a:ext uri="{FF2B5EF4-FFF2-40B4-BE49-F238E27FC236}">
                <a16:creationId xmlns:a16="http://schemas.microsoft.com/office/drawing/2014/main" id="{B8CB1275-2B15-A555-1550-3651B0DEA05B}"/>
              </a:ext>
            </a:extLst>
          </p:cNvPr>
          <p:cNvSpPr/>
          <p:nvPr/>
        </p:nvSpPr>
        <p:spPr>
          <a:xfrm>
            <a:off x="7372680" y="1086485"/>
            <a:ext cx="1400768" cy="1691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err="1">
                <a:latin typeface="Josefin Sans" pitchFamily="2" charset="0"/>
              </a:rPr>
              <a:t>Pelvic</a:t>
            </a:r>
            <a:r>
              <a:rPr lang="fr-FR" sz="800" b="1" dirty="0">
                <a:latin typeface="Josefin Sans" pitchFamily="2" charset="0"/>
              </a:rPr>
              <a:t> </a:t>
            </a:r>
            <a:r>
              <a:rPr lang="fr-FR" sz="800" b="1" dirty="0" err="1">
                <a:latin typeface="Josefin Sans" pitchFamily="2" charset="0"/>
              </a:rPr>
              <a:t>flex</a:t>
            </a:r>
            <a:r>
              <a:rPr lang="fr-FR" sz="800" b="1" dirty="0">
                <a:latin typeface="Josefin Sans" pitchFamily="2" charset="0"/>
              </a:rPr>
              <a:t>/</a:t>
            </a:r>
            <a:r>
              <a:rPr lang="fr-FR" sz="800" b="1" dirty="0" err="1">
                <a:latin typeface="Josefin Sans" pitchFamily="2" charset="0"/>
              </a:rPr>
              <a:t>ext</a:t>
            </a:r>
            <a:r>
              <a:rPr lang="fr-FR" sz="800" b="1" dirty="0">
                <a:latin typeface="Josefin Sans" pitchFamily="2" charset="0"/>
              </a:rPr>
              <a:t> in </a:t>
            </a:r>
            <a:r>
              <a:rPr lang="fr-FR" sz="800" b="1" dirty="0" err="1">
                <a:latin typeface="Josefin Sans" pitchFamily="2" charset="0"/>
              </a:rPr>
              <a:t>walking</a:t>
            </a:r>
            <a:endParaRPr lang="en-US" sz="800" b="1" dirty="0">
              <a:latin typeface="Josefin Sans" pitchFamily="2" charset="0"/>
            </a:endParaRPr>
          </a:p>
        </p:txBody>
      </p:sp>
      <p:sp>
        <p:nvSpPr>
          <p:cNvPr id="8" name="Rectangle 7">
            <a:extLst>
              <a:ext uri="{FF2B5EF4-FFF2-40B4-BE49-F238E27FC236}">
                <a16:creationId xmlns:a16="http://schemas.microsoft.com/office/drawing/2014/main" id="{D9FB8CBD-0AFD-EAE3-2F9D-B675881E7A4B}"/>
              </a:ext>
            </a:extLst>
          </p:cNvPr>
          <p:cNvSpPr/>
          <p:nvPr/>
        </p:nvSpPr>
        <p:spPr>
          <a:xfrm>
            <a:off x="5611118" y="2887658"/>
            <a:ext cx="3162330" cy="1815565"/>
          </a:xfrm>
          <a:prstGeom prst="rect">
            <a:avLst/>
          </a:prstGeom>
          <a:noFill/>
          <a:ln w="127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582A17-759F-154A-5843-32397B3DCE39}"/>
              </a:ext>
            </a:extLst>
          </p:cNvPr>
          <p:cNvSpPr/>
          <p:nvPr/>
        </p:nvSpPr>
        <p:spPr>
          <a:xfrm>
            <a:off x="7177261" y="1072092"/>
            <a:ext cx="1596187" cy="1815565"/>
          </a:xfrm>
          <a:prstGeom prst="rect">
            <a:avLst/>
          </a:prstGeom>
          <a:noFill/>
          <a:ln w="1270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56F3BF-70EC-541D-D84A-27469288D507}"/>
              </a:ext>
            </a:extLst>
          </p:cNvPr>
          <p:cNvSpPr/>
          <p:nvPr/>
        </p:nvSpPr>
        <p:spPr>
          <a:xfrm>
            <a:off x="7192898" y="2858017"/>
            <a:ext cx="1560529" cy="4571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48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Accuracy</a:t>
            </a:r>
            <a:endParaRPr lang="en-US" sz="3600"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37159" y="166914"/>
            <a:ext cx="5428688"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fr-FR" sz="2800" b="1" dirty="0" err="1">
                <a:latin typeface="Josefin Sans" pitchFamily="2" charset="0"/>
              </a:rPr>
              <a:t>Comparison</a:t>
            </a:r>
            <a:r>
              <a:rPr lang="fr-FR" sz="2800" b="1" dirty="0">
                <a:latin typeface="Josefin Sans" pitchFamily="2" charset="0"/>
              </a:rPr>
              <a:t> </a:t>
            </a:r>
          </a:p>
          <a:p>
            <a:pPr marL="0" indent="0" algn="r">
              <a:buNone/>
            </a:pPr>
            <a:r>
              <a:rPr lang="fr-FR" sz="1600" dirty="0">
                <a:latin typeface="Josefin Sans" pitchFamily="2" charset="0"/>
              </a:rPr>
              <a:t>with </a:t>
            </a:r>
            <a:r>
              <a:rPr lang="fr-FR" sz="1600" dirty="0" err="1">
                <a:latin typeface="Josefin Sans" pitchFamily="2" charset="0"/>
              </a:rPr>
              <a:t>other</a:t>
            </a:r>
            <a:r>
              <a:rPr lang="fr-FR" sz="1600" dirty="0">
                <a:latin typeface="Josefin Sans" pitchFamily="2" charset="0"/>
              </a:rPr>
              <a:t> </a:t>
            </a:r>
            <a:r>
              <a:rPr lang="fr-FR" sz="1600" dirty="0" err="1">
                <a:latin typeface="Josefin Sans" pitchFamily="2" charset="0"/>
              </a:rPr>
              <a:t>systems</a:t>
            </a:r>
            <a:endParaRPr lang="es" sz="1600" dirty="0">
              <a:latin typeface="Josefin Sans" pitchFamily="2" charset="0"/>
            </a:endParaRPr>
          </a:p>
        </p:txBody>
      </p:sp>
      <p:graphicFrame>
        <p:nvGraphicFramePr>
          <p:cNvPr id="502" name="Table 500">
            <a:extLst>
              <a:ext uri="{FF2B5EF4-FFF2-40B4-BE49-F238E27FC236}">
                <a16:creationId xmlns:a16="http://schemas.microsoft.com/office/drawing/2014/main" id="{D9EF591D-0041-F251-55B5-F266976300D0}"/>
              </a:ext>
            </a:extLst>
          </p:cNvPr>
          <p:cNvGraphicFramePr>
            <a:graphicFrameLocks noGrp="1"/>
          </p:cNvGraphicFramePr>
          <p:nvPr>
            <p:extLst>
              <p:ext uri="{D42A27DB-BD31-4B8C-83A1-F6EECF244321}">
                <p14:modId xmlns:p14="http://schemas.microsoft.com/office/powerpoint/2010/main" val="470060334"/>
              </p:ext>
            </p:extLst>
          </p:nvPr>
        </p:nvGraphicFramePr>
        <p:xfrm>
          <a:off x="489765" y="1582716"/>
          <a:ext cx="2087420" cy="2160000"/>
        </p:xfrm>
        <a:graphic>
          <a:graphicData uri="http://schemas.openxmlformats.org/drawingml/2006/table">
            <a:tbl>
              <a:tblPr firstRow="1" bandRow="1">
                <a:tableStyleId>{5C22544A-7EE6-4342-B048-85BDC9FD1C3A}</a:tableStyleId>
              </a:tblPr>
              <a:tblGrid>
                <a:gridCol w="943701">
                  <a:extLst>
                    <a:ext uri="{9D8B030D-6E8A-4147-A177-3AD203B41FA5}">
                      <a16:colId xmlns:a16="http://schemas.microsoft.com/office/drawing/2014/main" val="2537507354"/>
                    </a:ext>
                  </a:extLst>
                </a:gridCol>
                <a:gridCol w="1143719">
                  <a:extLst>
                    <a:ext uri="{9D8B030D-6E8A-4147-A177-3AD203B41FA5}">
                      <a16:colId xmlns:a16="http://schemas.microsoft.com/office/drawing/2014/main" val="846805116"/>
                    </a:ext>
                  </a:extLst>
                </a:gridCol>
              </a:tblGrid>
              <a:tr h="316096">
                <a:tc>
                  <a:txBody>
                    <a:bodyPr/>
                    <a:lstStyle/>
                    <a:p>
                      <a:pPr algn="l"/>
                      <a:r>
                        <a:rPr lang="fr-FR" sz="1200" b="0" i="0" dirty="0">
                          <a:latin typeface="Josefin Slab" pitchFamily="2" charset="0"/>
                        </a:rPr>
                        <a:t>Walking</a:t>
                      </a:r>
                      <a:endParaRPr lang="en-US" sz="1200" b="0" i="0" dirty="0">
                        <a:latin typeface="Josefin Slab" pitchFamily="2" charset="0"/>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noFill/>
                  </a:tcPr>
                </a:tc>
                <a:tc>
                  <a:txBody>
                    <a:bodyPr/>
                    <a:lstStyle/>
                    <a:p>
                      <a:pPr algn="ctr"/>
                      <a:r>
                        <a:rPr lang="fr-FR" sz="1100" b="0" i="0" u="none" strike="noStrike" cap="none" dirty="0">
                          <a:solidFill>
                            <a:schemeClr val="lt1"/>
                          </a:solidFill>
                          <a:latin typeface="Josefin Sans" pitchFamily="2" charset="0"/>
                          <a:sym typeface="Arial"/>
                        </a:rPr>
                        <a:t>RMSE </a:t>
                      </a:r>
                      <a:r>
                        <a:rPr lang="fr-FR" sz="1100" b="0" i="0" u="none" strike="noStrike" cap="none" dirty="0">
                          <a:solidFill>
                            <a:schemeClr val="lt1"/>
                          </a:solidFill>
                          <a:latin typeface="Josefin Slab SemiBold" pitchFamily="2" charset="0"/>
                          <a:sym typeface="Arial"/>
                        </a:rPr>
                        <a:t>(range)</a:t>
                      </a:r>
                      <a:endParaRPr lang="en-US" sz="1100" b="0" i="0" u="none" strike="noStrike" cap="none" dirty="0">
                        <a:solidFill>
                          <a:schemeClr val="lt1"/>
                        </a:solidFill>
                        <a:latin typeface="Josefin Slab SemiBold" pitchFamily="2" charset="0"/>
                        <a:sym typeface="Arial"/>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91711314"/>
                  </a:ext>
                </a:extLst>
              </a:tr>
              <a:tr h="439024">
                <a:tc>
                  <a:txBody>
                    <a:bodyPr/>
                    <a:lstStyle/>
                    <a:p>
                      <a:pPr algn="r"/>
                      <a:r>
                        <a:rPr kumimoji="0" lang="fr-FR" sz="1100" b="1" i="0" u="none" strike="noStrike" kern="0" cap="none" spc="0" normalizeH="0" baseline="0" noProof="0" dirty="0" err="1">
                          <a:ln>
                            <a:noFill/>
                          </a:ln>
                          <a:solidFill>
                            <a:srgbClr val="5B0F00"/>
                          </a:solidFill>
                          <a:effectLst/>
                          <a:uLnTx/>
                          <a:uFillTx/>
                          <a:latin typeface="Josefin Sans" pitchFamily="2" charset="0"/>
                          <a:ea typeface="+mn-ea"/>
                          <a:cs typeface="+mn-cs"/>
                          <a:sym typeface="Arial"/>
                        </a:rPr>
                        <a:t>Theia</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 </a:t>
                      </a:r>
                    </a:p>
                    <a:p>
                      <a:pPr algn="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a:t>
                      </a:r>
                      <a:r>
                        <a:rPr kumimoji="0" lang="fr-FR" sz="800" b="0" i="0" u="none" strike="noStrike" kern="0" cap="none" spc="0" normalizeH="0" baseline="0" noProof="0" dirty="0" err="1">
                          <a:ln>
                            <a:noFill/>
                          </a:ln>
                          <a:solidFill>
                            <a:srgbClr val="5B0F00"/>
                          </a:solidFill>
                          <a:effectLst/>
                          <a:uLnTx/>
                          <a:uFillTx/>
                          <a:latin typeface="Josefin Slab SemiBold" pitchFamily="2" charset="0"/>
                          <a:ea typeface="+mn-ea"/>
                          <a:cs typeface="+mn-cs"/>
                          <a:sym typeface="Arial"/>
                        </a:rPr>
                        <a:t>Kanko</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 2021]</a:t>
                      </a:r>
                      <a:endParaRPr lang="en-US" sz="1100" b="0" i="0" u="none" strike="noStrike" cap="none" dirty="0">
                        <a:solidFill>
                          <a:schemeClr val="lt1"/>
                        </a:solidFill>
                        <a:latin typeface="Josefin Slab SemiBold"/>
                        <a:sym typeface="Arial"/>
                      </a:endParaRPr>
                    </a:p>
                  </a:txBody>
                  <a:tcPr anchor="ctr">
                    <a:lnL w="12700" cmpd="sng">
                      <a:noFill/>
                    </a:lnL>
                    <a:lnR w="12700" cmpd="sng">
                      <a:noFill/>
                    </a:lnR>
                    <a:lnT w="12700" cap="flat" cmpd="sng" algn="ctr">
                      <a:solidFill>
                        <a:schemeClr val="bg1"/>
                      </a:solidFill>
                      <a:prstDash val="solid"/>
                      <a:round/>
                      <a:headEnd type="none" w="med" len="med"/>
                      <a:tailEnd type="none" w="med" len="med"/>
                    </a:lnT>
                    <a:noFill/>
                  </a:tcPr>
                </a:tc>
                <a:tc>
                  <a:txBody>
                    <a:bodyPr/>
                    <a:lstStyle/>
                    <a:p>
                      <a:pPr algn="ctr"/>
                      <a:r>
                        <a:rPr lang="fr-FR" sz="1200" dirty="0">
                          <a:solidFill>
                            <a:schemeClr val="bg1"/>
                          </a:solidFill>
                          <a:latin typeface="Josefin Sans" pitchFamily="2" charset="0"/>
                        </a:rPr>
                        <a:t>6.4° </a:t>
                      </a:r>
                      <a:r>
                        <a:rPr lang="fr-FR" sz="1200" dirty="0">
                          <a:solidFill>
                            <a:schemeClr val="bg1"/>
                          </a:solidFill>
                          <a:latin typeface="Josefin Slab SemiBold" pitchFamily="2" charset="0"/>
                        </a:rPr>
                        <a:t>(3.3°–11°)</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489473657"/>
                  </a:ext>
                </a:extLst>
              </a:tr>
              <a:tr h="439024">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dirty="0">
                          <a:ln>
                            <a:noFill/>
                          </a:ln>
                          <a:solidFill>
                            <a:srgbClr val="5B0F00"/>
                          </a:solidFill>
                          <a:effectLst/>
                          <a:uLnTx/>
                          <a:uFillTx/>
                          <a:latin typeface="Josefin Sans" pitchFamily="2" charset="0"/>
                          <a:ea typeface="+mn-ea"/>
                          <a:cs typeface="+mn-cs"/>
                          <a:sym typeface="Arial"/>
                        </a:rPr>
                        <a:t>Pose2Sim </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[Pagnon 2021]</a:t>
                      </a:r>
                      <a:endParaRPr kumimoji="0" lang="en-US"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endParaRPr>
                    </a:p>
                  </a:txBody>
                  <a:tcPr anchor="ctr">
                    <a:lnL w="12700" cmpd="sng">
                      <a:noFill/>
                    </a:lnL>
                    <a:lnR w="12700" cmpd="sng">
                      <a:noFill/>
                    </a:lnR>
                    <a:noFill/>
                  </a:tcPr>
                </a:tc>
                <a:tc>
                  <a:txBody>
                    <a:bodyPr/>
                    <a:lstStyle/>
                    <a:p>
                      <a:pPr algn="ctr"/>
                      <a:r>
                        <a:rPr lang="fr-FR" sz="1200" dirty="0">
                          <a:solidFill>
                            <a:schemeClr val="bg1"/>
                          </a:solidFill>
                          <a:latin typeface="Josefin Sans" pitchFamily="2" charset="0"/>
                        </a:rPr>
                        <a:t>4.9° </a:t>
                      </a:r>
                      <a:r>
                        <a:rPr lang="fr-FR" sz="1200" dirty="0">
                          <a:solidFill>
                            <a:schemeClr val="bg1"/>
                          </a:solidFill>
                          <a:latin typeface="Josefin Slab SemiBold" pitchFamily="2" charset="0"/>
                        </a:rPr>
                        <a:t>(3.1°–6.6°)</a:t>
                      </a:r>
                      <a:endParaRPr lang="en-US" sz="1200" dirty="0">
                        <a:solidFill>
                          <a:schemeClr val="bg1"/>
                        </a:solidFill>
                        <a:latin typeface="Josefin Slab SemiBold" pitchFamily="2" charset="0"/>
                      </a:endParaRPr>
                    </a:p>
                  </a:txBody>
                  <a:tcPr anchor="ctr">
                    <a:lnL w="12700" cmpd="sng">
                      <a:noFill/>
                    </a:lnL>
                    <a:lnR w="12700" cmpd="sng">
                      <a:noFill/>
                    </a:lnR>
                    <a:noFill/>
                  </a:tcPr>
                </a:tc>
                <a:extLst>
                  <a:ext uri="{0D108BD9-81ED-4DB2-BD59-A6C34878D82A}">
                    <a16:rowId xmlns:a16="http://schemas.microsoft.com/office/drawing/2014/main" val="571244806"/>
                  </a:ext>
                </a:extLst>
              </a:tr>
              <a:tr h="386341">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a:t>
                      </a:r>
                      <a:r>
                        <a:rPr kumimoji="0" lang="fr-FR" sz="800" b="0" i="0" u="none" strike="noStrike" kern="0" cap="none" spc="0" normalizeH="0" baseline="0" noProof="0" dirty="0" err="1">
                          <a:ln>
                            <a:noFill/>
                          </a:ln>
                          <a:solidFill>
                            <a:srgbClr val="5B0F00"/>
                          </a:solidFill>
                          <a:effectLst/>
                          <a:uLnTx/>
                          <a:uFillTx/>
                          <a:latin typeface="Josefin Slab SemiBold" pitchFamily="2" charset="0"/>
                          <a:ea typeface="+mn-ea"/>
                          <a:cs typeface="+mn-cs"/>
                          <a:sym typeface="Arial"/>
                        </a:rPr>
                        <a:t>Needham</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 2022]</a:t>
                      </a:r>
                      <a:endParaRPr kumimoji="0" lang="en-US" sz="1100" b="1" i="0" u="none" strike="noStrike" kern="0" cap="none" spc="0" normalizeH="0" baseline="0" noProof="0" dirty="0">
                        <a:ln>
                          <a:noFill/>
                        </a:ln>
                        <a:solidFill>
                          <a:srgbClr val="5B0F00"/>
                        </a:solidFill>
                        <a:effectLst/>
                        <a:uLnTx/>
                        <a:uFillTx/>
                        <a:latin typeface="Josefin Sans" pitchFamily="2" charset="0"/>
                        <a:ea typeface="+mn-ea"/>
                        <a:cs typeface="+mn-cs"/>
                        <a:sym typeface="Arial"/>
                      </a:endParaRPr>
                    </a:p>
                  </a:txBody>
                  <a:tcPr anchor="ctr">
                    <a:lnL w="12700" cmpd="sng">
                      <a:noFill/>
                    </a:lnL>
                    <a:lnR w="12700" cmpd="sng">
                      <a:noFill/>
                    </a:ln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bg1"/>
                          </a:solidFill>
                          <a:latin typeface="Josefin Sans" pitchFamily="2" charset="0"/>
                        </a:rPr>
                        <a:t>4.9° </a:t>
                      </a:r>
                      <a:r>
                        <a:rPr lang="fr-FR" sz="1200" dirty="0">
                          <a:solidFill>
                            <a:schemeClr val="bg1"/>
                          </a:solidFill>
                          <a:latin typeface="Josefin Slab SemiBold" pitchFamily="2" charset="0"/>
                        </a:rPr>
                        <a:t>(2.9°–6.0°)</a:t>
                      </a:r>
                      <a:endParaRPr lang="en-US" sz="1200" dirty="0">
                        <a:solidFill>
                          <a:schemeClr val="bg1"/>
                        </a:solidFill>
                        <a:latin typeface="Josefin Slab SemiBold" pitchFamily="2" charset="0"/>
                      </a:endParaRPr>
                    </a:p>
                  </a:txBody>
                  <a:tcPr anchor="ctr">
                    <a:lnL w="12700" cmpd="sng">
                      <a:noFill/>
                    </a:lnL>
                    <a:lnR w="12700" cmpd="sng">
                      <a:noFill/>
                    </a:lnR>
                    <a:noFill/>
                  </a:tcPr>
                </a:tc>
                <a:extLst>
                  <a:ext uri="{0D108BD9-81ED-4DB2-BD59-A6C34878D82A}">
                    <a16:rowId xmlns:a16="http://schemas.microsoft.com/office/drawing/2014/main" val="3792804513"/>
                  </a:ext>
                </a:extLst>
              </a:tr>
              <a:tr h="579515">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dirty="0" err="1">
                          <a:ln>
                            <a:noFill/>
                          </a:ln>
                          <a:solidFill>
                            <a:srgbClr val="5B0F00"/>
                          </a:solidFill>
                          <a:effectLst/>
                          <a:uLnTx/>
                          <a:uFillTx/>
                          <a:latin typeface="Josefin Sans" pitchFamily="2" charset="0"/>
                          <a:ea typeface="+mn-ea"/>
                          <a:cs typeface="+mn-cs"/>
                          <a:sym typeface="Arial"/>
                        </a:rPr>
                        <a:t>OpenCap</a:t>
                      </a:r>
                      <a:r>
                        <a:rPr kumimoji="0" lang="fr-FR" sz="1100" b="1" i="0" u="none" strike="noStrike" kern="0" cap="none" spc="0" normalizeH="0" baseline="0" noProof="0" dirty="0">
                          <a:ln>
                            <a:noFill/>
                          </a:ln>
                          <a:solidFill>
                            <a:srgbClr val="5B0F00"/>
                          </a:solidFill>
                          <a:effectLst/>
                          <a:uLnTx/>
                          <a:uFillTx/>
                          <a:latin typeface="Josefin Sans" pitchFamily="2" charset="0"/>
                          <a:ea typeface="+mn-ea"/>
                          <a:cs typeface="+mn-cs"/>
                          <a:sym typeface="Arial"/>
                        </a:rPr>
                        <a:t> </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a:t>
                      </a:r>
                      <a:r>
                        <a:rPr kumimoji="0" lang="fr-FR" sz="800" b="0" i="0" u="none" strike="noStrike" kern="0" cap="none" spc="0" normalizeH="0" baseline="0" noProof="0" dirty="0" err="1">
                          <a:ln>
                            <a:noFill/>
                          </a:ln>
                          <a:solidFill>
                            <a:srgbClr val="5B0F00"/>
                          </a:solidFill>
                          <a:effectLst/>
                          <a:uLnTx/>
                          <a:uFillTx/>
                          <a:latin typeface="Josefin Slab SemiBold" pitchFamily="2" charset="0"/>
                          <a:ea typeface="+mn-ea"/>
                          <a:cs typeface="+mn-cs"/>
                          <a:sym typeface="Arial"/>
                        </a:rPr>
                        <a:t>Uhlrich</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 2022]</a:t>
                      </a:r>
                      <a:endParaRPr kumimoji="0" lang="en-US" sz="1100" b="1" i="0" u="none" strike="noStrike" kern="0" cap="none" spc="0" normalizeH="0" baseline="0" noProof="0" dirty="0">
                        <a:ln>
                          <a:noFill/>
                        </a:ln>
                        <a:solidFill>
                          <a:srgbClr val="5B0F00"/>
                        </a:solidFill>
                        <a:effectLst/>
                        <a:uLnTx/>
                        <a:uFillTx/>
                        <a:latin typeface="Josefin Sans" pitchFamily="2" charset="0"/>
                        <a:ea typeface="+mn-ea"/>
                        <a:cs typeface="+mn-cs"/>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endParaRPr>
                    </a:p>
                  </a:txBody>
                  <a:tcPr anchor="ctr">
                    <a:lnL w="12700" cmpd="sng">
                      <a:noFill/>
                    </a:lnL>
                    <a:lnR w="12700" cmpd="sng">
                      <a:noFill/>
                    </a:lnR>
                    <a:lnB w="12700" cmpd="sng">
                      <a:noFill/>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bg1"/>
                          </a:solidFill>
                          <a:latin typeface="Josefin Sans" pitchFamily="2" charset="0"/>
                        </a:rPr>
                        <a:t>4.9° </a:t>
                      </a:r>
                      <a:r>
                        <a:rPr lang="fr-FR" sz="1200" dirty="0">
                          <a:solidFill>
                            <a:schemeClr val="bg1"/>
                          </a:solidFill>
                          <a:latin typeface="Josefin Slab SemiBold" pitchFamily="2" charset="0"/>
                        </a:rPr>
                        <a:t>(2.9°–6.0°)</a:t>
                      </a:r>
                      <a:endParaRPr lang="en-US" sz="1200" dirty="0">
                        <a:solidFill>
                          <a:schemeClr val="bg1"/>
                        </a:solidFill>
                        <a:latin typeface="Josefin Slab SemiBold" pitchFamily="2" charset="0"/>
                      </a:endParaRPr>
                    </a:p>
                  </a:txBody>
                  <a:tcPr anchor="ctr">
                    <a:lnL w="12700" cmpd="sng">
                      <a:noFill/>
                    </a:lnL>
                    <a:lnR w="12700" cmpd="sng">
                      <a:noFill/>
                    </a:lnR>
                    <a:lnB w="12700" cmpd="sng">
                      <a:noFill/>
                    </a:lnB>
                    <a:noFill/>
                  </a:tcPr>
                </a:tc>
                <a:extLst>
                  <a:ext uri="{0D108BD9-81ED-4DB2-BD59-A6C34878D82A}">
                    <a16:rowId xmlns:a16="http://schemas.microsoft.com/office/drawing/2014/main" val="2460391441"/>
                  </a:ext>
                </a:extLst>
              </a:tr>
            </a:tbl>
          </a:graphicData>
        </a:graphic>
      </p:graphicFrame>
      <p:graphicFrame>
        <p:nvGraphicFramePr>
          <p:cNvPr id="507" name="Table 500">
            <a:extLst>
              <a:ext uri="{FF2B5EF4-FFF2-40B4-BE49-F238E27FC236}">
                <a16:creationId xmlns:a16="http://schemas.microsoft.com/office/drawing/2014/main" id="{DDD0B55F-8287-7CE7-365B-D267AFDE5A55}"/>
              </a:ext>
            </a:extLst>
          </p:cNvPr>
          <p:cNvGraphicFramePr>
            <a:graphicFrameLocks noGrp="1"/>
          </p:cNvGraphicFramePr>
          <p:nvPr>
            <p:extLst>
              <p:ext uri="{D42A27DB-BD31-4B8C-83A1-F6EECF244321}">
                <p14:modId xmlns:p14="http://schemas.microsoft.com/office/powerpoint/2010/main" val="2008566976"/>
              </p:ext>
            </p:extLst>
          </p:nvPr>
        </p:nvGraphicFramePr>
        <p:xfrm>
          <a:off x="0" y="5471136"/>
          <a:ext cx="4896722" cy="2104921"/>
        </p:xfrm>
        <a:graphic>
          <a:graphicData uri="http://schemas.openxmlformats.org/drawingml/2006/table">
            <a:tbl>
              <a:tblPr firstRow="1" bandRow="1">
                <a:tableStyleId>{5C22544A-7EE6-4342-B048-85BDC9FD1C3A}</a:tableStyleId>
              </a:tblPr>
              <a:tblGrid>
                <a:gridCol w="961785">
                  <a:extLst>
                    <a:ext uri="{9D8B030D-6E8A-4147-A177-3AD203B41FA5}">
                      <a16:colId xmlns:a16="http://schemas.microsoft.com/office/drawing/2014/main" val="2537507354"/>
                    </a:ext>
                  </a:extLst>
                </a:gridCol>
                <a:gridCol w="1125635">
                  <a:extLst>
                    <a:ext uri="{9D8B030D-6E8A-4147-A177-3AD203B41FA5}">
                      <a16:colId xmlns:a16="http://schemas.microsoft.com/office/drawing/2014/main" val="846805116"/>
                    </a:ext>
                  </a:extLst>
                </a:gridCol>
                <a:gridCol w="1404651">
                  <a:extLst>
                    <a:ext uri="{9D8B030D-6E8A-4147-A177-3AD203B41FA5}">
                      <a16:colId xmlns:a16="http://schemas.microsoft.com/office/drawing/2014/main" val="2482634839"/>
                    </a:ext>
                  </a:extLst>
                </a:gridCol>
                <a:gridCol w="1404651">
                  <a:extLst>
                    <a:ext uri="{9D8B030D-6E8A-4147-A177-3AD203B41FA5}">
                      <a16:colId xmlns:a16="http://schemas.microsoft.com/office/drawing/2014/main" val="865657527"/>
                    </a:ext>
                  </a:extLst>
                </a:gridCol>
              </a:tblGrid>
              <a:tr h="382801">
                <a:tc>
                  <a:txBody>
                    <a:bodyPr/>
                    <a:lstStyle/>
                    <a:p>
                      <a:pPr algn="l"/>
                      <a:r>
                        <a:rPr lang="fr-FR" sz="1200" b="0" i="0" dirty="0">
                          <a:latin typeface="Josefin Slab" pitchFamily="2" charset="0"/>
                        </a:rPr>
                        <a:t>Walking</a:t>
                      </a:r>
                      <a:endParaRPr lang="en-US" sz="1200" b="0" i="0" dirty="0">
                        <a:latin typeface="Josefin Slab" pitchFamily="2" charset="0"/>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noFill/>
                  </a:tcPr>
                </a:tc>
                <a:tc>
                  <a:txBody>
                    <a:bodyPr/>
                    <a:lstStyle/>
                    <a:p>
                      <a:pPr algn="ctr"/>
                      <a:r>
                        <a:rPr lang="fr-FR" sz="1100" b="0" i="0" u="none" strike="noStrike" cap="none" dirty="0">
                          <a:solidFill>
                            <a:schemeClr val="lt1"/>
                          </a:solidFill>
                          <a:latin typeface="Josefin Sans" pitchFamily="2" charset="0"/>
                          <a:sym typeface="Arial"/>
                        </a:rPr>
                        <a:t>RMSE </a:t>
                      </a:r>
                      <a:r>
                        <a:rPr lang="fr-FR" sz="1100" b="0" i="0" u="none" strike="noStrike" cap="none" dirty="0">
                          <a:solidFill>
                            <a:schemeClr val="lt1"/>
                          </a:solidFill>
                          <a:latin typeface="Josefin Slab SemiBold" pitchFamily="2" charset="0"/>
                          <a:sym typeface="Arial"/>
                        </a:rPr>
                        <a:t>(range)</a:t>
                      </a:r>
                      <a:endParaRPr lang="en-US" sz="1100" b="0" i="0" u="none" strike="noStrike" cap="none" dirty="0">
                        <a:solidFill>
                          <a:schemeClr val="lt1"/>
                        </a:solidFill>
                        <a:latin typeface="Josefin Slab SemiBold" pitchFamily="2" charset="0"/>
                        <a:sym typeface="Arial"/>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noFill/>
                  </a:tcPr>
                </a:tc>
                <a:tc>
                  <a:txBody>
                    <a:bodyPr/>
                    <a:lstStyle/>
                    <a:p>
                      <a:pPr algn="ctr"/>
                      <a:r>
                        <a:rPr lang="fr-FR" sz="1100" b="0" i="0" u="none" strike="noStrike" cap="none" dirty="0">
                          <a:solidFill>
                            <a:schemeClr val="lt1"/>
                          </a:solidFill>
                          <a:latin typeface="Josefin Sans" pitchFamily="2" charset="0"/>
                          <a:sym typeface="Arial"/>
                        </a:rPr>
                        <a:t>MAE </a:t>
                      </a:r>
                      <a:r>
                        <a:rPr lang="fr-FR" sz="1100" b="0" i="0" u="none" strike="noStrike" cap="none" dirty="0">
                          <a:solidFill>
                            <a:schemeClr val="lt1"/>
                          </a:solidFill>
                          <a:latin typeface="Josefin Slab SemiBold" pitchFamily="2" charset="0"/>
                          <a:sym typeface="Arial"/>
                        </a:rPr>
                        <a:t>(range)</a:t>
                      </a:r>
                      <a:endParaRPr lang="en-US" sz="1100" b="0" i="0" u="none" strike="noStrike" cap="none" dirty="0">
                        <a:solidFill>
                          <a:schemeClr val="lt1"/>
                        </a:solidFill>
                        <a:latin typeface="Josefin Slab SemiBold" pitchFamily="2" charset="0"/>
                        <a:sym typeface="Arial"/>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b="0" i="0" u="none" strike="noStrike" cap="none" dirty="0" err="1">
                          <a:solidFill>
                            <a:schemeClr val="lt1"/>
                          </a:solidFill>
                          <a:latin typeface="Josefin Sans" pitchFamily="2" charset="0"/>
                          <a:sym typeface="Arial"/>
                        </a:rPr>
                        <a:t>Bias</a:t>
                      </a:r>
                      <a:r>
                        <a:rPr lang="fr-FR" sz="1100" b="0" i="0" u="none" strike="noStrike" cap="none" dirty="0">
                          <a:solidFill>
                            <a:schemeClr val="lt1"/>
                          </a:solidFill>
                          <a:latin typeface="Josefin Slab SemiBold" pitchFamily="2" charset="0"/>
                          <a:sym typeface="Arial"/>
                        </a:rPr>
                        <a:t> (range)</a:t>
                      </a:r>
                      <a:endParaRPr lang="en-US" sz="1100" b="0" i="0" u="none" strike="noStrike" cap="none" dirty="0">
                        <a:solidFill>
                          <a:schemeClr val="lt1"/>
                        </a:solidFill>
                        <a:latin typeface="Josefin Slab SemiBold" pitchFamily="2" charset="0"/>
                        <a:sym typeface="Arial"/>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1711314"/>
                  </a:ext>
                </a:extLst>
              </a:tr>
              <a:tr h="372593">
                <a:tc>
                  <a:txBody>
                    <a:bodyPr/>
                    <a:lstStyle/>
                    <a:p>
                      <a:pPr algn="r"/>
                      <a:r>
                        <a:rPr kumimoji="0" lang="fr-FR" sz="1100" b="1" i="0" u="none" strike="noStrike" kern="0" cap="none" spc="0" normalizeH="0" baseline="0" noProof="0" dirty="0" err="1">
                          <a:ln>
                            <a:noFill/>
                          </a:ln>
                          <a:solidFill>
                            <a:srgbClr val="5B0F00"/>
                          </a:solidFill>
                          <a:effectLst/>
                          <a:uLnTx/>
                          <a:uFillTx/>
                          <a:latin typeface="Josefin Sans" pitchFamily="2" charset="0"/>
                          <a:ea typeface="+mn-ea"/>
                          <a:cs typeface="+mn-cs"/>
                          <a:sym typeface="Arial"/>
                        </a:rPr>
                        <a:t>Theia</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 </a:t>
                      </a:r>
                    </a:p>
                    <a:p>
                      <a:pPr algn="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a:t>
                      </a:r>
                      <a:r>
                        <a:rPr kumimoji="0" lang="fr-FR" sz="800" b="0" i="0" u="none" strike="noStrike" kern="0" cap="none" spc="0" normalizeH="0" baseline="0" noProof="0" dirty="0" err="1">
                          <a:ln>
                            <a:noFill/>
                          </a:ln>
                          <a:solidFill>
                            <a:srgbClr val="5B0F00"/>
                          </a:solidFill>
                          <a:effectLst/>
                          <a:uLnTx/>
                          <a:uFillTx/>
                          <a:latin typeface="Josefin Slab SemiBold" pitchFamily="2" charset="0"/>
                          <a:ea typeface="+mn-ea"/>
                          <a:cs typeface="+mn-cs"/>
                          <a:sym typeface="Arial"/>
                        </a:rPr>
                        <a:t>Kanko</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 2021]</a:t>
                      </a:r>
                      <a:endParaRPr lang="en-US" sz="1100" b="0" i="0" u="none" strike="noStrike" cap="none" dirty="0">
                        <a:solidFill>
                          <a:schemeClr val="lt1"/>
                        </a:solidFill>
                        <a:latin typeface="Josefin Slab SemiBold"/>
                        <a:sym typeface="Arial"/>
                      </a:endParaRPr>
                    </a:p>
                  </a:txBody>
                  <a:tcPr anchor="ctr">
                    <a:lnL w="12700" cmpd="sng">
                      <a:noFill/>
                    </a:lnL>
                    <a:lnR w="12700" cmpd="sng">
                      <a:noFill/>
                    </a:lnR>
                    <a:lnT w="12700" cap="flat" cmpd="sng" algn="ctr">
                      <a:solidFill>
                        <a:schemeClr val="bg1"/>
                      </a:solidFill>
                      <a:prstDash val="solid"/>
                      <a:round/>
                      <a:headEnd type="none" w="med" len="med"/>
                      <a:tailEnd type="none" w="med" len="med"/>
                    </a:lnT>
                    <a:noFill/>
                  </a:tcPr>
                </a:tc>
                <a:tc>
                  <a:txBody>
                    <a:bodyPr/>
                    <a:lstStyle/>
                    <a:p>
                      <a:pPr algn="ctr"/>
                      <a:r>
                        <a:rPr lang="fr-FR" sz="1200" dirty="0">
                          <a:solidFill>
                            <a:schemeClr val="bg1"/>
                          </a:solidFill>
                          <a:latin typeface="Josefin Sans" pitchFamily="2" charset="0"/>
                        </a:rPr>
                        <a:t>6.4° </a:t>
                      </a:r>
                      <a:r>
                        <a:rPr lang="fr-FR" sz="1200" dirty="0">
                          <a:solidFill>
                            <a:schemeClr val="bg1"/>
                          </a:solidFill>
                          <a:latin typeface="Josefin Slab SemiBold" pitchFamily="2" charset="0"/>
                        </a:rPr>
                        <a:t>(3.3°–11°)</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noFill/>
                  </a:tcPr>
                </a:tc>
                <a:tc>
                  <a:txBody>
                    <a:bodyPr/>
                    <a:lstStyle/>
                    <a:p>
                      <a:pPr algn="ctr"/>
                      <a:r>
                        <a:rPr lang="fr-FR" sz="1200" dirty="0">
                          <a:solidFill>
                            <a:schemeClr val="bg1"/>
                          </a:solidFill>
                          <a:latin typeface="Josefin Slab SemiBold" pitchFamily="2" charset="0"/>
                        </a:rPr>
                        <a:t>N/A</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Josefin Slab SemiBold" pitchFamily="2" charset="0"/>
                        </a:rPr>
                        <a:t>N/A</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9473657"/>
                  </a:ext>
                </a:extLst>
              </a:tr>
              <a:tr h="372593">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dirty="0">
                          <a:ln>
                            <a:noFill/>
                          </a:ln>
                          <a:solidFill>
                            <a:srgbClr val="5B0F00"/>
                          </a:solidFill>
                          <a:effectLst/>
                          <a:uLnTx/>
                          <a:uFillTx/>
                          <a:latin typeface="Josefin Sans" pitchFamily="2" charset="0"/>
                          <a:ea typeface="+mn-ea"/>
                          <a:cs typeface="+mn-cs"/>
                          <a:sym typeface="Arial"/>
                        </a:rPr>
                        <a:t>Pose2Sim </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[Pagnon 2021]</a:t>
                      </a:r>
                      <a:endParaRPr kumimoji="0" lang="en-US"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endParaRPr>
                    </a:p>
                  </a:txBody>
                  <a:tcPr anchor="ctr">
                    <a:lnL w="12700" cmpd="sng">
                      <a:noFill/>
                    </a:lnL>
                    <a:lnR w="12700" cmpd="sng">
                      <a:noFill/>
                    </a:lnR>
                    <a:noFill/>
                  </a:tcPr>
                </a:tc>
                <a:tc>
                  <a:txBody>
                    <a:bodyPr/>
                    <a:lstStyle/>
                    <a:p>
                      <a:pPr algn="ctr"/>
                      <a:r>
                        <a:rPr lang="fr-FR" sz="1200" dirty="0">
                          <a:solidFill>
                            <a:schemeClr val="bg1"/>
                          </a:solidFill>
                          <a:latin typeface="Josefin Sans" pitchFamily="2" charset="0"/>
                        </a:rPr>
                        <a:t>4.9° </a:t>
                      </a:r>
                      <a:r>
                        <a:rPr lang="fr-FR" sz="1200" dirty="0">
                          <a:solidFill>
                            <a:schemeClr val="bg1"/>
                          </a:solidFill>
                          <a:latin typeface="Josefin Slab SemiBold" pitchFamily="2" charset="0"/>
                        </a:rPr>
                        <a:t>(3.1°–6.6°)</a:t>
                      </a:r>
                      <a:endParaRPr lang="en-US" sz="1200" dirty="0">
                        <a:solidFill>
                          <a:schemeClr val="bg1"/>
                        </a:solidFill>
                        <a:latin typeface="Josefin Slab SemiBold" pitchFamily="2" charset="0"/>
                      </a:endParaRPr>
                    </a:p>
                  </a:txBody>
                  <a:tcPr anchor="ctr">
                    <a:lnL w="12700" cmpd="sng">
                      <a:noFill/>
                    </a:lnL>
                    <a:lnR w="12700" cmpd="sng">
                      <a:noFill/>
                    </a:lnR>
                    <a:noFill/>
                  </a:tcPr>
                </a:tc>
                <a:tc>
                  <a:txBody>
                    <a:bodyPr/>
                    <a:lstStyle/>
                    <a:p>
                      <a:pPr algn="ctr"/>
                      <a:r>
                        <a:rPr lang="fr-FR" sz="1200" dirty="0">
                          <a:solidFill>
                            <a:schemeClr val="bg1"/>
                          </a:solidFill>
                          <a:latin typeface="Josefin Sans" pitchFamily="2" charset="0"/>
                        </a:rPr>
                        <a:t>4.3° </a:t>
                      </a:r>
                      <a:r>
                        <a:rPr lang="fr-FR" sz="1200" dirty="0">
                          <a:solidFill>
                            <a:schemeClr val="bg1"/>
                          </a:solidFill>
                          <a:latin typeface="Josefin Slab SemiBold" pitchFamily="2" charset="0"/>
                        </a:rPr>
                        <a:t>(2.9–6.1°)</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bg1"/>
                          </a:solidFill>
                          <a:latin typeface="Josefin Sans" pitchFamily="2" charset="0"/>
                        </a:rPr>
                        <a:t>3.0° </a:t>
                      </a:r>
                      <a:r>
                        <a:rPr lang="fr-FR" sz="1200" dirty="0">
                          <a:solidFill>
                            <a:schemeClr val="bg1"/>
                          </a:solidFill>
                          <a:latin typeface="Josefin Slab SemiBold" pitchFamily="2" charset="0"/>
                        </a:rPr>
                        <a:t>(1.9°–5.3°)</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1244806"/>
                  </a:ext>
                </a:extLst>
              </a:tr>
              <a:tr h="372593">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a:t>
                      </a:r>
                      <a:r>
                        <a:rPr kumimoji="0" lang="fr-FR" sz="800" b="0" i="0" u="none" strike="noStrike" kern="0" cap="none" spc="0" normalizeH="0" baseline="0" noProof="0" dirty="0" err="1">
                          <a:ln>
                            <a:noFill/>
                          </a:ln>
                          <a:solidFill>
                            <a:srgbClr val="5B0F00"/>
                          </a:solidFill>
                          <a:effectLst/>
                          <a:uLnTx/>
                          <a:uFillTx/>
                          <a:latin typeface="Josefin Slab SemiBold" pitchFamily="2" charset="0"/>
                          <a:ea typeface="+mn-ea"/>
                          <a:cs typeface="+mn-cs"/>
                          <a:sym typeface="Arial"/>
                        </a:rPr>
                        <a:t>Needham</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 2022]</a:t>
                      </a:r>
                      <a:endParaRPr kumimoji="0" lang="en-US" sz="1100" b="1" i="0" u="none" strike="noStrike" kern="0" cap="none" spc="0" normalizeH="0" baseline="0" noProof="0" dirty="0">
                        <a:ln>
                          <a:noFill/>
                        </a:ln>
                        <a:solidFill>
                          <a:srgbClr val="5B0F00"/>
                        </a:solidFill>
                        <a:effectLst/>
                        <a:uLnTx/>
                        <a:uFillTx/>
                        <a:latin typeface="Josefin Sans" pitchFamily="2" charset="0"/>
                        <a:ea typeface="+mn-ea"/>
                        <a:cs typeface="+mn-cs"/>
                        <a:sym typeface="Arial"/>
                      </a:endParaRPr>
                    </a:p>
                  </a:txBody>
                  <a:tcPr anchor="ctr">
                    <a:lnL w="12700" cmpd="sng">
                      <a:noFill/>
                    </a:lnL>
                    <a:lnR w="12700" cmpd="sng">
                      <a:noFill/>
                    </a:ln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bg1"/>
                          </a:solidFill>
                          <a:latin typeface="Josefin Sans" pitchFamily="2" charset="0"/>
                        </a:rPr>
                        <a:t>4.9° </a:t>
                      </a:r>
                      <a:r>
                        <a:rPr lang="fr-FR" sz="1200" dirty="0">
                          <a:solidFill>
                            <a:schemeClr val="bg1"/>
                          </a:solidFill>
                          <a:latin typeface="Josefin Slab SemiBold" pitchFamily="2" charset="0"/>
                        </a:rPr>
                        <a:t>(2.9°–6.0°)</a:t>
                      </a:r>
                      <a:endParaRPr lang="en-US" sz="1200" dirty="0">
                        <a:solidFill>
                          <a:schemeClr val="bg1"/>
                        </a:solidFill>
                        <a:latin typeface="Josefin Slab SemiBold" pitchFamily="2" charset="0"/>
                      </a:endParaRPr>
                    </a:p>
                  </a:txBody>
                  <a:tcPr anchor="ctr">
                    <a:lnL w="12700" cmpd="sng">
                      <a:noFill/>
                    </a:lnL>
                    <a:lnR w="12700" cmpd="sng">
                      <a:noFill/>
                    </a:ln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bg1"/>
                          </a:solidFill>
                          <a:latin typeface="Josefin Slab SemiBold" pitchFamily="2" charset="0"/>
                        </a:rPr>
                        <a:t>N/A</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bg1"/>
                          </a:solidFill>
                          <a:latin typeface="Josefin Sans" pitchFamily="2" charset="0"/>
                        </a:rPr>
                        <a:t>4.2° </a:t>
                      </a:r>
                      <a:r>
                        <a:rPr lang="fr-FR" sz="1200" dirty="0">
                          <a:solidFill>
                            <a:schemeClr val="bg1"/>
                          </a:solidFill>
                          <a:latin typeface="Josefin Slab SemiBold" pitchFamily="2" charset="0"/>
                        </a:rPr>
                        <a:t>(2.5°–5.1°)</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2804513"/>
                  </a:ext>
                </a:extLst>
              </a:tr>
              <a:tr h="372593">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100" b="1" i="0" u="none" strike="noStrike" kern="0" cap="none" spc="0" normalizeH="0" baseline="0" noProof="0" dirty="0" err="1">
                          <a:ln>
                            <a:noFill/>
                          </a:ln>
                          <a:solidFill>
                            <a:srgbClr val="5B0F00"/>
                          </a:solidFill>
                          <a:effectLst/>
                          <a:uLnTx/>
                          <a:uFillTx/>
                          <a:latin typeface="Josefin Sans" pitchFamily="2" charset="0"/>
                          <a:ea typeface="+mn-ea"/>
                          <a:cs typeface="+mn-cs"/>
                          <a:sym typeface="Arial"/>
                        </a:rPr>
                        <a:t>OpenCap</a:t>
                      </a:r>
                      <a:r>
                        <a:rPr kumimoji="0" lang="fr-FR" sz="1100" b="1" i="0" u="none" strike="noStrike" kern="0" cap="none" spc="0" normalizeH="0" baseline="0" noProof="0" dirty="0">
                          <a:ln>
                            <a:noFill/>
                          </a:ln>
                          <a:solidFill>
                            <a:srgbClr val="5B0F00"/>
                          </a:solidFill>
                          <a:effectLst/>
                          <a:uLnTx/>
                          <a:uFillTx/>
                          <a:latin typeface="Josefin Sans" pitchFamily="2" charset="0"/>
                          <a:ea typeface="+mn-ea"/>
                          <a:cs typeface="+mn-cs"/>
                          <a:sym typeface="Arial"/>
                        </a:rPr>
                        <a:t> </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a:t>
                      </a:r>
                      <a:r>
                        <a:rPr kumimoji="0" lang="fr-FR" sz="800" b="0" i="0" u="none" strike="noStrike" kern="0" cap="none" spc="0" normalizeH="0" baseline="0" noProof="0" dirty="0" err="1">
                          <a:ln>
                            <a:noFill/>
                          </a:ln>
                          <a:solidFill>
                            <a:srgbClr val="5B0F00"/>
                          </a:solidFill>
                          <a:effectLst/>
                          <a:uLnTx/>
                          <a:uFillTx/>
                          <a:latin typeface="Josefin Slab SemiBold" pitchFamily="2" charset="0"/>
                          <a:ea typeface="+mn-ea"/>
                          <a:cs typeface="+mn-cs"/>
                          <a:sym typeface="Arial"/>
                        </a:rPr>
                        <a:t>Uhlrich</a:t>
                      </a:r>
                      <a:r>
                        <a:rPr kumimoji="0" lang="fr-FR"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rPr>
                        <a:t> 2022]</a:t>
                      </a:r>
                      <a:endParaRPr kumimoji="0" lang="en-US" sz="1100" b="1" i="0" u="none" strike="noStrike" kern="0" cap="none" spc="0" normalizeH="0" baseline="0" noProof="0" dirty="0">
                        <a:ln>
                          <a:noFill/>
                        </a:ln>
                        <a:solidFill>
                          <a:srgbClr val="5B0F00"/>
                        </a:solidFill>
                        <a:effectLst/>
                        <a:uLnTx/>
                        <a:uFillTx/>
                        <a:latin typeface="Josefin Sans" pitchFamily="2" charset="0"/>
                        <a:ea typeface="+mn-ea"/>
                        <a:cs typeface="+mn-cs"/>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800" b="0" i="0" u="none" strike="noStrike" kern="0" cap="none" spc="0" normalizeH="0" baseline="0" noProof="0" dirty="0">
                        <a:ln>
                          <a:noFill/>
                        </a:ln>
                        <a:solidFill>
                          <a:srgbClr val="5B0F00"/>
                        </a:solidFill>
                        <a:effectLst/>
                        <a:uLnTx/>
                        <a:uFillTx/>
                        <a:latin typeface="Josefin Slab SemiBold" pitchFamily="2" charset="0"/>
                        <a:ea typeface="+mn-ea"/>
                        <a:cs typeface="+mn-cs"/>
                        <a:sym typeface="Arial"/>
                      </a:endParaRPr>
                    </a:p>
                  </a:txBody>
                  <a:tcPr anchor="ctr">
                    <a:lnL w="12700" cmpd="sng">
                      <a:noFill/>
                    </a:lnL>
                    <a:lnR w="12700" cmpd="sng">
                      <a:noFill/>
                    </a:lnR>
                    <a:lnB w="12700" cmpd="sng">
                      <a:noFill/>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bg1"/>
                          </a:solidFill>
                          <a:latin typeface="Josefin Sans" pitchFamily="2" charset="0"/>
                        </a:rPr>
                        <a:t>4.9° </a:t>
                      </a:r>
                      <a:r>
                        <a:rPr lang="fr-FR" sz="1200" dirty="0">
                          <a:solidFill>
                            <a:schemeClr val="bg1"/>
                          </a:solidFill>
                          <a:latin typeface="Josefin Slab SemiBold" pitchFamily="2" charset="0"/>
                        </a:rPr>
                        <a:t>(2.9°–6.0°)</a:t>
                      </a:r>
                      <a:endParaRPr lang="en-US" sz="1200" dirty="0">
                        <a:solidFill>
                          <a:schemeClr val="bg1"/>
                        </a:solidFill>
                        <a:latin typeface="Josefin Slab SemiBold" pitchFamily="2" charset="0"/>
                      </a:endParaRPr>
                    </a:p>
                  </a:txBody>
                  <a:tcPr anchor="ctr">
                    <a:lnL w="12700" cmpd="sng">
                      <a:noFill/>
                    </a:lnL>
                    <a:lnR w="12700" cmpd="sng">
                      <a:noFill/>
                    </a:lnR>
                    <a:lnB w="12700" cmpd="sng">
                      <a:noFill/>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bg1"/>
                          </a:solidFill>
                          <a:latin typeface="Josefin Sans" pitchFamily="2" charset="0"/>
                        </a:rPr>
                        <a:t>4.2° </a:t>
                      </a:r>
                      <a:r>
                        <a:rPr lang="fr-FR" sz="1200" dirty="0">
                          <a:solidFill>
                            <a:schemeClr val="bg1"/>
                          </a:solidFill>
                          <a:latin typeface="Josefin Slab SemiBold" pitchFamily="2" charset="0"/>
                        </a:rPr>
                        <a:t>(2.5°–5.1°)</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200" dirty="0">
                          <a:solidFill>
                            <a:schemeClr val="bg1"/>
                          </a:solidFill>
                          <a:latin typeface="Josefin Slab SemiBold" pitchFamily="2" charset="0"/>
                        </a:rPr>
                        <a:t>N/A</a:t>
                      </a:r>
                      <a:endParaRPr lang="en-US" sz="1200" dirty="0">
                        <a:solidFill>
                          <a:schemeClr val="bg1"/>
                        </a:solidFill>
                        <a:latin typeface="Josefin Slab SemiBold" pitchFamily="2" charset="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391441"/>
                  </a:ext>
                </a:extLst>
              </a:tr>
            </a:tbl>
          </a:graphicData>
        </a:graphic>
      </p:graphicFrame>
      <p:grpSp>
        <p:nvGrpSpPr>
          <p:cNvPr id="519" name="Group 518">
            <a:extLst>
              <a:ext uri="{FF2B5EF4-FFF2-40B4-BE49-F238E27FC236}">
                <a16:creationId xmlns:a16="http://schemas.microsoft.com/office/drawing/2014/main" id="{57B37E59-1A8E-AE2D-5A06-6D0FA8DB28CA}"/>
              </a:ext>
            </a:extLst>
          </p:cNvPr>
          <p:cNvGrpSpPr/>
          <p:nvPr/>
        </p:nvGrpSpPr>
        <p:grpSpPr>
          <a:xfrm>
            <a:off x="322565" y="4211136"/>
            <a:ext cx="2721494" cy="446277"/>
            <a:chOff x="5540183" y="4056347"/>
            <a:chExt cx="2721494" cy="454350"/>
          </a:xfrm>
        </p:grpSpPr>
        <p:sp>
          <p:nvSpPr>
            <p:cNvPr id="520" name="TextBox 519">
              <a:extLst>
                <a:ext uri="{FF2B5EF4-FFF2-40B4-BE49-F238E27FC236}">
                  <a16:creationId xmlns:a16="http://schemas.microsoft.com/office/drawing/2014/main" id="{CB316932-F561-4079-B10D-EC47996CE7A1}"/>
                </a:ext>
              </a:extLst>
            </p:cNvPr>
            <p:cNvSpPr txBox="1"/>
            <p:nvPr/>
          </p:nvSpPr>
          <p:spPr>
            <a:xfrm>
              <a:off x="5575578" y="4056347"/>
              <a:ext cx="2686099" cy="454350"/>
            </a:xfrm>
            <a:prstGeom prst="rect">
              <a:avLst/>
            </a:prstGeom>
            <a:noFill/>
          </p:spPr>
          <p:txBody>
            <a:bodyPr wrap="square">
              <a:spAutoFit/>
            </a:bodyPr>
            <a:lstStyle/>
            <a:p>
              <a:r>
                <a:rPr lang="en-US" sz="1200" u="sng" dirty="0">
                  <a:solidFill>
                    <a:srgbClr val="5B0F00"/>
                  </a:solidFill>
                  <a:latin typeface="Josefin Sans" pitchFamily="2" charset="0"/>
                </a:rPr>
                <a:t>Definition: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rgbClr val="5B0F00"/>
                  </a:solidFill>
                  <a:latin typeface="Josefin Sans" pitchFamily="2" charset="0"/>
                </a:rPr>
                <a:t>RMSE: </a:t>
              </a:r>
              <a:r>
                <a:rPr lang="en-US" sz="1100" dirty="0">
                  <a:solidFill>
                    <a:srgbClr val="5B0F00"/>
                  </a:solidFill>
                  <a:latin typeface="Josefin Slab SemiBold" pitchFamily="2" charset="0"/>
                </a:rPr>
                <a:t>Root mean square error </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(re. reference)</a:t>
              </a:r>
              <a:endParaRPr kumimoji="0" lang="en-US" sz="11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
          <p:nvSpPr>
            <p:cNvPr id="521" name="Google Shape;51;p6">
              <a:extLst>
                <a:ext uri="{FF2B5EF4-FFF2-40B4-BE49-F238E27FC236}">
                  <a16:creationId xmlns:a16="http://schemas.microsoft.com/office/drawing/2014/main" id="{9E982BC3-8916-83FB-10AF-BCC676C7F6EA}"/>
                </a:ext>
              </a:extLst>
            </p:cNvPr>
            <p:cNvSpPr/>
            <p:nvPr/>
          </p:nvSpPr>
          <p:spPr>
            <a:xfrm>
              <a:off x="5540183" y="4056350"/>
              <a:ext cx="2686099" cy="43581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522" name="TextBox 521">
            <a:extLst>
              <a:ext uri="{FF2B5EF4-FFF2-40B4-BE49-F238E27FC236}">
                <a16:creationId xmlns:a16="http://schemas.microsoft.com/office/drawing/2014/main" id="{EAE810F4-4FD3-27A8-F6AD-121BD76EADB4}"/>
              </a:ext>
            </a:extLst>
          </p:cNvPr>
          <p:cNvSpPr txBox="1"/>
          <p:nvPr/>
        </p:nvSpPr>
        <p:spPr>
          <a:xfrm>
            <a:off x="5391170" y="5671802"/>
            <a:ext cx="5267016" cy="20928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5B0F00"/>
                </a:solidFill>
                <a:latin typeface="Josefin Sans" pitchFamily="2" charset="0"/>
              </a:rPr>
              <a:t>✅</a:t>
            </a:r>
            <a:r>
              <a:rPr lang="en-US" sz="1000" dirty="0">
                <a:solidFill>
                  <a:srgbClr val="5B0F00"/>
                </a:solidFill>
                <a:latin typeface="Josefin Slab SemiBold" pitchFamily="2" charset="0"/>
              </a:rPr>
              <a:t>First to come, user friendly, peer-reviewed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5B0F00"/>
                </a:solidFill>
                <a:latin typeface="Josefin Slab SemiBold" pitchFamily="2" charset="0"/>
              </a:rPr>
              <a:t>❌Commercial, black box, not flexible, results slightly off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dirty="0">
              <a:solidFill>
                <a:srgbClr val="5B0F00"/>
              </a:solidFill>
              <a:latin typeface="+mj-l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5B0F00"/>
                </a:solidFill>
                <a:latin typeface="Josefin Slab SemiBold" pitchFamily="2" charset="0"/>
              </a:rPr>
              <a:t>✅Flexible, peer-reviewed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5B0F00"/>
                </a:solidFill>
                <a:latin typeface="Josefin Slab SemiBold" pitchFamily="2" charset="0"/>
              </a:rPr>
              <a:t>❌Virtual scene, few validating data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5B0F00"/>
              </a:solidFill>
              <a:effectLst/>
              <a:uLnTx/>
              <a:uFillTx/>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5B0F00"/>
                </a:solidFill>
                <a:latin typeface="Josefin Slab SemiBold" pitchFamily="2" charset="0"/>
              </a:rPr>
              <a:t>✅Multi-person, peer-reviewed, Kalman filter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5B0F00"/>
                </a:solidFill>
                <a:latin typeface="Josefin Slab SemiBold" pitchFamily="2" charset="0"/>
              </a:rPr>
              <a:t>❌Not released, simple triangulation, simpler kinematic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5B0F00"/>
              </a:solidFill>
              <a:effectLst/>
              <a:uLnTx/>
              <a:uFillTx/>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5B0F00"/>
                </a:solidFill>
                <a:latin typeface="Josefin Slab SemiBold" pitchFamily="2" charset="0"/>
              </a:rPr>
              <a:t> Estimates location of 43 markers from triangulated OpenPose keypoints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5B0F00"/>
                </a:solidFill>
                <a:latin typeface="Josefin Slab SemiBold" pitchFamily="2" charset="0"/>
              </a:rPr>
              <a:t>✅User friendly, less cameras needed, better for pelvic region, estimation of dynamics</a:t>
            </a:r>
            <a:endParaRPr kumimoji="0" lang="en-US" sz="1000" b="0" i="0" u="none" strike="noStrike" kern="0" cap="none" spc="0" normalizeH="0" baseline="0" noProof="0" dirty="0">
              <a:ln>
                <a:noFill/>
              </a:ln>
              <a:solidFill>
                <a:srgbClr val="5B0F00"/>
              </a:solidFill>
              <a:effectLst/>
              <a:uLnTx/>
              <a:uFillTx/>
              <a:latin typeface="Josefin Slab SemiBold"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5B0F00"/>
                </a:solidFill>
                <a:latin typeface="Josefin Slab SemiBold" pitchFamily="2" charset="0"/>
              </a:rPr>
              <a:t>❌Simpler kinematic model, model might not work as well on untrained activities </a:t>
            </a:r>
            <a:br>
              <a:rPr lang="en-US" sz="1000" dirty="0">
                <a:solidFill>
                  <a:srgbClr val="5B0F00"/>
                </a:solidFill>
                <a:latin typeface="Josefin Slab SemiBold" pitchFamily="2" charset="0"/>
              </a:rPr>
            </a:br>
            <a:r>
              <a:rPr lang="en-US" sz="1000" dirty="0">
                <a:solidFill>
                  <a:srgbClr val="5B0F00"/>
                </a:solidFill>
                <a:latin typeface="Josefin Slab SemiBold" pitchFamily="2" charset="0"/>
              </a:rPr>
              <a:t>❌Not GDPR compliant, Not peer-reviewed (yet)</a:t>
            </a:r>
            <a:endParaRPr kumimoji="0" lang="en-US" sz="10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
        <p:nvSpPr>
          <p:cNvPr id="525" name="Google Shape;306;p25">
            <a:extLst>
              <a:ext uri="{FF2B5EF4-FFF2-40B4-BE49-F238E27FC236}">
                <a16:creationId xmlns:a16="http://schemas.microsoft.com/office/drawing/2014/main" id="{684A9FF4-5D0E-3A73-978C-5E4C1895771A}"/>
              </a:ext>
            </a:extLst>
          </p:cNvPr>
          <p:cNvSpPr/>
          <p:nvPr/>
        </p:nvSpPr>
        <p:spPr>
          <a:xfrm rot="16200000" flipV="1">
            <a:off x="5063523" y="5822190"/>
            <a:ext cx="337185" cy="71839"/>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306;p25">
            <a:extLst>
              <a:ext uri="{FF2B5EF4-FFF2-40B4-BE49-F238E27FC236}">
                <a16:creationId xmlns:a16="http://schemas.microsoft.com/office/drawing/2014/main" id="{4604BB83-587A-4166-57D2-E9F1BE3E71E4}"/>
              </a:ext>
            </a:extLst>
          </p:cNvPr>
          <p:cNvSpPr/>
          <p:nvPr/>
        </p:nvSpPr>
        <p:spPr>
          <a:xfrm rot="16200000" flipV="1">
            <a:off x="5065925" y="6314839"/>
            <a:ext cx="337185" cy="71840"/>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306;p25">
            <a:extLst>
              <a:ext uri="{FF2B5EF4-FFF2-40B4-BE49-F238E27FC236}">
                <a16:creationId xmlns:a16="http://schemas.microsoft.com/office/drawing/2014/main" id="{C817EB56-680D-681E-5DB2-D3D2C1B155AA}"/>
              </a:ext>
            </a:extLst>
          </p:cNvPr>
          <p:cNvSpPr/>
          <p:nvPr/>
        </p:nvSpPr>
        <p:spPr>
          <a:xfrm rot="16200000" flipV="1">
            <a:off x="5065925" y="6756371"/>
            <a:ext cx="337187" cy="71840"/>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306;p25">
            <a:extLst>
              <a:ext uri="{FF2B5EF4-FFF2-40B4-BE49-F238E27FC236}">
                <a16:creationId xmlns:a16="http://schemas.microsoft.com/office/drawing/2014/main" id="{CBFAFEAA-5719-B0A4-2419-3B17ECADE75B}"/>
              </a:ext>
            </a:extLst>
          </p:cNvPr>
          <p:cNvSpPr/>
          <p:nvPr/>
        </p:nvSpPr>
        <p:spPr>
          <a:xfrm rot="16200000" flipV="1">
            <a:off x="4944002" y="7328986"/>
            <a:ext cx="580990" cy="71795"/>
          </a:xfrm>
          <a:custGeom>
            <a:avLst/>
            <a:gdLst>
              <a:gd name="connsiteX0" fmla="*/ 0 w 10000"/>
              <a:gd name="connsiteY0" fmla="*/ 0 h 9992"/>
              <a:gd name="connsiteX1" fmla="*/ 4096 w 10000"/>
              <a:gd name="connsiteY1" fmla="*/ 0 h 9992"/>
              <a:gd name="connsiteX2" fmla="*/ 5007 w 10000"/>
              <a:gd name="connsiteY2" fmla="*/ 9992 h 9992"/>
              <a:gd name="connsiteX3" fmla="*/ 7434 w 10000"/>
              <a:gd name="connsiteY3" fmla="*/ 0 h 9992"/>
              <a:gd name="connsiteX4" fmla="*/ 10000 w 10000"/>
              <a:gd name="connsiteY4" fmla="*/ 0 h 9992"/>
              <a:gd name="connsiteX0" fmla="*/ 0 w 10000"/>
              <a:gd name="connsiteY0" fmla="*/ 0 h 10000"/>
              <a:gd name="connsiteX1" fmla="*/ 4096 w 10000"/>
              <a:gd name="connsiteY1" fmla="*/ 0 h 10000"/>
              <a:gd name="connsiteX2" fmla="*/ 6523 w 10000"/>
              <a:gd name="connsiteY2" fmla="*/ 10000 h 10000"/>
              <a:gd name="connsiteX3" fmla="*/ 7434 w 10000"/>
              <a:gd name="connsiteY3" fmla="*/ 0 h 10000"/>
              <a:gd name="connsiteX4" fmla="*/ 10000 w 10000"/>
              <a:gd name="connsiteY4" fmla="*/ 0 h 10000"/>
              <a:gd name="connsiteX0" fmla="*/ 0 w 10000"/>
              <a:gd name="connsiteY0" fmla="*/ 0 h 10000"/>
              <a:gd name="connsiteX1" fmla="*/ 5694 w 10000"/>
              <a:gd name="connsiteY1" fmla="*/ 663 h 10000"/>
              <a:gd name="connsiteX2" fmla="*/ 6523 w 10000"/>
              <a:gd name="connsiteY2" fmla="*/ 10000 h 10000"/>
              <a:gd name="connsiteX3" fmla="*/ 7434 w 10000"/>
              <a:gd name="connsiteY3" fmla="*/ 0 h 10000"/>
              <a:gd name="connsiteX4" fmla="*/ 10000 w 10000"/>
              <a:gd name="connsiteY4" fmla="*/ 0 h 10000"/>
              <a:gd name="connsiteX0" fmla="*/ 0 w 10000"/>
              <a:gd name="connsiteY0" fmla="*/ 0 h 10000"/>
              <a:gd name="connsiteX1" fmla="*/ 5694 w 10000"/>
              <a:gd name="connsiteY1" fmla="*/ 663 h 10000"/>
              <a:gd name="connsiteX2" fmla="*/ 6851 w 10000"/>
              <a:gd name="connsiteY2" fmla="*/ 10000 h 10000"/>
              <a:gd name="connsiteX3" fmla="*/ 7434 w 10000"/>
              <a:gd name="connsiteY3" fmla="*/ 0 h 10000"/>
              <a:gd name="connsiteX4" fmla="*/ 10000 w 10000"/>
              <a:gd name="connsiteY4" fmla="*/ 0 h 10000"/>
              <a:gd name="connsiteX0" fmla="*/ 0 w 10000"/>
              <a:gd name="connsiteY0" fmla="*/ 0 h 10000"/>
              <a:gd name="connsiteX1" fmla="*/ 6227 w 10000"/>
              <a:gd name="connsiteY1" fmla="*/ 994 h 10000"/>
              <a:gd name="connsiteX2" fmla="*/ 6851 w 10000"/>
              <a:gd name="connsiteY2" fmla="*/ 10000 h 10000"/>
              <a:gd name="connsiteX3" fmla="*/ 7434 w 10000"/>
              <a:gd name="connsiteY3" fmla="*/ 0 h 10000"/>
              <a:gd name="connsiteX4" fmla="*/ 10000 w 10000"/>
              <a:gd name="connsiteY4" fmla="*/ 0 h 10000"/>
              <a:gd name="connsiteX0" fmla="*/ 0 w 10000"/>
              <a:gd name="connsiteY0" fmla="*/ 665 h 10665"/>
              <a:gd name="connsiteX1" fmla="*/ 6268 w 10000"/>
              <a:gd name="connsiteY1" fmla="*/ 0 h 10665"/>
              <a:gd name="connsiteX2" fmla="*/ 6851 w 10000"/>
              <a:gd name="connsiteY2" fmla="*/ 10665 h 10665"/>
              <a:gd name="connsiteX3" fmla="*/ 7434 w 10000"/>
              <a:gd name="connsiteY3" fmla="*/ 665 h 10665"/>
              <a:gd name="connsiteX4" fmla="*/ 10000 w 10000"/>
              <a:gd name="connsiteY4" fmla="*/ 665 h 10665"/>
              <a:gd name="connsiteX0" fmla="*/ 0 w 10000"/>
              <a:gd name="connsiteY0" fmla="*/ 2 h 10002"/>
              <a:gd name="connsiteX1" fmla="*/ 6268 w 10000"/>
              <a:gd name="connsiteY1" fmla="*/ 0 h 10002"/>
              <a:gd name="connsiteX2" fmla="*/ 6851 w 10000"/>
              <a:gd name="connsiteY2" fmla="*/ 10002 h 10002"/>
              <a:gd name="connsiteX3" fmla="*/ 7434 w 10000"/>
              <a:gd name="connsiteY3" fmla="*/ 2 h 10002"/>
              <a:gd name="connsiteX4" fmla="*/ 10000 w 10000"/>
              <a:gd name="connsiteY4" fmla="*/ 2 h 10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2" fill="none" extrusionOk="0">
                <a:moveTo>
                  <a:pt x="0" y="2"/>
                </a:moveTo>
                <a:lnTo>
                  <a:pt x="6268" y="0"/>
                </a:lnTo>
                <a:cubicBezTo>
                  <a:pt x="6572" y="3334"/>
                  <a:pt x="6547" y="6668"/>
                  <a:pt x="6851" y="10002"/>
                </a:cubicBezTo>
                <a:cubicBezTo>
                  <a:pt x="7155" y="6669"/>
                  <a:pt x="7130" y="3335"/>
                  <a:pt x="7434" y="2"/>
                </a:cubicBezTo>
                <a:lnTo>
                  <a:pt x="10000" y="2"/>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76CD73BB-C459-2905-BC6C-E97FE9CCADF3}"/>
              </a:ext>
            </a:extLst>
          </p:cNvPr>
          <p:cNvSpPr txBox="1"/>
          <p:nvPr/>
        </p:nvSpPr>
        <p:spPr>
          <a:xfrm>
            <a:off x="4155437" y="1572774"/>
            <a:ext cx="4424791" cy="16389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 Highly constrained kinematic model</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1050" b="0" i="0" u="none" strike="noStrike" kern="0" cap="none" spc="0" normalizeH="0" baseline="0" noProof="0" dirty="0">
                <a:ln>
                  <a:noFill/>
                </a:ln>
                <a:solidFill>
                  <a:srgbClr val="5B0F00"/>
                </a:solidFill>
                <a:effectLst/>
                <a:uLnTx/>
                <a:uFillTx/>
                <a:latin typeface="Josefin Slab SemiBold" pitchFamily="2" charset="0"/>
                <a:cs typeface="Arial"/>
                <a:sym typeface="Arial"/>
              </a:rPr>
              <a:t>Assumes similar joint mechanics within all human beings</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endPar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 Marker-based methods ≠ gold-standard</a:t>
            </a:r>
            <a:b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br>
            <a:r>
              <a:rPr kumimoji="0" lang="en-US" sz="1000" b="0" i="0" u="none" strike="noStrike" kern="0" cap="none" spc="0" normalizeH="0" baseline="0" noProof="0" dirty="0">
                <a:ln>
                  <a:noFill/>
                </a:ln>
                <a:solidFill>
                  <a:srgbClr val="5B0F00"/>
                </a:solidFill>
                <a:effectLst/>
                <a:uLnTx/>
                <a:uFillTx/>
                <a:latin typeface="Josefin Slab SemiBold" pitchFamily="2" charset="0"/>
                <a:cs typeface="Arial"/>
                <a:sym typeface="Arial"/>
              </a:rPr>
              <a:t>Unlike biplanar videography / MRI / bone-anchored pins / 3D ultrasound</a:t>
            </a:r>
            <a:endPar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9° errors vs gold standard [Kessler 2019] </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10° inter-operator errors [Gorton2009]</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lang="en-US" sz="800" dirty="0">
                <a:solidFill>
                  <a:srgbClr val="5B0F00"/>
                </a:solidFill>
                <a:latin typeface="Josefin Slab SemiBold" pitchFamily="2" charset="0"/>
              </a:rPr>
              <a:t>3° soft tissue artifacts [Benoit2015]</a:t>
            </a:r>
            <a:endPar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3° joint position errors [Leboeuf2019]</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endPar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
        <p:nvSpPr>
          <p:cNvPr id="6" name="TextBox 5">
            <a:extLst>
              <a:ext uri="{FF2B5EF4-FFF2-40B4-BE49-F238E27FC236}">
                <a16:creationId xmlns:a16="http://schemas.microsoft.com/office/drawing/2014/main" id="{E9E7C713-DDCD-7BB3-5DFA-F7DD4EA51CCD}"/>
              </a:ext>
            </a:extLst>
          </p:cNvPr>
          <p:cNvSpPr txBox="1"/>
          <p:nvPr/>
        </p:nvSpPr>
        <p:spPr>
          <a:xfrm>
            <a:off x="4155436" y="3656945"/>
            <a:ext cx="4896721" cy="984885"/>
          </a:xfrm>
          <a:prstGeom prst="rect">
            <a:avLst/>
          </a:prstGeom>
          <a:noFill/>
        </p:spPr>
        <p:txBody>
          <a:bodyPr wrap="square">
            <a:spAutoFit/>
          </a:bodyPr>
          <a:lstStyle/>
          <a:p>
            <a:pPr lvl="0">
              <a:buClr>
                <a:srgbClr val="5B0F00"/>
              </a:buClr>
            </a:pPr>
            <a:r>
              <a:rPr lang="en-US" sz="1200" dirty="0">
                <a:solidFill>
                  <a:srgbClr val="5B0F00"/>
                </a:solidFill>
                <a:latin typeface="Josefin Sans" pitchFamily="2" charset="0"/>
              </a:rPr>
              <a:t>Good accuracy, good robustness.</a:t>
            </a:r>
          </a:p>
          <a:p>
            <a:pPr lvl="0">
              <a:buClr>
                <a:srgbClr val="5B0F00"/>
              </a:buClr>
            </a:pPr>
            <a:r>
              <a:rPr lang="en-US" sz="1200" dirty="0">
                <a:solidFill>
                  <a:srgbClr val="5B0F00"/>
                </a:solidFill>
                <a:latin typeface="Josefin Slab SemiBold" pitchFamily="2" charset="0"/>
              </a:rPr>
              <a:t>But pelvic region less accurate, </a:t>
            </a:r>
            <a:r>
              <a:rPr lang="en-US" sz="800" dirty="0">
                <a:solidFill>
                  <a:srgbClr val="5B0F00"/>
                </a:solidFill>
                <a:latin typeface="Josefin Slab SemiBold" pitchFamily="2" charset="0"/>
              </a:rPr>
              <a:t>while sometimes investigated in gait analysis [Saunders 1953]</a:t>
            </a:r>
            <a:endParaRPr lang="en-US" sz="1200" dirty="0">
              <a:solidFill>
                <a:srgbClr val="5B0F00"/>
              </a:solidFill>
              <a:latin typeface="Josefin Slab SemiBold" pitchFamily="2" charset="0"/>
            </a:endParaRPr>
          </a:p>
          <a:p>
            <a:pPr>
              <a:buClr>
                <a:schemeClr val="bg1"/>
              </a:buClr>
            </a:pPr>
            <a:endParaRPr lang="en-US" sz="1200" dirty="0">
              <a:solidFill>
                <a:schemeClr val="bg1"/>
              </a:solidFill>
              <a:latin typeface="Josefin Sans" pitchFamily="2" charset="0"/>
            </a:endParaRPr>
          </a:p>
          <a:p>
            <a:pPr>
              <a:buClr>
                <a:schemeClr val="bg1"/>
              </a:buClr>
            </a:pPr>
            <a:r>
              <a:rPr lang="en-US" sz="1200" dirty="0">
                <a:solidFill>
                  <a:schemeClr val="bg1"/>
                </a:solidFill>
                <a:latin typeface="Josefin Sans" pitchFamily="2" charset="0"/>
              </a:rPr>
              <a:t>Lower-body analysis of simple motion:</a:t>
            </a:r>
          </a:p>
          <a:p>
            <a:pPr>
              <a:buClr>
                <a:schemeClr val="bg1"/>
              </a:buClr>
            </a:pPr>
            <a:r>
              <a:rPr lang="en-US" sz="1000" dirty="0">
                <a:solidFill>
                  <a:schemeClr val="bg1"/>
                </a:solidFill>
                <a:latin typeface="Josefin Slab SemiBold" pitchFamily="2" charset="0"/>
              </a:rPr>
              <a:t>What about real sports movements, in a real setting?</a:t>
            </a:r>
          </a:p>
        </p:txBody>
      </p:sp>
      <p:sp>
        <p:nvSpPr>
          <p:cNvPr id="7" name="TextBox 6">
            <a:extLst>
              <a:ext uri="{FF2B5EF4-FFF2-40B4-BE49-F238E27FC236}">
                <a16:creationId xmlns:a16="http://schemas.microsoft.com/office/drawing/2014/main" id="{E81AD448-8487-F874-4FD2-F87A8065FC2F}"/>
              </a:ext>
            </a:extLst>
          </p:cNvPr>
          <p:cNvSpPr txBox="1"/>
          <p:nvPr/>
        </p:nvSpPr>
        <p:spPr>
          <a:xfrm>
            <a:off x="7779707" y="3702280"/>
            <a:ext cx="1247775" cy="21544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5B0F00"/>
              </a:buClr>
              <a:buSzTx/>
              <a:tabLst/>
              <a:defRPr/>
            </a:pPr>
            <a:r>
              <a:rPr kumimoji="0" lang="en-US" sz="800" b="0" i="0" u="none" strike="noStrike" kern="0" cap="none" spc="0" normalizeH="0" baseline="0" noProof="0" dirty="0">
                <a:ln>
                  <a:noFill/>
                </a:ln>
                <a:solidFill>
                  <a:srgbClr val="5B0F00"/>
                </a:solidFill>
                <a:effectLst>
                  <a:outerShdw blurRad="38100" dist="38100" dir="2700000" algn="tl">
                    <a:srgbClr val="000000">
                      <a:alpha val="43137"/>
                    </a:srgbClr>
                  </a:outerShdw>
                </a:effectLst>
                <a:uLnTx/>
                <a:uFillTx/>
                <a:latin typeface="Josefin Slab SemiBold" pitchFamily="2" charset="0"/>
                <a:cs typeface="Arial"/>
                <a:sym typeface="Arial"/>
              </a:rPr>
              <a:t>[Pagnon 2022a, Sensors]</a:t>
            </a:r>
            <a:endParaRPr kumimoji="0" lang="en-US" sz="1200" b="0" i="0" u="none" strike="noStrike" kern="0" cap="none" spc="0" normalizeH="0" baseline="0" noProof="0" dirty="0">
              <a:ln>
                <a:noFill/>
              </a:ln>
              <a:solidFill>
                <a:srgbClr val="5B0F00"/>
              </a:solidFill>
              <a:effectLst>
                <a:outerShdw blurRad="38100" dist="38100" dir="2700000" algn="tl">
                  <a:srgbClr val="000000">
                    <a:alpha val="43137"/>
                  </a:srgbClr>
                </a:outerShdw>
              </a:effectLst>
              <a:uLnTx/>
              <a:uFillTx/>
              <a:latin typeface="Josefin Slab SemiBold" pitchFamily="2" charset="0"/>
              <a:cs typeface="Arial"/>
              <a:sym typeface="Arial"/>
            </a:endParaRPr>
          </a:p>
        </p:txBody>
      </p:sp>
      <p:sp>
        <p:nvSpPr>
          <p:cNvPr id="8" name="Rectangle: Rounded Corners 7">
            <a:extLst>
              <a:ext uri="{FF2B5EF4-FFF2-40B4-BE49-F238E27FC236}">
                <a16:creationId xmlns:a16="http://schemas.microsoft.com/office/drawing/2014/main" id="{93D266EB-AA46-31B3-8236-EF6A0B5ED9EC}"/>
              </a:ext>
            </a:extLst>
          </p:cNvPr>
          <p:cNvSpPr/>
          <p:nvPr/>
        </p:nvSpPr>
        <p:spPr>
          <a:xfrm>
            <a:off x="4106086" y="3597743"/>
            <a:ext cx="4896721" cy="1044087"/>
          </a:xfrm>
          <a:prstGeom prst="roundRect">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01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uiExpand="1" build="p"/>
      <p:bldP spid="7" grpId="0"/>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idx="6"/>
          </p:nvPr>
        </p:nvSpPr>
        <p:spPr>
          <a:xfrm>
            <a:off x="243648"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Accuracy</a:t>
            </a:r>
            <a:endParaRPr dirty="0">
              <a:solidFill>
                <a:schemeClr val="tx2">
                  <a:lumMod val="40000"/>
                  <a:lumOff val="60000"/>
                </a:schemeClr>
              </a:solidFill>
            </a:endParaRPr>
          </a:p>
        </p:txBody>
      </p:sp>
      <p:sp>
        <p:nvSpPr>
          <p:cNvPr id="133" name="Google Shape;133;p19"/>
          <p:cNvSpPr txBox="1">
            <a:spLocks noGrp="1"/>
          </p:cNvSpPr>
          <p:nvPr>
            <p:ph type="subTitle" idx="7"/>
          </p:nvPr>
        </p:nvSpPr>
        <p:spPr>
          <a:xfrm>
            <a:off x="243647" y="41410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Comparison to a marker-based process.</a:t>
            </a:r>
            <a:endParaRPr dirty="0">
              <a:solidFill>
                <a:schemeClr val="tx2">
                  <a:lumMod val="40000"/>
                  <a:lumOff val="60000"/>
                </a:schemeClr>
              </a:solidFill>
            </a:endParaRPr>
          </a:p>
        </p:txBody>
      </p:sp>
      <p:sp>
        <p:nvSpPr>
          <p:cNvPr id="134" name="Google Shape;134;p19"/>
          <p:cNvSpPr txBox="1">
            <a:spLocks noGrp="1"/>
          </p:cNvSpPr>
          <p:nvPr>
            <p:ph type="title" idx="8"/>
          </p:nvPr>
        </p:nvSpPr>
        <p:spPr>
          <a:xfrm>
            <a:off x="243658" y="33784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04</a:t>
            </a:r>
            <a:endParaRPr dirty="0">
              <a:solidFill>
                <a:schemeClr val="tx2">
                  <a:lumMod val="40000"/>
                  <a:lumOff val="60000"/>
                </a:schemeClr>
              </a:solidFill>
            </a:endParaRPr>
          </a:p>
        </p:txBody>
      </p:sp>
      <p:sp>
        <p:nvSpPr>
          <p:cNvPr id="135" name="Google Shape;135;p19"/>
          <p:cNvSpPr txBox="1">
            <a:spLocks noGrp="1"/>
          </p:cNvSpPr>
          <p:nvPr>
            <p:ph type="ctrTitle" idx="15"/>
          </p:nvPr>
        </p:nvSpPr>
        <p:spPr>
          <a:xfrm>
            <a:off x="7247744" y="129625"/>
            <a:ext cx="1188584"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Application case</a:t>
            </a:r>
            <a:endParaRPr sz="3600" dirty="0"/>
          </a:p>
        </p:txBody>
      </p:sp>
      <p:sp>
        <p:nvSpPr>
          <p:cNvPr id="136" name="Google Shape;136;p19"/>
          <p:cNvSpPr txBox="1">
            <a:spLocks noGrp="1"/>
          </p:cNvSpPr>
          <p:nvPr>
            <p:ph type="ctrTitle"/>
          </p:nvPr>
        </p:nvSpPr>
        <p:spPr>
          <a:xfrm>
            <a:off x="243648" y="64914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Introduction</a:t>
            </a:r>
            <a:endParaRPr dirty="0">
              <a:solidFill>
                <a:schemeClr val="tx2">
                  <a:lumMod val="40000"/>
                  <a:lumOff val="60000"/>
                </a:schemeClr>
              </a:solidFill>
            </a:endParaRPr>
          </a:p>
        </p:txBody>
      </p:sp>
      <p:sp>
        <p:nvSpPr>
          <p:cNvPr id="137" name="Google Shape;137;p19"/>
          <p:cNvSpPr txBox="1">
            <a:spLocks noGrp="1"/>
          </p:cNvSpPr>
          <p:nvPr>
            <p:ph type="subTitle" idx="1"/>
          </p:nvPr>
        </p:nvSpPr>
        <p:spPr>
          <a:xfrm>
            <a:off x="243646" y="1117533"/>
            <a:ext cx="229737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What is MoCap?</a:t>
            </a:r>
          </a:p>
          <a:p>
            <a:pPr marL="0" lvl="0" indent="0" algn="l" rtl="0">
              <a:spcBef>
                <a:spcPts val="0"/>
              </a:spcBef>
              <a:spcAft>
                <a:spcPts val="0"/>
              </a:spcAft>
              <a:buNone/>
            </a:pPr>
            <a:r>
              <a:rPr lang="es" dirty="0">
                <a:solidFill>
                  <a:schemeClr val="tx2">
                    <a:lumMod val="40000"/>
                    <a:lumOff val="60000"/>
                  </a:schemeClr>
                </a:solidFill>
              </a:rPr>
              <a:t>Why do we need markerless in sports?</a:t>
            </a:r>
            <a:endParaRPr dirty="0">
              <a:solidFill>
                <a:schemeClr val="tx2">
                  <a:lumMod val="40000"/>
                  <a:lumOff val="60000"/>
                </a:schemeClr>
              </a:solidFill>
            </a:endParaRPr>
          </a:p>
        </p:txBody>
      </p:sp>
      <p:sp>
        <p:nvSpPr>
          <p:cNvPr id="138" name="Google Shape;138;p19"/>
          <p:cNvSpPr txBox="1">
            <a:spLocks noGrp="1"/>
          </p:cNvSpPr>
          <p:nvPr>
            <p:ph type="title" idx="2"/>
          </p:nvPr>
        </p:nvSpPr>
        <p:spPr>
          <a:xfrm>
            <a:off x="243658" y="35299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01</a:t>
            </a:r>
            <a:endParaRPr dirty="0">
              <a:solidFill>
                <a:schemeClr val="tx2">
                  <a:lumMod val="40000"/>
                  <a:lumOff val="60000"/>
                </a:schemeClr>
              </a:solidFill>
            </a:endParaRPr>
          </a:p>
        </p:txBody>
      </p:sp>
      <p:sp>
        <p:nvSpPr>
          <p:cNvPr id="139" name="Google Shape;139;p19"/>
          <p:cNvSpPr txBox="1">
            <a:spLocks noGrp="1"/>
          </p:cNvSpPr>
          <p:nvPr>
            <p:ph type="ctrTitle" idx="3"/>
          </p:nvPr>
        </p:nvSpPr>
        <p:spPr>
          <a:xfrm>
            <a:off x="2541017" y="832320"/>
            <a:ext cx="27929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From 2D images </a:t>
            </a:r>
            <a:br>
              <a:rPr lang="es" dirty="0">
                <a:solidFill>
                  <a:schemeClr val="tx2">
                    <a:lumMod val="40000"/>
                    <a:lumOff val="60000"/>
                  </a:schemeClr>
                </a:solidFill>
              </a:rPr>
            </a:br>
            <a:r>
              <a:rPr lang="es" dirty="0">
                <a:solidFill>
                  <a:schemeClr val="tx2">
                    <a:lumMod val="40000"/>
                    <a:lumOff val="60000"/>
                  </a:schemeClr>
                </a:solidFill>
              </a:rPr>
              <a:t>to 3D joint angles</a:t>
            </a:r>
            <a:endParaRPr dirty="0">
              <a:solidFill>
                <a:schemeClr val="tx2">
                  <a:lumMod val="40000"/>
                  <a:lumOff val="60000"/>
                </a:schemeClr>
              </a:solidFill>
            </a:endParaRPr>
          </a:p>
        </p:txBody>
      </p:sp>
      <p:sp>
        <p:nvSpPr>
          <p:cNvPr id="140" name="Google Shape;140;p19"/>
          <p:cNvSpPr txBox="1">
            <a:spLocks noGrp="1"/>
          </p:cNvSpPr>
          <p:nvPr>
            <p:ph type="subTitle" idx="4"/>
          </p:nvPr>
        </p:nvSpPr>
        <p:spPr>
          <a:xfrm>
            <a:off x="2541018" y="1241194"/>
            <a:ext cx="2297370" cy="577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Crossover of numerous research fields.</a:t>
            </a:r>
          </a:p>
          <a:p>
            <a:pPr marL="0" lvl="0" indent="0" algn="l" rtl="0">
              <a:spcBef>
                <a:spcPts val="0"/>
              </a:spcBef>
              <a:spcAft>
                <a:spcPts val="0"/>
              </a:spcAft>
              <a:buNone/>
            </a:pPr>
            <a:r>
              <a:rPr lang="es" dirty="0">
                <a:solidFill>
                  <a:schemeClr val="tx2">
                    <a:lumMod val="40000"/>
                    <a:lumOff val="60000"/>
                  </a:schemeClr>
                </a:solidFill>
              </a:rPr>
              <a:t>Building an open-source solution.</a:t>
            </a:r>
            <a:endParaRPr dirty="0">
              <a:solidFill>
                <a:schemeClr val="tx2">
                  <a:lumMod val="40000"/>
                  <a:lumOff val="60000"/>
                </a:schemeClr>
              </a:solidFill>
            </a:endParaRPr>
          </a:p>
        </p:txBody>
      </p:sp>
      <p:sp>
        <p:nvSpPr>
          <p:cNvPr id="141" name="Google Shape;141;p19"/>
          <p:cNvSpPr txBox="1">
            <a:spLocks noGrp="1"/>
          </p:cNvSpPr>
          <p:nvPr>
            <p:ph type="title" idx="5"/>
          </p:nvPr>
        </p:nvSpPr>
        <p:spPr>
          <a:xfrm>
            <a:off x="2541033" y="34959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02</a:t>
            </a:r>
            <a:endParaRPr dirty="0">
              <a:solidFill>
                <a:schemeClr val="tx2">
                  <a:lumMod val="40000"/>
                  <a:lumOff val="60000"/>
                </a:schemeClr>
              </a:solidFill>
            </a:endParaRPr>
          </a:p>
        </p:txBody>
      </p:sp>
      <p:sp>
        <p:nvSpPr>
          <p:cNvPr id="142" name="Google Shape;142;p19"/>
          <p:cNvSpPr txBox="1">
            <a:spLocks noGrp="1"/>
          </p:cNvSpPr>
          <p:nvPr>
            <p:ph type="ctrTitle" idx="9"/>
          </p:nvPr>
        </p:nvSpPr>
        <p:spPr>
          <a:xfrm>
            <a:off x="2541023"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bg1"/>
                </a:solidFill>
              </a:rPr>
              <a:t>Application case</a:t>
            </a:r>
            <a:endParaRPr dirty="0">
              <a:solidFill>
                <a:schemeClr val="bg1"/>
              </a:solidFill>
            </a:endParaRPr>
          </a:p>
        </p:txBody>
      </p:sp>
      <p:sp>
        <p:nvSpPr>
          <p:cNvPr id="143" name="Google Shape;143;p19"/>
          <p:cNvSpPr txBox="1">
            <a:spLocks noGrp="1"/>
          </p:cNvSpPr>
          <p:nvPr>
            <p:ph type="subTitle" idx="13"/>
          </p:nvPr>
        </p:nvSpPr>
        <p:spPr>
          <a:xfrm>
            <a:off x="2541022" y="4142973"/>
            <a:ext cx="21224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Boxing, using unsynchronized and uncalibrated cheap cameras.</a:t>
            </a:r>
          </a:p>
          <a:p>
            <a:pPr marL="0" lvl="0" indent="0" algn="l" rtl="0">
              <a:spcBef>
                <a:spcPts val="0"/>
              </a:spcBef>
              <a:spcAft>
                <a:spcPts val="0"/>
              </a:spcAft>
              <a:buNone/>
            </a:pPr>
            <a:endParaRPr dirty="0">
              <a:solidFill>
                <a:schemeClr val="bg1"/>
              </a:solidFill>
            </a:endParaRPr>
          </a:p>
        </p:txBody>
      </p:sp>
      <p:sp>
        <p:nvSpPr>
          <p:cNvPr id="144" name="Google Shape;144;p19"/>
          <p:cNvSpPr txBox="1">
            <a:spLocks noGrp="1"/>
          </p:cNvSpPr>
          <p:nvPr>
            <p:ph type="title" idx="14"/>
          </p:nvPr>
        </p:nvSpPr>
        <p:spPr>
          <a:xfrm>
            <a:off x="2541033" y="33784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bg1"/>
                </a:solidFill>
              </a:rPr>
              <a:t>05</a:t>
            </a:r>
            <a:endParaRPr dirty="0">
              <a:solidFill>
                <a:schemeClr val="bg1"/>
              </a:solidFill>
            </a:endParaRPr>
          </a:p>
        </p:txBody>
      </p:sp>
      <p:pic>
        <p:nvPicPr>
          <p:cNvPr id="145" name="Google Shape;145;p19"/>
          <p:cNvPicPr preferRelativeResize="0"/>
          <p:nvPr/>
        </p:nvPicPr>
        <p:blipFill>
          <a:blip r:embed="rId3"/>
          <a:srcRect t="39140" b="39140"/>
          <a:stretch/>
        </p:blipFill>
        <p:spPr>
          <a:xfrm>
            <a:off x="0" y="2049025"/>
            <a:ext cx="9144000" cy="1045459"/>
          </a:xfrm>
          <a:prstGeom prst="rect">
            <a:avLst/>
          </a:prstGeom>
          <a:noFill/>
          <a:ln>
            <a:noFill/>
          </a:ln>
        </p:spPr>
      </p:pic>
      <p:sp>
        <p:nvSpPr>
          <p:cNvPr id="146" name="Google Shape;146;p19"/>
          <p:cNvSpPr/>
          <p:nvPr/>
        </p:nvSpPr>
        <p:spPr>
          <a:xfrm>
            <a:off x="0" y="2048984"/>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sldNum" idx="12"/>
          </p:nvPr>
        </p:nvSpPr>
        <p:spPr>
          <a:xfrm>
            <a:off x="7883363" y="47313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35</a:t>
            </a:fld>
            <a:endParaRPr dirty="0"/>
          </a:p>
        </p:txBody>
      </p:sp>
      <p:sp>
        <p:nvSpPr>
          <p:cNvPr id="4" name="Google Shape;139;p19">
            <a:extLst>
              <a:ext uri="{FF2B5EF4-FFF2-40B4-BE49-F238E27FC236}">
                <a16:creationId xmlns:a16="http://schemas.microsoft.com/office/drawing/2014/main" id="{7B46C31B-616A-96B4-837F-8E800CCFD34F}"/>
              </a:ext>
            </a:extLst>
          </p:cNvPr>
          <p:cNvSpPr txBox="1">
            <a:spLocks/>
          </p:cNvSpPr>
          <p:nvPr/>
        </p:nvSpPr>
        <p:spPr>
          <a:xfrm>
            <a:off x="4790106" y="645745"/>
            <a:ext cx="279298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9pPr>
          </a:lstStyle>
          <a:p>
            <a:r>
              <a:rPr lang="es" dirty="0">
                <a:solidFill>
                  <a:schemeClr val="tx2">
                    <a:lumMod val="40000"/>
                    <a:lumOff val="60000"/>
                  </a:schemeClr>
                </a:solidFill>
              </a:rPr>
              <a:t>Robustness</a:t>
            </a:r>
            <a:endParaRPr lang="en-US" dirty="0">
              <a:solidFill>
                <a:schemeClr val="tx2">
                  <a:lumMod val="40000"/>
                  <a:lumOff val="60000"/>
                </a:schemeClr>
              </a:solidFill>
            </a:endParaRPr>
          </a:p>
        </p:txBody>
      </p:sp>
      <p:sp>
        <p:nvSpPr>
          <p:cNvPr id="6" name="Google Shape;141;p19">
            <a:extLst>
              <a:ext uri="{FF2B5EF4-FFF2-40B4-BE49-F238E27FC236}">
                <a16:creationId xmlns:a16="http://schemas.microsoft.com/office/drawing/2014/main" id="{341E354F-444F-E6A2-447E-9985C37B701C}"/>
              </a:ext>
            </a:extLst>
          </p:cNvPr>
          <p:cNvSpPr txBox="1">
            <a:spLocks/>
          </p:cNvSpPr>
          <p:nvPr/>
        </p:nvSpPr>
        <p:spPr>
          <a:xfrm>
            <a:off x="4790116" y="34959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03</a:t>
            </a:r>
          </a:p>
        </p:txBody>
      </p:sp>
      <p:sp>
        <p:nvSpPr>
          <p:cNvPr id="7" name="Google Shape;142;p19">
            <a:extLst>
              <a:ext uri="{FF2B5EF4-FFF2-40B4-BE49-F238E27FC236}">
                <a16:creationId xmlns:a16="http://schemas.microsoft.com/office/drawing/2014/main" id="{64687450-F399-11BC-38D6-E1E89BB30A7E}"/>
              </a:ext>
            </a:extLst>
          </p:cNvPr>
          <p:cNvSpPr txBox="1">
            <a:spLocks/>
          </p:cNvSpPr>
          <p:nvPr/>
        </p:nvSpPr>
        <p:spPr>
          <a:xfrm>
            <a:off x="4790106" y="368220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7775"/>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2pPr>
            <a:lvl3pPr marR="0" lvl="2"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3pPr>
            <a:lvl4pPr marR="0" lvl="3"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4pPr>
            <a:lvl5pPr marR="0" lvl="4"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5pPr>
            <a:lvl6pPr marR="0" lvl="5"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6pPr>
            <a:lvl7pPr marR="0" lvl="6"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7pPr>
            <a:lvl8pPr marR="0" lvl="7"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8pPr>
            <a:lvl9pPr marR="0" lvl="8"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9pPr>
          </a:lstStyle>
          <a:p>
            <a:r>
              <a:rPr lang="en-US" dirty="0">
                <a:solidFill>
                  <a:schemeClr val="tx2">
                    <a:lumMod val="40000"/>
                    <a:lumOff val="60000"/>
                  </a:schemeClr>
                </a:solidFill>
              </a:rPr>
              <a:t>Perspectives</a:t>
            </a:r>
          </a:p>
        </p:txBody>
      </p:sp>
      <p:sp>
        <p:nvSpPr>
          <p:cNvPr id="8" name="Google Shape;143;p19">
            <a:extLst>
              <a:ext uri="{FF2B5EF4-FFF2-40B4-BE49-F238E27FC236}">
                <a16:creationId xmlns:a16="http://schemas.microsoft.com/office/drawing/2014/main" id="{EA21D686-3EB3-7DF9-730E-B06DC3F43051}"/>
              </a:ext>
            </a:extLst>
          </p:cNvPr>
          <p:cNvSpPr txBox="1">
            <a:spLocks/>
          </p:cNvSpPr>
          <p:nvPr/>
        </p:nvSpPr>
        <p:spPr>
          <a:xfrm>
            <a:off x="4790104" y="4142973"/>
            <a:ext cx="2544024"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Enhancing the markerless process.</a:t>
            </a:r>
          </a:p>
          <a:p>
            <a:pPr marL="0" indent="0"/>
            <a:r>
              <a:rPr lang="en-US" dirty="0">
                <a:solidFill>
                  <a:schemeClr val="tx2">
                    <a:lumMod val="40000"/>
                    <a:lumOff val="60000"/>
                  </a:schemeClr>
                </a:solidFill>
              </a:rPr>
              <a:t>Data fusion when video is challenged</a:t>
            </a:r>
          </a:p>
        </p:txBody>
      </p:sp>
      <p:sp>
        <p:nvSpPr>
          <p:cNvPr id="9" name="Google Shape;144;p19">
            <a:extLst>
              <a:ext uri="{FF2B5EF4-FFF2-40B4-BE49-F238E27FC236}">
                <a16:creationId xmlns:a16="http://schemas.microsoft.com/office/drawing/2014/main" id="{2DB6C261-81EC-26EF-51B6-A135C42C23D7}"/>
              </a:ext>
            </a:extLst>
          </p:cNvPr>
          <p:cNvSpPr txBox="1">
            <a:spLocks/>
          </p:cNvSpPr>
          <p:nvPr/>
        </p:nvSpPr>
        <p:spPr>
          <a:xfrm>
            <a:off x="4790116" y="3378435"/>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06</a:t>
            </a:r>
          </a:p>
        </p:txBody>
      </p:sp>
      <p:sp>
        <p:nvSpPr>
          <p:cNvPr id="2" name="Google Shape;140;p19">
            <a:extLst>
              <a:ext uri="{FF2B5EF4-FFF2-40B4-BE49-F238E27FC236}">
                <a16:creationId xmlns:a16="http://schemas.microsoft.com/office/drawing/2014/main" id="{B902A515-EC94-723A-F426-2E38CD740EB4}"/>
              </a:ext>
            </a:extLst>
          </p:cNvPr>
          <p:cNvSpPr txBox="1">
            <a:spLocks/>
          </p:cNvSpPr>
          <p:nvPr/>
        </p:nvSpPr>
        <p:spPr>
          <a:xfrm>
            <a:off x="4790105" y="1239359"/>
            <a:ext cx="2544023"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Does it actually work? Comparing results </a:t>
            </a:r>
          </a:p>
          <a:p>
            <a:pPr marL="0" indent="0"/>
            <a:r>
              <a:rPr lang="en-US" dirty="0">
                <a:solidFill>
                  <a:schemeClr val="tx2">
                    <a:lumMod val="40000"/>
                    <a:lumOff val="60000"/>
                  </a:schemeClr>
                </a:solidFill>
              </a:rPr>
              <a:t>under challenging capture conditions</a:t>
            </a:r>
          </a:p>
        </p:txBody>
      </p:sp>
    </p:spTree>
    <p:extLst>
      <p:ext uri="{BB962C8B-B14F-4D97-AF65-F5344CB8AC3E}">
        <p14:creationId xmlns:p14="http://schemas.microsoft.com/office/powerpoint/2010/main" val="3223852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Application</a:t>
            </a:r>
            <a:br>
              <a:rPr lang="en-US" dirty="0"/>
            </a:br>
            <a:r>
              <a:rPr lang="en-US" dirty="0"/>
              <a:t>case</a:t>
            </a:r>
            <a:endParaRPr lang="en-US" sz="3600"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fr-FR" sz="2800" b="1" dirty="0" err="1">
                <a:latin typeface="Josefin Sans" pitchFamily="2" charset="0"/>
              </a:rPr>
              <a:t>Addressing</a:t>
            </a:r>
            <a:r>
              <a:rPr lang="fr-FR" sz="2800" b="1" dirty="0">
                <a:latin typeface="Josefin Sans" pitchFamily="2" charset="0"/>
              </a:rPr>
              <a:t> sports</a:t>
            </a:r>
            <a:endParaRPr lang="es" sz="2800" b="1" dirty="0">
              <a:latin typeface="Josefin Sans" pitchFamily="2" charset="0"/>
            </a:endParaRPr>
          </a:p>
        </p:txBody>
      </p:sp>
      <p:sp>
        <p:nvSpPr>
          <p:cNvPr id="518" name="TextBox 517">
            <a:extLst>
              <a:ext uri="{FF2B5EF4-FFF2-40B4-BE49-F238E27FC236}">
                <a16:creationId xmlns:a16="http://schemas.microsoft.com/office/drawing/2014/main" id="{1B9C2182-DC60-FE12-0320-B19F0BB2068E}"/>
              </a:ext>
            </a:extLst>
          </p:cNvPr>
          <p:cNvSpPr txBox="1"/>
          <p:nvPr/>
        </p:nvSpPr>
        <p:spPr>
          <a:xfrm>
            <a:off x="585187" y="1169971"/>
            <a:ext cx="5139721" cy="2123658"/>
          </a:xfrm>
          <a:prstGeom prst="rect">
            <a:avLst/>
          </a:prstGeom>
          <a:noFill/>
        </p:spPr>
        <p:txBody>
          <a:bodyPr wrap="square">
            <a:spAutoFit/>
          </a:bodyPr>
          <a:lstStyle/>
          <a:p>
            <a:r>
              <a:rPr lang="fr-FR" sz="1200" dirty="0">
                <a:solidFill>
                  <a:srgbClr val="5B0F00"/>
                </a:solidFill>
                <a:latin typeface="Josefin Sans" pitchFamily="2" charset="0"/>
              </a:rPr>
              <a:t>Sports </a:t>
            </a:r>
            <a:r>
              <a:rPr lang="fr-FR" sz="1200" dirty="0" err="1">
                <a:solidFill>
                  <a:srgbClr val="5B0F00"/>
                </a:solidFill>
                <a:latin typeface="Josefin Sans" pitchFamily="2" charset="0"/>
              </a:rPr>
              <a:t>movements</a:t>
            </a:r>
            <a:r>
              <a:rPr lang="fr-FR" sz="1200" dirty="0">
                <a:solidFill>
                  <a:srgbClr val="5B0F00"/>
                </a:solidFill>
                <a:latin typeface="Josefin Slab SemiBold" pitchFamily="2" charset="0"/>
              </a:rPr>
              <a:t>: </a:t>
            </a:r>
          </a:p>
          <a:p>
            <a:r>
              <a:rPr lang="fr-FR" sz="1200" dirty="0">
                <a:solidFill>
                  <a:srgbClr val="5B0F00"/>
                </a:solidFill>
                <a:latin typeface="Josefin Slab SemiBold" pitchFamily="2" charset="0"/>
              </a:rPr>
              <a:t>3D, fast, full-body </a:t>
            </a:r>
          </a:p>
          <a:p>
            <a:r>
              <a:rPr lang="fr-FR" sz="1200" dirty="0">
                <a:solidFill>
                  <a:srgbClr val="5B0F00"/>
                </a:solidFill>
                <a:latin typeface="Josefin Slab SemiBold" pitchFamily="2" charset="0"/>
              </a:rPr>
              <a:t>→</a:t>
            </a:r>
            <a:r>
              <a:rPr lang="fr-FR" sz="1200" i="1" dirty="0">
                <a:solidFill>
                  <a:srgbClr val="5B0F00"/>
                </a:solidFill>
                <a:latin typeface="Josefin Slab SemiBold" pitchFamily="2" charset="0"/>
              </a:rPr>
              <a:t> </a:t>
            </a:r>
            <a:r>
              <a:rPr lang="fr-FR" sz="1000" dirty="0">
                <a:solidFill>
                  <a:srgbClr val="5B0F00"/>
                </a:solidFill>
                <a:latin typeface="Josefin Slab SemiBold" pitchFamily="2" charset="0"/>
              </a:rPr>
              <a:t>Capture </a:t>
            </a:r>
            <a:r>
              <a:rPr lang="fr-FR" sz="1000" dirty="0" err="1">
                <a:solidFill>
                  <a:srgbClr val="5B0F00"/>
                </a:solidFill>
                <a:latin typeface="Josefin Slab SemiBold" pitchFamily="2" charset="0"/>
              </a:rPr>
              <a:t>shadow</a:t>
            </a:r>
            <a:r>
              <a:rPr lang="fr-FR" sz="1000" dirty="0">
                <a:solidFill>
                  <a:srgbClr val="5B0F00"/>
                </a:solidFill>
                <a:latin typeface="Josefin Slab SemiBold" pitchFamily="2" charset="0"/>
              </a:rPr>
              <a:t>-boxing </a:t>
            </a:r>
            <a:r>
              <a:rPr lang="fr-FR" sz="1000" dirty="0" err="1">
                <a:solidFill>
                  <a:srgbClr val="5B0F00"/>
                </a:solidFill>
                <a:latin typeface="Josefin Slab SemiBold" pitchFamily="2" charset="0"/>
              </a:rPr>
              <a:t>sequence</a:t>
            </a:r>
            <a:r>
              <a:rPr lang="fr-FR" sz="1000" dirty="0">
                <a:solidFill>
                  <a:srgbClr val="5B0F00"/>
                </a:solidFill>
                <a:latin typeface="Josefin Slab SemiBold" pitchFamily="2" charset="0"/>
              </a:rPr>
              <a:t>: </a:t>
            </a:r>
            <a:r>
              <a:rPr lang="fr-FR" sz="800" dirty="0">
                <a:solidFill>
                  <a:srgbClr val="5B0F00"/>
                </a:solidFill>
                <a:latin typeface="Josefin Slab SemiBold" pitchFamily="2" charset="0"/>
              </a:rPr>
              <a:t>6 </a:t>
            </a:r>
            <a:r>
              <a:rPr lang="fr-FR" sz="800" dirty="0" err="1">
                <a:solidFill>
                  <a:srgbClr val="5B0F00"/>
                </a:solidFill>
                <a:latin typeface="Josefin Slab SemiBold" pitchFamily="2" charset="0"/>
              </a:rPr>
              <a:t>repetitions</a:t>
            </a:r>
            <a:r>
              <a:rPr lang="fr-FR" sz="800" dirty="0">
                <a:solidFill>
                  <a:srgbClr val="5B0F00"/>
                </a:solidFill>
                <a:latin typeface="Josefin Slab SemiBold" pitchFamily="2" charset="0"/>
              </a:rPr>
              <a:t> by 3 </a:t>
            </a:r>
            <a:r>
              <a:rPr lang="fr-FR" sz="800" dirty="0" err="1">
                <a:solidFill>
                  <a:srgbClr val="5B0F00"/>
                </a:solidFill>
                <a:latin typeface="Josefin Slab SemiBold" pitchFamily="2" charset="0"/>
              </a:rPr>
              <a:t>elite</a:t>
            </a:r>
            <a:r>
              <a:rPr lang="fr-FR" sz="800" dirty="0">
                <a:solidFill>
                  <a:srgbClr val="5B0F00"/>
                </a:solidFill>
                <a:latin typeface="Josefin Slab SemiBold" pitchFamily="2" charset="0"/>
              </a:rPr>
              <a:t> </a:t>
            </a:r>
            <a:r>
              <a:rPr lang="fr-FR" sz="800" dirty="0" err="1">
                <a:solidFill>
                  <a:srgbClr val="5B0F00"/>
                </a:solidFill>
                <a:latin typeface="Josefin Slab SemiBold" pitchFamily="2" charset="0"/>
              </a:rPr>
              <a:t>athletes</a:t>
            </a:r>
            <a:endParaRPr lang="fr-FR" sz="1000" dirty="0">
              <a:solidFill>
                <a:srgbClr val="5B0F00"/>
              </a:solidFill>
              <a:latin typeface="Josefin Slab SemiBold" pitchFamily="2" charset="0"/>
            </a:endParaRPr>
          </a:p>
          <a:p>
            <a:r>
              <a:rPr kumimoji="0" lang="fr-FR"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kumimoji="0" lang="fr-FR" sz="1000" b="0" i="0" u="none" strike="noStrike" kern="0" cap="none" spc="0" normalizeH="0" baseline="0" noProof="0" dirty="0" err="1">
                <a:ln>
                  <a:noFill/>
                </a:ln>
                <a:solidFill>
                  <a:srgbClr val="5B0F00"/>
                </a:solidFill>
                <a:effectLst/>
                <a:uLnTx/>
                <a:uFillTx/>
                <a:latin typeface="Josefin Slab SemiBold" pitchFamily="2" charset="0"/>
                <a:cs typeface="Arial"/>
                <a:sym typeface="Arial"/>
              </a:rPr>
              <a:t>Determine</a:t>
            </a:r>
            <a:r>
              <a:rPr kumimoji="0" lang="fr-FR" sz="1000" b="0" i="0" u="none" strike="noStrike" kern="0" cap="none" spc="0" normalizeH="0" baseline="0" noProof="0" dirty="0">
                <a:ln>
                  <a:noFill/>
                </a:ln>
                <a:solidFill>
                  <a:srgbClr val="5B0F00"/>
                </a:solidFill>
                <a:effectLst/>
                <a:uLnTx/>
                <a:uFillTx/>
                <a:latin typeface="Josefin Slab SemiBold" pitchFamily="2" charset="0"/>
                <a:cs typeface="Arial"/>
                <a:sym typeface="Arial"/>
              </a:rPr>
              <a:t> and </a:t>
            </a:r>
            <a:r>
              <a:rPr kumimoji="0" lang="fr-FR" sz="1000" b="0" i="0" u="none" strike="noStrike" kern="0" cap="none" spc="0" normalizeH="0" baseline="0" noProof="0" dirty="0" err="1">
                <a:ln>
                  <a:noFill/>
                </a:ln>
                <a:solidFill>
                  <a:srgbClr val="5B0F00"/>
                </a:solidFill>
                <a:effectLst/>
                <a:uLnTx/>
                <a:uFillTx/>
                <a:latin typeface="Josefin Slab SemiBold" pitchFamily="2" charset="0"/>
                <a:cs typeface="Arial"/>
                <a:sym typeface="Arial"/>
              </a:rPr>
              <a:t>measure</a:t>
            </a:r>
            <a:r>
              <a:rPr kumimoji="0" lang="fr-FR" sz="10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lang="fr-FR" sz="1000" dirty="0">
                <a:solidFill>
                  <a:srgbClr val="5B0F00"/>
                </a:solidFill>
                <a:latin typeface="Josefin Slab SemiBold" pitchFamily="2" charset="0"/>
              </a:rPr>
              <a:t>Key Performance </a:t>
            </a:r>
            <a:r>
              <a:rPr lang="fr-FR" sz="1000" dirty="0" err="1">
                <a:solidFill>
                  <a:srgbClr val="5B0F00"/>
                </a:solidFill>
                <a:latin typeface="Josefin Slab SemiBold" pitchFamily="2" charset="0"/>
              </a:rPr>
              <a:t>Indicators</a:t>
            </a:r>
            <a:r>
              <a:rPr lang="fr-FR" sz="1000" dirty="0">
                <a:solidFill>
                  <a:srgbClr val="5B0F00"/>
                </a:solidFill>
                <a:latin typeface="Josefin Slab SemiBold" pitchFamily="2" charset="0"/>
              </a:rPr>
              <a:t> (KPIs)</a:t>
            </a:r>
            <a:endParaRPr lang="fr-FR" sz="1200" dirty="0">
              <a:solidFill>
                <a:srgbClr val="5B0F00"/>
              </a:solidFill>
              <a:latin typeface="Josefin Slab SemiBold" pitchFamily="2" charset="0"/>
            </a:endParaRPr>
          </a:p>
          <a:p>
            <a:endParaRPr lang="fr-FR" sz="1200" dirty="0">
              <a:solidFill>
                <a:srgbClr val="5B0F00"/>
              </a:solidFill>
              <a:latin typeface="Josefin Slab SemiBold" pitchFamily="2" charset="0"/>
            </a:endParaRPr>
          </a:p>
          <a:p>
            <a:r>
              <a:rPr lang="fr-FR" sz="1200" dirty="0">
                <a:solidFill>
                  <a:srgbClr val="5B0F00"/>
                </a:solidFill>
                <a:latin typeface="Josefin Sans" pitchFamily="2" charset="0"/>
              </a:rPr>
              <a:t>Sports conditions</a:t>
            </a:r>
            <a:r>
              <a:rPr lang="fr-FR" sz="1200" dirty="0">
                <a:solidFill>
                  <a:srgbClr val="5B0F00"/>
                </a:solidFill>
                <a:latin typeface="Josefin Slab SemiBold" pitchFamily="2" charset="0"/>
              </a:rPr>
              <a:t>: </a:t>
            </a:r>
          </a:p>
          <a:p>
            <a:r>
              <a:rPr lang="fr-FR" sz="1200" dirty="0">
                <a:solidFill>
                  <a:srgbClr val="5B0F00"/>
                </a:solidFill>
                <a:latin typeface="Josefin Slab SemiBold" pitchFamily="2" charset="0"/>
              </a:rPr>
              <a:t>Need for fast, not </a:t>
            </a:r>
            <a:r>
              <a:rPr lang="fr-FR" sz="1200" dirty="0" err="1">
                <a:solidFill>
                  <a:srgbClr val="5B0F00"/>
                </a:solidFill>
                <a:latin typeface="Josefin Slab SemiBold" pitchFamily="2" charset="0"/>
              </a:rPr>
              <a:t>cumbersome</a:t>
            </a:r>
            <a:r>
              <a:rPr lang="fr-FR" sz="1200" dirty="0">
                <a:solidFill>
                  <a:srgbClr val="5B0F00"/>
                </a:solidFill>
                <a:latin typeface="Josefin Slab SemiBold" pitchFamily="2" charset="0"/>
              </a:rPr>
              <a:t>, cheap setup</a:t>
            </a:r>
          </a:p>
          <a:p>
            <a:r>
              <a:rPr lang="fr-FR" sz="1200" dirty="0">
                <a:solidFill>
                  <a:srgbClr val="5B0F00"/>
                </a:solidFill>
                <a:latin typeface="Josefin Slab SemiBold" pitchFamily="2" charset="0"/>
              </a:rPr>
              <a:t>→ </a:t>
            </a:r>
            <a:r>
              <a:rPr lang="fr-FR" sz="1000" dirty="0" err="1">
                <a:solidFill>
                  <a:srgbClr val="5B0F00"/>
                </a:solidFill>
                <a:latin typeface="Josefin Slab SemiBold" pitchFamily="2" charset="0"/>
              </a:rPr>
              <a:t>GoPros</a:t>
            </a:r>
            <a:r>
              <a:rPr lang="fr-FR" sz="1000" dirty="0">
                <a:solidFill>
                  <a:srgbClr val="5B0F00"/>
                </a:solidFill>
                <a:latin typeface="Josefin Slab SemiBold" pitchFamily="2" charset="0"/>
              </a:rPr>
              <a:t>: </a:t>
            </a:r>
            <a:r>
              <a:rPr lang="fr-FR" sz="1000" dirty="0" err="1">
                <a:solidFill>
                  <a:srgbClr val="5B0F00"/>
                </a:solidFill>
                <a:latin typeface="Josefin Slab SemiBold" pitchFamily="2" charset="0"/>
              </a:rPr>
              <a:t>lightweight</a:t>
            </a:r>
            <a:r>
              <a:rPr lang="fr-FR" sz="1000" dirty="0">
                <a:solidFill>
                  <a:srgbClr val="5B0F00"/>
                </a:solidFill>
                <a:latin typeface="Josefin Slab SemiBold" pitchFamily="2" charset="0"/>
              </a:rPr>
              <a:t>, </a:t>
            </a:r>
            <a:r>
              <a:rPr lang="fr-FR" sz="1000" dirty="0" err="1">
                <a:solidFill>
                  <a:srgbClr val="5B0F00"/>
                </a:solidFill>
                <a:latin typeface="Josefin Slab SemiBold" pitchFamily="2" charset="0"/>
              </a:rPr>
              <a:t>wireless</a:t>
            </a:r>
            <a:r>
              <a:rPr lang="fr-FR" sz="1000" dirty="0">
                <a:solidFill>
                  <a:srgbClr val="5B0F00"/>
                </a:solidFill>
                <a:latin typeface="Josefin Slab SemiBold" pitchFamily="2" charset="0"/>
              </a:rPr>
              <a:t>, consumer-grade cameras</a:t>
            </a:r>
          </a:p>
          <a:p>
            <a:r>
              <a:rPr lang="fr-FR" sz="1200" dirty="0">
                <a:solidFill>
                  <a:srgbClr val="5B0F00"/>
                </a:solidFill>
                <a:latin typeface="Josefin Slab SemiBold" pitchFamily="2" charset="0"/>
              </a:rPr>
              <a:t>→ </a:t>
            </a:r>
            <a:r>
              <a:rPr lang="fr-FR" sz="1000" dirty="0">
                <a:solidFill>
                  <a:srgbClr val="5B0F00"/>
                </a:solidFill>
                <a:latin typeface="Josefin Slab SemiBold" pitchFamily="2" charset="0"/>
              </a:rPr>
              <a:t>But </a:t>
            </a:r>
            <a:r>
              <a:rPr lang="fr-FR" sz="1000" dirty="0" err="1">
                <a:solidFill>
                  <a:srgbClr val="5B0F00"/>
                </a:solidFill>
                <a:latin typeface="Josefin Slab SemiBold" pitchFamily="2" charset="0"/>
              </a:rPr>
              <a:t>uncalibrated</a:t>
            </a:r>
            <a:r>
              <a:rPr lang="fr-FR" sz="1000" dirty="0">
                <a:solidFill>
                  <a:srgbClr val="5B0F00"/>
                </a:solidFill>
                <a:latin typeface="Josefin Slab SemiBold" pitchFamily="2" charset="0"/>
              </a:rPr>
              <a:t> &amp; </a:t>
            </a:r>
            <a:r>
              <a:rPr lang="fr-FR" sz="1000" dirty="0" err="1">
                <a:solidFill>
                  <a:srgbClr val="5B0F00"/>
                </a:solidFill>
                <a:latin typeface="Josefin Slab SemiBold" pitchFamily="2" charset="0"/>
              </a:rPr>
              <a:t>unsynchronized</a:t>
            </a:r>
            <a:endParaRPr lang="fr-FR" sz="1000" dirty="0">
              <a:solidFill>
                <a:srgbClr val="5B0F00"/>
              </a:solidFill>
              <a:latin typeface="Josefin Slab SemiBold" pitchFamily="2" charset="0"/>
            </a:endParaRPr>
          </a:p>
          <a:p>
            <a:endParaRPr lang="en-US" sz="1200" dirty="0">
              <a:solidFill>
                <a:srgbClr val="5B0F00"/>
              </a:solidFill>
              <a:latin typeface="Josefin Slab SemiBold" pitchFamily="2" charset="0"/>
            </a:endParaRPr>
          </a:p>
          <a:p>
            <a:r>
              <a:rPr lang="en-US" sz="1200" dirty="0">
                <a:solidFill>
                  <a:srgbClr val="5B0F00"/>
                </a:solidFill>
                <a:latin typeface="Josefin Sans" pitchFamily="2" charset="0"/>
              </a:rPr>
              <a:t>Comparison study:</a:t>
            </a:r>
            <a:r>
              <a:rPr lang="en-US" sz="1200" dirty="0">
                <a:solidFill>
                  <a:srgbClr val="5B0F00"/>
                </a:solidFill>
                <a:latin typeface="Josefin Slab SemiBold" pitchFamily="2" charset="0"/>
              </a:rPr>
              <a:t> </a:t>
            </a:r>
          </a:p>
        </p:txBody>
      </p:sp>
      <p:pic>
        <p:nvPicPr>
          <p:cNvPr id="1026" name="Picture 2">
            <a:extLst>
              <a:ext uri="{FF2B5EF4-FFF2-40B4-BE49-F238E27FC236}">
                <a16:creationId xmlns:a16="http://schemas.microsoft.com/office/drawing/2014/main" id="{D1EA2B81-27F1-D0BB-A2A4-7095711EED4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9032" y="3354744"/>
            <a:ext cx="1665538" cy="10482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9E82C91-AB73-BD12-E629-1E7CAAAF606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6543" y="853937"/>
            <a:ext cx="2447652" cy="21010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489098-7BFC-D97D-DB7C-BCE165B3144B}"/>
              </a:ext>
            </a:extLst>
          </p:cNvPr>
          <p:cNvSpPr txBox="1"/>
          <p:nvPr/>
        </p:nvSpPr>
        <p:spPr>
          <a:xfrm>
            <a:off x="7324237" y="2739840"/>
            <a:ext cx="1533378" cy="246221"/>
          </a:xfrm>
          <a:prstGeom prst="rect">
            <a:avLst/>
          </a:prstGeom>
          <a:noFill/>
        </p:spPr>
        <p:txBody>
          <a:bodyPr wrap="square">
            <a:spAutoFit/>
          </a:bodyPr>
          <a:lstStyle/>
          <a:p>
            <a:r>
              <a:rPr lang="fr-FR" sz="1000" dirty="0" err="1">
                <a:solidFill>
                  <a:srgbClr val="5B0F00"/>
                </a:solidFill>
                <a:latin typeface="Josefin Slab SemiBold" pitchFamily="2" charset="0"/>
              </a:rPr>
              <a:t>Research</a:t>
            </a:r>
            <a:r>
              <a:rPr lang="fr-FR" sz="1000" dirty="0">
                <a:solidFill>
                  <a:srgbClr val="5B0F00"/>
                </a:solidFill>
                <a:latin typeface="Josefin Slab SemiBold" pitchFamily="2" charset="0"/>
              </a:rPr>
              <a:t>-grade</a:t>
            </a:r>
            <a:endParaRPr lang="en-US" sz="1000" dirty="0"/>
          </a:p>
        </p:txBody>
      </p:sp>
      <p:sp>
        <p:nvSpPr>
          <p:cNvPr id="8" name="TextBox 7">
            <a:extLst>
              <a:ext uri="{FF2B5EF4-FFF2-40B4-BE49-F238E27FC236}">
                <a16:creationId xmlns:a16="http://schemas.microsoft.com/office/drawing/2014/main" id="{42E90C34-1A51-AC79-B673-31662EB0C053}"/>
              </a:ext>
            </a:extLst>
          </p:cNvPr>
          <p:cNvSpPr txBox="1"/>
          <p:nvPr/>
        </p:nvSpPr>
        <p:spPr>
          <a:xfrm>
            <a:off x="7402215" y="4360441"/>
            <a:ext cx="1077495" cy="246221"/>
          </a:xfrm>
          <a:prstGeom prst="rect">
            <a:avLst/>
          </a:prstGeom>
          <a:noFill/>
        </p:spPr>
        <p:txBody>
          <a:bodyPr wrap="square">
            <a:spAutoFit/>
          </a:bodyPr>
          <a:lstStyle/>
          <a:p>
            <a:r>
              <a:rPr lang="fr-FR" sz="1000" dirty="0">
                <a:solidFill>
                  <a:srgbClr val="5B0F00"/>
                </a:solidFill>
                <a:latin typeface="Josefin Slab SemiBold" pitchFamily="2" charset="0"/>
              </a:rPr>
              <a:t>Consumer-grade</a:t>
            </a:r>
            <a:endParaRPr lang="en-US" sz="1000" dirty="0"/>
          </a:p>
        </p:txBody>
      </p:sp>
      <p:grpSp>
        <p:nvGrpSpPr>
          <p:cNvPr id="2" name="Group 1">
            <a:extLst>
              <a:ext uri="{FF2B5EF4-FFF2-40B4-BE49-F238E27FC236}">
                <a16:creationId xmlns:a16="http://schemas.microsoft.com/office/drawing/2014/main" id="{173AD772-D8AA-DBC3-D22D-0B6090E1B37B}"/>
              </a:ext>
            </a:extLst>
          </p:cNvPr>
          <p:cNvGrpSpPr/>
          <p:nvPr/>
        </p:nvGrpSpPr>
        <p:grpSpPr>
          <a:xfrm>
            <a:off x="2144174" y="4248692"/>
            <a:ext cx="4632075" cy="469720"/>
            <a:chOff x="2588555" y="4248692"/>
            <a:chExt cx="4632075" cy="469720"/>
          </a:xfrm>
        </p:grpSpPr>
        <p:sp>
          <p:nvSpPr>
            <p:cNvPr id="13" name="TextBox 12">
              <a:extLst>
                <a:ext uri="{FF2B5EF4-FFF2-40B4-BE49-F238E27FC236}">
                  <a16:creationId xmlns:a16="http://schemas.microsoft.com/office/drawing/2014/main" id="{55ABBF7A-8164-A103-12D5-BB57FA8BF092}"/>
                </a:ext>
              </a:extLst>
            </p:cNvPr>
            <p:cNvSpPr txBox="1"/>
            <p:nvPr/>
          </p:nvSpPr>
          <p:spPr>
            <a:xfrm>
              <a:off x="2588555" y="4256746"/>
              <a:ext cx="4632075" cy="461665"/>
            </a:xfrm>
            <a:prstGeom prst="rect">
              <a:avLst/>
            </a:prstGeom>
            <a:noFill/>
          </p:spPr>
          <p:txBody>
            <a:bodyPr wrap="square">
              <a:spAutoFit/>
            </a:bodyPr>
            <a:lstStyle/>
            <a:p>
              <a:pPr marL="228600" indent="-228600">
                <a:buClr>
                  <a:schemeClr val="bg1"/>
                </a:buClr>
                <a:buFont typeface="+mj-lt"/>
                <a:buAutoNum type="arabicPeriod"/>
              </a:pPr>
              <a:r>
                <a:rPr lang="fr-FR" sz="1200" dirty="0">
                  <a:solidFill>
                    <a:srgbClr val="5B0F00"/>
                  </a:solidFill>
                  <a:latin typeface="Josefin Sans" pitchFamily="2" charset="0"/>
                </a:rPr>
                <a:t>Are KPIs </a:t>
              </a:r>
              <a:r>
                <a:rPr lang="fr-FR" sz="1200" dirty="0" err="1">
                  <a:solidFill>
                    <a:srgbClr val="5B0F00"/>
                  </a:solidFill>
                  <a:latin typeface="Josefin Sans" pitchFamily="2" charset="0"/>
                </a:rPr>
                <a:t>accurately</a:t>
              </a:r>
              <a:r>
                <a:rPr lang="fr-FR" sz="1200" dirty="0">
                  <a:solidFill>
                    <a:srgbClr val="5B0F00"/>
                  </a:solidFill>
                  <a:latin typeface="Josefin Sans" pitchFamily="2" charset="0"/>
                </a:rPr>
                <a:t> </a:t>
              </a:r>
              <a:r>
                <a:rPr lang="fr-FR" sz="1200" dirty="0" err="1">
                  <a:solidFill>
                    <a:srgbClr val="5B0F00"/>
                  </a:solidFill>
                  <a:latin typeface="Josefin Sans" pitchFamily="2" charset="0"/>
                </a:rPr>
                <a:t>retrieved</a:t>
              </a:r>
              <a:r>
                <a:rPr lang="fr-FR" sz="1200" dirty="0">
                  <a:solidFill>
                    <a:srgbClr val="5B0F00"/>
                  </a:solidFill>
                  <a:latin typeface="Josefin Sans" pitchFamily="2" charset="0"/>
                </a:rPr>
                <a:t> by markerless </a:t>
              </a:r>
              <a:r>
                <a:rPr lang="fr-FR" sz="1200" dirty="0" err="1">
                  <a:solidFill>
                    <a:srgbClr val="5B0F00"/>
                  </a:solidFill>
                  <a:latin typeface="Josefin Sans" pitchFamily="2" charset="0"/>
                </a:rPr>
                <a:t>analysis</a:t>
              </a:r>
              <a:r>
                <a:rPr lang="fr-FR" sz="1200" dirty="0">
                  <a:solidFill>
                    <a:srgbClr val="5B0F00"/>
                  </a:solidFill>
                  <a:latin typeface="Josefin Sans" pitchFamily="2" charset="0"/>
                </a:rPr>
                <a:t>?</a:t>
              </a:r>
            </a:p>
            <a:p>
              <a:pPr marL="228600" indent="-228600">
                <a:buClr>
                  <a:schemeClr val="bg1"/>
                </a:buClr>
                <a:buFont typeface="+mj-lt"/>
                <a:buAutoNum type="arabicPeriod"/>
              </a:pPr>
              <a:r>
                <a:rPr lang="fr-FR" sz="1200" dirty="0">
                  <a:solidFill>
                    <a:srgbClr val="5B0F00"/>
                  </a:solidFill>
                  <a:latin typeface="Josefin Sans" pitchFamily="2" charset="0"/>
                </a:rPr>
                <a:t>Is consumer-grade hardware good </a:t>
              </a:r>
              <a:r>
                <a:rPr lang="fr-FR" sz="1200" dirty="0" err="1">
                  <a:solidFill>
                    <a:srgbClr val="5B0F00"/>
                  </a:solidFill>
                  <a:latin typeface="Josefin Sans" pitchFamily="2" charset="0"/>
                </a:rPr>
                <a:t>enough</a:t>
              </a:r>
              <a:r>
                <a:rPr lang="fr-FR" sz="1200" dirty="0">
                  <a:solidFill>
                    <a:srgbClr val="5B0F00"/>
                  </a:solidFill>
                  <a:latin typeface="Josefin Sans" pitchFamily="2" charset="0"/>
                </a:rPr>
                <a:t>?</a:t>
              </a:r>
              <a:endParaRPr lang="fr-FR" sz="1200" dirty="0">
                <a:solidFill>
                  <a:srgbClr val="5B0F00"/>
                </a:solidFill>
                <a:latin typeface="Josefin Slab SemiBold" pitchFamily="2" charset="0"/>
              </a:endParaRPr>
            </a:p>
          </p:txBody>
        </p:sp>
        <p:sp>
          <p:nvSpPr>
            <p:cNvPr id="12" name="Rectangle: Rounded Corners 11">
              <a:extLst>
                <a:ext uri="{FF2B5EF4-FFF2-40B4-BE49-F238E27FC236}">
                  <a16:creationId xmlns:a16="http://schemas.microsoft.com/office/drawing/2014/main" id="{6A5B752D-14E3-BD01-D3C2-968DF30B2708}"/>
                </a:ext>
              </a:extLst>
            </p:cNvPr>
            <p:cNvSpPr/>
            <p:nvPr/>
          </p:nvSpPr>
          <p:spPr>
            <a:xfrm>
              <a:off x="2588555" y="4248692"/>
              <a:ext cx="4060073" cy="469720"/>
            </a:xfrm>
            <a:prstGeom prst="roundRect">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5FED9FF-332F-7A8A-15DF-9EC8581DCDD6}"/>
              </a:ext>
            </a:extLst>
          </p:cNvPr>
          <p:cNvGrpSpPr/>
          <p:nvPr/>
        </p:nvGrpSpPr>
        <p:grpSpPr>
          <a:xfrm>
            <a:off x="654902" y="3217572"/>
            <a:ext cx="2041785" cy="989416"/>
            <a:chOff x="706178" y="3176752"/>
            <a:chExt cx="2041785" cy="989416"/>
          </a:xfrm>
        </p:grpSpPr>
        <p:pic>
          <p:nvPicPr>
            <p:cNvPr id="15" name="Picture 14">
              <a:extLst>
                <a:ext uri="{FF2B5EF4-FFF2-40B4-BE49-F238E27FC236}">
                  <a16:creationId xmlns:a16="http://schemas.microsoft.com/office/drawing/2014/main" id="{6935FBFB-E10C-50DF-307A-CBAD0A0844B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6178" y="3176752"/>
              <a:ext cx="1882377" cy="912668"/>
            </a:xfrm>
            <a:prstGeom prst="rect">
              <a:avLst/>
            </a:prstGeom>
          </p:spPr>
        </p:pic>
        <p:sp>
          <p:nvSpPr>
            <p:cNvPr id="17" name="TextBox 16">
              <a:extLst>
                <a:ext uri="{FF2B5EF4-FFF2-40B4-BE49-F238E27FC236}">
                  <a16:creationId xmlns:a16="http://schemas.microsoft.com/office/drawing/2014/main" id="{5FC4B0D0-3E45-C412-91E2-96786E0F9A91}"/>
                </a:ext>
              </a:extLst>
            </p:cNvPr>
            <p:cNvSpPr txBox="1"/>
            <p:nvPr/>
          </p:nvSpPr>
          <p:spPr>
            <a:xfrm>
              <a:off x="1382199" y="3304394"/>
              <a:ext cx="1365764" cy="861774"/>
            </a:xfrm>
            <a:prstGeom prst="rect">
              <a:avLst/>
            </a:prstGeom>
            <a:noFill/>
          </p:spPr>
          <p:txBody>
            <a:bodyPr wrap="square">
              <a:spAutoFit/>
            </a:bodyPr>
            <a:lstStyle/>
            <a:p>
              <a:pPr>
                <a:buClr>
                  <a:schemeClr val="bg1"/>
                </a:buClr>
              </a:pPr>
              <a:r>
                <a:rPr lang="en-US" sz="700" dirty="0">
                  <a:latin typeface="+mn-lt"/>
                </a:rPr>
                <a:t>(10 Qualisys IR)</a:t>
              </a:r>
            </a:p>
            <a:p>
              <a:pPr>
                <a:buClr>
                  <a:schemeClr val="bg1"/>
                </a:buClr>
              </a:pPr>
              <a:r>
                <a:rPr lang="en-US" sz="700" dirty="0">
                  <a:solidFill>
                    <a:srgbClr val="5B0F00"/>
                  </a:solidFill>
                  <a:latin typeface="+mn-lt"/>
                </a:rPr>
                <a:t> </a:t>
              </a:r>
            </a:p>
            <a:p>
              <a:pPr>
                <a:buClr>
                  <a:schemeClr val="bg1"/>
                </a:buClr>
              </a:pPr>
              <a:endParaRPr lang="en-US" sz="600" dirty="0">
                <a:solidFill>
                  <a:srgbClr val="5B0F00"/>
                </a:solidFill>
                <a:latin typeface="+mn-lt"/>
              </a:endParaRPr>
            </a:p>
            <a:p>
              <a:pPr>
                <a:buClr>
                  <a:schemeClr val="bg1"/>
                </a:buClr>
              </a:pPr>
              <a:r>
                <a:rPr lang="en-US" sz="700" dirty="0">
                  <a:solidFill>
                    <a:srgbClr val="63C163"/>
                  </a:solidFill>
                  <a:latin typeface="+mn-lt"/>
                </a:rPr>
                <a:t>(8 Qualisys video)</a:t>
              </a:r>
            </a:p>
            <a:p>
              <a:pPr>
                <a:buClr>
                  <a:schemeClr val="bg1"/>
                </a:buClr>
              </a:pPr>
              <a:endParaRPr lang="en-US" sz="900" dirty="0">
                <a:solidFill>
                  <a:srgbClr val="5B0F00"/>
                </a:solidFill>
                <a:latin typeface="+mn-lt"/>
              </a:endParaRPr>
            </a:p>
            <a:p>
              <a:pPr>
                <a:buClr>
                  <a:schemeClr val="bg1"/>
                </a:buClr>
              </a:pPr>
              <a:endParaRPr lang="en-US" sz="700" dirty="0">
                <a:solidFill>
                  <a:srgbClr val="5B0F00"/>
                </a:solidFill>
                <a:latin typeface="+mn-lt"/>
              </a:endParaRPr>
            </a:p>
            <a:p>
              <a:pPr>
                <a:buClr>
                  <a:schemeClr val="bg1"/>
                </a:buClr>
              </a:pPr>
              <a:r>
                <a:rPr lang="en-US" sz="700" dirty="0">
                  <a:solidFill>
                    <a:srgbClr val="9BB734"/>
                  </a:solidFill>
                  <a:latin typeface="+mn-lt"/>
                </a:rPr>
                <a:t>  (8 </a:t>
              </a:r>
              <a:r>
                <a:rPr lang="en-US" sz="700" dirty="0" err="1">
                  <a:solidFill>
                    <a:srgbClr val="9BB734"/>
                  </a:solidFill>
                  <a:latin typeface="+mn-lt"/>
                </a:rPr>
                <a:t>GoPros</a:t>
              </a:r>
              <a:r>
                <a:rPr lang="en-US" sz="700" dirty="0">
                  <a:solidFill>
                    <a:srgbClr val="9BB734"/>
                  </a:solidFill>
                  <a:latin typeface="+mn-lt"/>
                </a:rPr>
                <a:t>)</a:t>
              </a:r>
            </a:p>
          </p:txBody>
        </p:sp>
      </p:grpSp>
    </p:spTree>
    <p:extLst>
      <p:ext uri="{BB962C8B-B14F-4D97-AF65-F5344CB8AC3E}">
        <p14:creationId xmlns:p14="http://schemas.microsoft.com/office/powerpoint/2010/main" val="320527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Application</a:t>
            </a:r>
            <a:br>
              <a:rPr lang="en-US" dirty="0"/>
            </a:br>
            <a:r>
              <a:rPr lang="en-US" dirty="0"/>
              <a:t>case</a:t>
            </a:r>
            <a:endParaRPr lang="en-US" sz="3600"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fr-FR" sz="2800" b="1" dirty="0">
                <a:latin typeface="Josefin Sans" pitchFamily="2" charset="0"/>
              </a:rPr>
              <a:t>Calibration</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Josefin Sans" pitchFamily="2" charset="0"/>
                <a:cs typeface="Arial"/>
                <a:sym typeface="Arial"/>
              </a:rPr>
              <a:t>Matching Image / World coordinates</a:t>
            </a:r>
            <a:endParaRPr lang="es" sz="2800" b="1" dirty="0">
              <a:latin typeface="Josefin Sans" pitchFamily="2" charset="0"/>
            </a:endParaRPr>
          </a:p>
        </p:txBody>
      </p:sp>
      <p:sp>
        <p:nvSpPr>
          <p:cNvPr id="518" name="TextBox 517">
            <a:extLst>
              <a:ext uri="{FF2B5EF4-FFF2-40B4-BE49-F238E27FC236}">
                <a16:creationId xmlns:a16="http://schemas.microsoft.com/office/drawing/2014/main" id="{1B9C2182-DC60-FE12-0320-B19F0BB2068E}"/>
              </a:ext>
            </a:extLst>
          </p:cNvPr>
          <p:cNvSpPr txBox="1"/>
          <p:nvPr/>
        </p:nvSpPr>
        <p:spPr>
          <a:xfrm>
            <a:off x="1120734" y="3489017"/>
            <a:ext cx="3329576" cy="1261884"/>
          </a:xfrm>
          <a:prstGeom prst="rect">
            <a:avLst/>
          </a:prstGeom>
          <a:noFill/>
        </p:spPr>
        <p:txBody>
          <a:bodyPr wrap="square">
            <a:spAutoFit/>
          </a:bodyPr>
          <a:lstStyle/>
          <a:p>
            <a:r>
              <a:rPr lang="fr-FR" sz="1200" dirty="0" err="1">
                <a:solidFill>
                  <a:srgbClr val="5B0F00"/>
                </a:solidFill>
                <a:latin typeface="Josefin Sans" pitchFamily="2" charset="0"/>
              </a:rPr>
              <a:t>Intrinsic</a:t>
            </a:r>
            <a:r>
              <a:rPr lang="fr-FR" sz="1200" dirty="0">
                <a:solidFill>
                  <a:srgbClr val="5B0F00"/>
                </a:solidFill>
                <a:latin typeface="Josefin Sans" pitchFamily="2" charset="0"/>
              </a:rPr>
              <a:t> </a:t>
            </a:r>
            <a:r>
              <a:rPr lang="fr-FR" sz="1200" dirty="0" err="1">
                <a:solidFill>
                  <a:srgbClr val="5B0F00"/>
                </a:solidFill>
                <a:latin typeface="Josefin Sans" pitchFamily="2" charset="0"/>
              </a:rPr>
              <a:t>parameters</a:t>
            </a:r>
            <a:r>
              <a:rPr lang="fr-FR" sz="1200" dirty="0">
                <a:solidFill>
                  <a:srgbClr val="5B0F00"/>
                </a:solidFill>
                <a:latin typeface="Josefin Sans" pitchFamily="2" charset="0"/>
              </a:rPr>
              <a:t>: </a:t>
            </a:r>
            <a:r>
              <a:rPr lang="fr-FR" sz="1000" dirty="0">
                <a:solidFill>
                  <a:srgbClr val="5B0F00"/>
                </a:solidFill>
                <a:latin typeface="Josefin Slab SemiBold" pitchFamily="2" charset="0"/>
              </a:rPr>
              <a:t>Image 2D → Camera 3D </a:t>
            </a:r>
            <a:endParaRPr lang="fr-FR" sz="1200" dirty="0">
              <a:solidFill>
                <a:srgbClr val="5B0F00"/>
              </a:solidFill>
              <a:latin typeface="Josefin Slab SemiBold" pitchFamily="2" charset="0"/>
            </a:endParaRPr>
          </a:p>
          <a:p>
            <a:r>
              <a:rPr lang="fr-FR" sz="1000" i="1" dirty="0" err="1">
                <a:solidFill>
                  <a:srgbClr val="5B0F00"/>
                </a:solidFill>
                <a:latin typeface="Josefin Slab SemiBold" pitchFamily="2" charset="0"/>
              </a:rPr>
              <a:t>What</a:t>
            </a:r>
            <a:r>
              <a:rPr lang="fr-FR" sz="1000" i="1" dirty="0">
                <a:solidFill>
                  <a:srgbClr val="5B0F00"/>
                </a:solidFill>
                <a:latin typeface="Josefin Slab SemiBold" pitchFamily="2" charset="0"/>
              </a:rPr>
              <a:t> </a:t>
            </a:r>
            <a:r>
              <a:rPr lang="fr-FR" sz="1000" i="1" dirty="0" err="1">
                <a:solidFill>
                  <a:srgbClr val="5B0F00"/>
                </a:solidFill>
                <a:latin typeface="Josefin Slab SemiBold" pitchFamily="2" charset="0"/>
              </a:rPr>
              <a:t>kind</a:t>
            </a:r>
            <a:r>
              <a:rPr lang="fr-FR" sz="1000" i="1" dirty="0">
                <a:solidFill>
                  <a:srgbClr val="5B0F00"/>
                </a:solidFill>
                <a:latin typeface="Josefin Slab SemiBold" pitchFamily="2" charset="0"/>
              </a:rPr>
              <a:t> of camera </a:t>
            </a:r>
            <a:r>
              <a:rPr lang="fr-FR" sz="1000" i="1" dirty="0" err="1">
                <a:solidFill>
                  <a:srgbClr val="5B0F00"/>
                </a:solidFill>
                <a:latin typeface="Josefin Slab SemiBold" pitchFamily="2" charset="0"/>
              </a:rPr>
              <a:t>is</a:t>
            </a:r>
            <a:r>
              <a:rPr lang="fr-FR" sz="1000" i="1" dirty="0">
                <a:solidFill>
                  <a:srgbClr val="5B0F00"/>
                </a:solidFill>
                <a:latin typeface="Josefin Slab SemiBold" pitchFamily="2" charset="0"/>
              </a:rPr>
              <a:t> </a:t>
            </a:r>
            <a:r>
              <a:rPr lang="fr-FR" sz="1000" i="1" dirty="0" err="1">
                <a:solidFill>
                  <a:srgbClr val="5B0F00"/>
                </a:solidFill>
                <a:latin typeface="Josefin Slab SemiBold" pitchFamily="2" charset="0"/>
              </a:rPr>
              <a:t>it</a:t>
            </a:r>
            <a:r>
              <a:rPr lang="fr-FR" sz="1000" i="1" dirty="0">
                <a:solidFill>
                  <a:srgbClr val="5B0F00"/>
                </a:solidFill>
                <a:latin typeface="Josefin Slab SemiBold" pitchFamily="2" charset="0"/>
              </a:rPr>
              <a:t>?</a:t>
            </a:r>
          </a:p>
          <a:p>
            <a:r>
              <a:rPr lang="fr-FR" sz="1000" dirty="0">
                <a:solidFill>
                  <a:srgbClr val="5B0F00"/>
                </a:solidFill>
                <a:latin typeface="Josefin Slab SemiBold" pitchFamily="2" charset="0"/>
              </a:rPr>
              <a:t>Can </a:t>
            </a:r>
            <a:r>
              <a:rPr lang="fr-FR" sz="1000" dirty="0" err="1">
                <a:solidFill>
                  <a:srgbClr val="5B0F00"/>
                </a:solidFill>
                <a:latin typeface="Josefin Slab SemiBold" pitchFamily="2" charset="0"/>
              </a:rPr>
              <a:t>be</a:t>
            </a:r>
            <a:r>
              <a:rPr lang="fr-FR" sz="1000" dirty="0">
                <a:solidFill>
                  <a:srgbClr val="5B0F00"/>
                </a:solidFill>
                <a:latin typeface="Josefin Slab SemiBold" pitchFamily="2" charset="0"/>
              </a:rPr>
              <a:t> </a:t>
            </a:r>
            <a:r>
              <a:rPr lang="fr-FR" sz="1000" dirty="0" err="1">
                <a:solidFill>
                  <a:srgbClr val="5B0F00"/>
                </a:solidFill>
                <a:latin typeface="Josefin Slab SemiBold" pitchFamily="2" charset="0"/>
              </a:rPr>
              <a:t>done</a:t>
            </a:r>
            <a:r>
              <a:rPr lang="fr-FR" sz="1000" dirty="0">
                <a:solidFill>
                  <a:srgbClr val="5B0F00"/>
                </a:solidFill>
                <a:latin typeface="Josefin Slab SemiBold" pitchFamily="2" charset="0"/>
              </a:rPr>
              <a:t> off-line</a:t>
            </a:r>
            <a:endParaRPr lang="en-US" sz="1000" dirty="0">
              <a:solidFill>
                <a:srgbClr val="5B0F00"/>
              </a:solidFill>
              <a:latin typeface="Josefin Slab SemiBold" pitchFamily="2" charset="0"/>
            </a:endParaRPr>
          </a:p>
          <a:p>
            <a:endParaRPr lang="fr-FR" sz="1200" dirty="0">
              <a:solidFill>
                <a:srgbClr val="5B0F00"/>
              </a:solidFill>
              <a:latin typeface="Josefin Slab SemiBold" pitchFamily="2" charset="0"/>
            </a:endParaRPr>
          </a:p>
          <a:p>
            <a:r>
              <a:rPr lang="fr-FR" sz="1200" dirty="0" err="1">
                <a:solidFill>
                  <a:srgbClr val="5B0F00"/>
                </a:solidFill>
                <a:latin typeface="Josefin Sans" pitchFamily="2" charset="0"/>
              </a:rPr>
              <a:t>Extrinsic</a:t>
            </a:r>
            <a:r>
              <a:rPr lang="fr-FR" sz="1200" dirty="0">
                <a:solidFill>
                  <a:srgbClr val="5B0F00"/>
                </a:solidFill>
                <a:latin typeface="Josefin Sans" pitchFamily="2" charset="0"/>
              </a:rPr>
              <a:t> </a:t>
            </a:r>
            <a:r>
              <a:rPr lang="fr-FR" sz="1200" dirty="0" err="1">
                <a:solidFill>
                  <a:srgbClr val="5B0F00"/>
                </a:solidFill>
                <a:latin typeface="Josefin Sans" pitchFamily="2" charset="0"/>
              </a:rPr>
              <a:t>parameters</a:t>
            </a:r>
            <a:r>
              <a:rPr lang="fr-FR" sz="1200" dirty="0">
                <a:solidFill>
                  <a:srgbClr val="5B0F00"/>
                </a:solidFill>
                <a:latin typeface="Josefin Slab SemiBold" pitchFamily="2" charset="0"/>
              </a:rPr>
              <a:t>: </a:t>
            </a:r>
            <a:r>
              <a:rPr lang="fr-FR" sz="1000" dirty="0">
                <a:solidFill>
                  <a:srgbClr val="5B0F00"/>
                </a:solidFill>
                <a:latin typeface="Josefin Slab SemiBold" pitchFamily="2" charset="0"/>
              </a:rPr>
              <a:t>Camera 3D → World 3D</a:t>
            </a:r>
          </a:p>
          <a:p>
            <a:r>
              <a:rPr lang="fr-FR" sz="1000" i="1" dirty="0" err="1">
                <a:solidFill>
                  <a:srgbClr val="5B0F00"/>
                </a:solidFill>
                <a:latin typeface="Josefin Slab SemiBold" pitchFamily="2" charset="0"/>
              </a:rPr>
              <a:t>Where</a:t>
            </a:r>
            <a:r>
              <a:rPr lang="fr-FR" sz="1000" i="1" dirty="0">
                <a:solidFill>
                  <a:srgbClr val="5B0F00"/>
                </a:solidFill>
                <a:latin typeface="Josefin Slab SemiBold" pitchFamily="2" charset="0"/>
              </a:rPr>
              <a:t> </a:t>
            </a:r>
            <a:r>
              <a:rPr lang="fr-FR" sz="1000" i="1" dirty="0" err="1">
                <a:solidFill>
                  <a:srgbClr val="5B0F00"/>
                </a:solidFill>
                <a:latin typeface="Josefin Slab SemiBold" pitchFamily="2" charset="0"/>
              </a:rPr>
              <a:t>is</a:t>
            </a:r>
            <a:r>
              <a:rPr lang="fr-FR" sz="1000" i="1" dirty="0">
                <a:solidFill>
                  <a:srgbClr val="5B0F00"/>
                </a:solidFill>
                <a:latin typeface="Josefin Slab SemiBold" pitchFamily="2" charset="0"/>
              </a:rPr>
              <a:t> the camera?</a:t>
            </a:r>
          </a:p>
          <a:p>
            <a:r>
              <a:rPr lang="fr-FR" sz="1000" dirty="0" err="1">
                <a:solidFill>
                  <a:srgbClr val="5B0F00"/>
                </a:solidFill>
                <a:latin typeface="Josefin Slab SemiBold" pitchFamily="2" charset="0"/>
              </a:rPr>
              <a:t>Requires</a:t>
            </a:r>
            <a:r>
              <a:rPr lang="fr-FR" sz="1000" dirty="0">
                <a:solidFill>
                  <a:srgbClr val="5B0F00"/>
                </a:solidFill>
                <a:latin typeface="Josefin Slab SemiBold" pitchFamily="2" charset="0"/>
              </a:rPr>
              <a:t> on-</a:t>
            </a:r>
            <a:r>
              <a:rPr lang="fr-FR" sz="1000" dirty="0" err="1">
                <a:solidFill>
                  <a:srgbClr val="5B0F00"/>
                </a:solidFill>
                <a:latin typeface="Josefin Slab SemiBold" pitchFamily="2" charset="0"/>
              </a:rPr>
              <a:t>field</a:t>
            </a:r>
            <a:r>
              <a:rPr lang="fr-FR" sz="1000" dirty="0">
                <a:solidFill>
                  <a:srgbClr val="5B0F00"/>
                </a:solidFill>
                <a:latin typeface="Josefin Slab SemiBold" pitchFamily="2" charset="0"/>
              </a:rPr>
              <a:t> information</a:t>
            </a:r>
            <a:endParaRPr lang="fr-FR" sz="1200" dirty="0">
              <a:solidFill>
                <a:srgbClr val="5B0F00"/>
              </a:solidFill>
              <a:latin typeface="Josefin Slab SemiBold" pitchFamily="2" charset="0"/>
            </a:endParaRPr>
          </a:p>
        </p:txBody>
      </p:sp>
      <p:grpSp>
        <p:nvGrpSpPr>
          <p:cNvPr id="25" name="Group 24">
            <a:extLst>
              <a:ext uri="{FF2B5EF4-FFF2-40B4-BE49-F238E27FC236}">
                <a16:creationId xmlns:a16="http://schemas.microsoft.com/office/drawing/2014/main" id="{F6BB93F4-6294-0760-9777-9FB4EBB14BA5}"/>
              </a:ext>
            </a:extLst>
          </p:cNvPr>
          <p:cNvGrpSpPr/>
          <p:nvPr/>
        </p:nvGrpSpPr>
        <p:grpSpPr>
          <a:xfrm>
            <a:off x="1236742" y="1386590"/>
            <a:ext cx="3439178" cy="1967957"/>
            <a:chOff x="710804" y="1445417"/>
            <a:chExt cx="3570610" cy="2043165"/>
          </a:xfrm>
        </p:grpSpPr>
        <p:pic>
          <p:nvPicPr>
            <p:cNvPr id="24" name="Picture 23">
              <a:extLst>
                <a:ext uri="{FF2B5EF4-FFF2-40B4-BE49-F238E27FC236}">
                  <a16:creationId xmlns:a16="http://schemas.microsoft.com/office/drawing/2014/main" id="{1381BB32-3969-2DD9-7806-EFF57E7C6B7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0804" y="1445417"/>
              <a:ext cx="3456819" cy="1040949"/>
            </a:xfrm>
            <a:prstGeom prst="rect">
              <a:avLst/>
            </a:prstGeom>
          </p:spPr>
        </p:pic>
        <p:grpSp>
          <p:nvGrpSpPr>
            <p:cNvPr id="22" name="Group 21">
              <a:extLst>
                <a:ext uri="{FF2B5EF4-FFF2-40B4-BE49-F238E27FC236}">
                  <a16:creationId xmlns:a16="http://schemas.microsoft.com/office/drawing/2014/main" id="{35698B1C-1B0C-C7BB-4FA2-9CD844F377B5}"/>
                </a:ext>
              </a:extLst>
            </p:cNvPr>
            <p:cNvGrpSpPr/>
            <p:nvPr/>
          </p:nvGrpSpPr>
          <p:grpSpPr>
            <a:xfrm>
              <a:off x="731906" y="2381825"/>
              <a:ext cx="3549508" cy="1106757"/>
              <a:chOff x="1425182" y="3760770"/>
              <a:chExt cx="3549508" cy="1106757"/>
            </a:xfrm>
          </p:grpSpPr>
          <p:pic>
            <p:nvPicPr>
              <p:cNvPr id="15" name="Picture 14">
                <a:extLst>
                  <a:ext uri="{FF2B5EF4-FFF2-40B4-BE49-F238E27FC236}">
                    <a16:creationId xmlns:a16="http://schemas.microsoft.com/office/drawing/2014/main" id="{253A0A12-3D31-1B50-AF65-2B20C21784D2}"/>
                  </a:ext>
                </a:extLst>
              </p:cNvPr>
              <p:cNvPicPr>
                <a:picLocks noChangeAspect="1"/>
              </p:cNvPicPr>
              <p:nvPr/>
            </p:nvPicPr>
            <p:blipFill rotWithShape="1">
              <a:blip r:embed="rId4">
                <a:clrChange>
                  <a:clrFrom>
                    <a:srgbClr val="FFFFFF"/>
                  </a:clrFrom>
                  <a:clrTo>
                    <a:srgbClr val="FFFFFF">
                      <a:alpha val="0"/>
                    </a:srgbClr>
                  </a:clrTo>
                </a:clrChange>
                <a:duotone>
                  <a:schemeClr val="accent2">
                    <a:shade val="45000"/>
                    <a:satMod val="135000"/>
                  </a:schemeClr>
                  <a:prstClr val="white"/>
                </a:duotone>
              </a:blip>
              <a:srcRect b="39015"/>
              <a:stretch/>
            </p:blipFill>
            <p:spPr>
              <a:xfrm>
                <a:off x="1425182" y="3760770"/>
                <a:ext cx="3336245" cy="675770"/>
              </a:xfrm>
              <a:prstGeom prst="rect">
                <a:avLst/>
              </a:prstGeom>
            </p:spPr>
          </p:pic>
          <p:sp>
            <p:nvSpPr>
              <p:cNvPr id="17" name="TextBox 16">
                <a:extLst>
                  <a:ext uri="{FF2B5EF4-FFF2-40B4-BE49-F238E27FC236}">
                    <a16:creationId xmlns:a16="http://schemas.microsoft.com/office/drawing/2014/main" id="{F5E7CCFA-3808-35E2-6536-720EF43829FA}"/>
                  </a:ext>
                </a:extLst>
              </p:cNvPr>
              <p:cNvSpPr txBox="1"/>
              <p:nvPr/>
            </p:nvSpPr>
            <p:spPr>
              <a:xfrm>
                <a:off x="1601763" y="4392221"/>
                <a:ext cx="720647" cy="351492"/>
              </a:xfrm>
              <a:prstGeom prst="rect">
                <a:avLst/>
              </a:prstGeom>
              <a:noFill/>
            </p:spPr>
            <p:txBody>
              <a:bodyPr wrap="square">
                <a:spAutoFit/>
              </a:bodyPr>
              <a:lstStyle/>
              <a:p>
                <a:r>
                  <a:rPr lang="en-US" sz="800" b="1" dirty="0">
                    <a:solidFill>
                      <a:schemeClr val="bg1"/>
                    </a:solidFill>
                    <a:latin typeface="Josefin Slab" pitchFamily="2" charset="0"/>
                  </a:rPr>
                  <a:t>Image 2D coordinates</a:t>
                </a:r>
                <a:endParaRPr lang="en-US" sz="800" b="1" dirty="0"/>
              </a:p>
            </p:txBody>
          </p:sp>
          <p:sp>
            <p:nvSpPr>
              <p:cNvPr id="18" name="TextBox 17">
                <a:extLst>
                  <a:ext uri="{FF2B5EF4-FFF2-40B4-BE49-F238E27FC236}">
                    <a16:creationId xmlns:a16="http://schemas.microsoft.com/office/drawing/2014/main" id="{22441A24-7451-98B3-A33D-8C95E4ED1DB6}"/>
                  </a:ext>
                </a:extLst>
              </p:cNvPr>
              <p:cNvSpPr txBox="1"/>
              <p:nvPr/>
            </p:nvSpPr>
            <p:spPr>
              <a:xfrm>
                <a:off x="2352725" y="4388219"/>
                <a:ext cx="909174" cy="479308"/>
              </a:xfrm>
              <a:prstGeom prst="rect">
                <a:avLst/>
              </a:prstGeom>
              <a:noFill/>
            </p:spPr>
            <p:txBody>
              <a:bodyPr wrap="square">
                <a:spAutoFit/>
              </a:bodyPr>
              <a:lstStyle/>
              <a:p>
                <a:r>
                  <a:rPr lang="en-US" sz="800" dirty="0">
                    <a:solidFill>
                      <a:schemeClr val="bg1"/>
                    </a:solidFill>
                    <a:latin typeface="Josefin Slab" pitchFamily="2" charset="0"/>
                  </a:rPr>
                  <a:t>Intrinsic parameters</a:t>
                </a:r>
              </a:p>
              <a:p>
                <a:r>
                  <a:rPr lang="en-US" sz="800" dirty="0">
                    <a:solidFill>
                      <a:schemeClr val="bg1"/>
                    </a:solidFill>
                    <a:latin typeface="Josefin Slab" pitchFamily="2" charset="0"/>
                  </a:rPr>
                  <a:t>(+distortion)</a:t>
                </a:r>
                <a:endParaRPr lang="en-US" sz="800" dirty="0"/>
              </a:p>
            </p:txBody>
          </p:sp>
          <p:sp>
            <p:nvSpPr>
              <p:cNvPr id="19" name="TextBox 18">
                <a:extLst>
                  <a:ext uri="{FF2B5EF4-FFF2-40B4-BE49-F238E27FC236}">
                    <a16:creationId xmlns:a16="http://schemas.microsoft.com/office/drawing/2014/main" id="{0F33D7D2-C6A3-434E-AFF8-ADBA8E986F80}"/>
                  </a:ext>
                </a:extLst>
              </p:cNvPr>
              <p:cNvSpPr txBox="1"/>
              <p:nvPr/>
            </p:nvSpPr>
            <p:spPr>
              <a:xfrm>
                <a:off x="3397650" y="4384378"/>
                <a:ext cx="720644" cy="351492"/>
              </a:xfrm>
              <a:prstGeom prst="rect">
                <a:avLst/>
              </a:prstGeom>
              <a:noFill/>
            </p:spPr>
            <p:txBody>
              <a:bodyPr wrap="square">
                <a:spAutoFit/>
              </a:bodyPr>
              <a:lstStyle/>
              <a:p>
                <a:r>
                  <a:rPr lang="en-US" sz="800" dirty="0">
                    <a:solidFill>
                      <a:schemeClr val="bg1"/>
                    </a:solidFill>
                    <a:latin typeface="Josefin Slab" pitchFamily="2" charset="0"/>
                  </a:rPr>
                  <a:t>Extrinsic</a:t>
                </a:r>
              </a:p>
              <a:p>
                <a:r>
                  <a:rPr lang="en-US" sz="800" dirty="0">
                    <a:solidFill>
                      <a:schemeClr val="bg1"/>
                    </a:solidFill>
                    <a:latin typeface="Josefin Slab" pitchFamily="2" charset="0"/>
                  </a:rPr>
                  <a:t>parameters</a:t>
                </a:r>
                <a:endParaRPr lang="en-US" sz="800" dirty="0"/>
              </a:p>
            </p:txBody>
          </p:sp>
          <p:sp>
            <p:nvSpPr>
              <p:cNvPr id="20" name="TextBox 19">
                <a:extLst>
                  <a:ext uri="{FF2B5EF4-FFF2-40B4-BE49-F238E27FC236}">
                    <a16:creationId xmlns:a16="http://schemas.microsoft.com/office/drawing/2014/main" id="{2B6C158B-5DFE-CDE2-C6DA-BEA3033A2F86}"/>
                  </a:ext>
                </a:extLst>
              </p:cNvPr>
              <p:cNvSpPr txBox="1"/>
              <p:nvPr/>
            </p:nvSpPr>
            <p:spPr>
              <a:xfrm>
                <a:off x="4254046" y="4397893"/>
                <a:ext cx="720644" cy="351492"/>
              </a:xfrm>
              <a:prstGeom prst="rect">
                <a:avLst/>
              </a:prstGeom>
              <a:noFill/>
            </p:spPr>
            <p:txBody>
              <a:bodyPr wrap="square">
                <a:spAutoFit/>
              </a:bodyPr>
              <a:lstStyle/>
              <a:p>
                <a:r>
                  <a:rPr lang="en-US" sz="800" b="1" dirty="0">
                    <a:solidFill>
                      <a:schemeClr val="bg1"/>
                    </a:solidFill>
                    <a:latin typeface="Josefin Slab" pitchFamily="2" charset="0"/>
                  </a:rPr>
                  <a:t>World 3D coordinates</a:t>
                </a:r>
                <a:endParaRPr lang="en-US" sz="800" b="1" dirty="0"/>
              </a:p>
            </p:txBody>
          </p:sp>
        </p:grpSp>
      </p:grpSp>
      <p:sp>
        <p:nvSpPr>
          <p:cNvPr id="21" name="TextBox 20">
            <a:extLst>
              <a:ext uri="{FF2B5EF4-FFF2-40B4-BE49-F238E27FC236}">
                <a16:creationId xmlns:a16="http://schemas.microsoft.com/office/drawing/2014/main" id="{D87A57EB-75CB-E14F-5CB4-58E67B7A1E0A}"/>
              </a:ext>
            </a:extLst>
          </p:cNvPr>
          <p:cNvSpPr txBox="1"/>
          <p:nvPr/>
        </p:nvSpPr>
        <p:spPr>
          <a:xfrm>
            <a:off x="1339553" y="5281060"/>
            <a:ext cx="4627546" cy="1200329"/>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Feature</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in 2D image with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coordinates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u,v</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a:t>
            </a:r>
            <a:b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b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corresponds to 3D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object</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with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coordinates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Xc</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Yc</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Zc</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in camera frame of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reference</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and </a:t>
            </a:r>
            <a:b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b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each</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camera frame of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ref</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can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be</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expressed</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in global world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coordinates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Xw</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Yw</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Zw</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a:t>
            </a:r>
            <a:b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b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In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other</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words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this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2D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character</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corresponds to a real 3D boxer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seen</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by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this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camera, and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his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coordinates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can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be</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expressed</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in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other</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3D global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coordinates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common</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to all cameras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OpenCV</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tools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Checkerboard</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for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intrinsics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calibrateCamera</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pairing</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scene</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to image once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intrinsics</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known</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fr-FR" sz="800" b="0" i="0" u="none" strike="noStrike" kern="0" cap="none" spc="0" normalizeH="0" baseline="0" noProof="0" dirty="0" err="1">
                <a:ln>
                  <a:noFill/>
                </a:ln>
                <a:solidFill>
                  <a:srgbClr val="000000"/>
                </a:solidFill>
                <a:effectLst/>
                <a:uLnTx/>
                <a:uFillTx/>
                <a:latin typeface="Arial"/>
                <a:cs typeface="Arial"/>
                <a:sym typeface="Wingdings" panose="05000000000000000000" pitchFamily="2" charset="2"/>
              </a:rPr>
              <a:t>solvePnP</a:t>
            </a:r>
            <a:r>
              <a:rPr kumimoji="0" lang="fr-FR" sz="800" b="0"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kumimoji="0" lang="fr-FR" sz="800" b="0" i="0" u="none" strike="noStrike" kern="0" cap="none" spc="0" normalizeH="0" baseline="0" noProof="0" dirty="0">
                <a:ln>
                  <a:noFill/>
                </a:ln>
                <a:solidFill>
                  <a:srgbClr val="000000"/>
                </a:solidFill>
                <a:effectLst/>
                <a:uLnTx/>
                <a:uFillTx/>
                <a:latin typeface="Arial"/>
                <a:cs typeface="Arial"/>
                <a:sym typeface="Arial"/>
              </a:rPr>
              <a:t>3 </a:t>
            </a:r>
            <a:r>
              <a:rPr kumimoji="0" lang="fr-FR" sz="800" b="0" i="0" u="none" strike="noStrike" kern="0" cap="none" spc="0" normalizeH="0" baseline="0" noProof="0" dirty="0" err="1">
                <a:ln>
                  <a:noFill/>
                </a:ln>
                <a:solidFill>
                  <a:srgbClr val="000000"/>
                </a:solidFill>
                <a:effectLst/>
                <a:uLnTx/>
                <a:uFillTx/>
                <a:latin typeface="Arial"/>
                <a:cs typeface="Arial"/>
                <a:sym typeface="Arial"/>
              </a:rPr>
              <a:t>eqn</a:t>
            </a:r>
            <a:r>
              <a:rPr kumimoji="0" lang="fr-FR" sz="800" b="0" i="0" u="none" strike="noStrike" kern="0" cap="none" spc="0" normalizeH="0" baseline="0" noProof="0" dirty="0">
                <a:ln>
                  <a:noFill/>
                </a:ln>
                <a:solidFill>
                  <a:srgbClr val="000000"/>
                </a:solidFill>
                <a:effectLst/>
                <a:uLnTx/>
                <a:uFillTx/>
                <a:latin typeface="Arial"/>
                <a:cs typeface="Arial"/>
                <a:sym typeface="Arial"/>
              </a:rPr>
              <a:t>, 4 </a:t>
            </a:r>
            <a:r>
              <a:rPr kumimoji="0" lang="fr-FR" sz="800" b="0" i="0" u="none" strike="noStrike" kern="0" cap="none" spc="0" normalizeH="0" baseline="0" noProof="0" dirty="0" err="1">
                <a:ln>
                  <a:noFill/>
                </a:ln>
                <a:solidFill>
                  <a:srgbClr val="000000"/>
                </a:solidFill>
                <a:effectLst/>
                <a:uLnTx/>
                <a:uFillTx/>
                <a:latin typeface="Arial"/>
                <a:cs typeface="Arial"/>
                <a:sym typeface="Arial"/>
              </a:rPr>
              <a:t>unknown</a:t>
            </a:r>
            <a:r>
              <a:rPr kumimoji="0" lang="fr-FR" sz="800" b="0" i="0" u="none" strike="noStrike" kern="0" cap="none" spc="0" normalizeH="0" baseline="0" noProof="0" dirty="0">
                <a:ln>
                  <a:noFill/>
                </a:ln>
                <a:solidFill>
                  <a:srgbClr val="000000"/>
                </a:solidFill>
                <a:effectLst/>
                <a:uLnTx/>
                <a:uFillTx/>
                <a:latin typeface="Arial"/>
                <a:cs typeface="Arial"/>
                <a:sym typeface="Arial"/>
              </a:rPr>
              <a:t>: </a:t>
            </a:r>
            <a:r>
              <a:rPr kumimoji="0" lang="fr-FR" sz="800" b="0" i="0" u="none" strike="noStrike" kern="0" cap="none" spc="0" normalizeH="0" baseline="0" noProof="0" dirty="0" err="1">
                <a:ln>
                  <a:noFill/>
                </a:ln>
                <a:solidFill>
                  <a:srgbClr val="000000"/>
                </a:solidFill>
                <a:effectLst/>
                <a:uLnTx/>
                <a:uFillTx/>
                <a:latin typeface="Arial"/>
                <a:cs typeface="Arial"/>
                <a:sym typeface="Arial"/>
              </a:rPr>
              <a:t>need</a:t>
            </a:r>
            <a:r>
              <a:rPr kumimoji="0" lang="fr-FR" sz="800" b="0" i="0" u="none" strike="noStrike" kern="0" cap="none" spc="0" normalizeH="0" baseline="0" noProof="0" dirty="0">
                <a:ln>
                  <a:noFill/>
                </a:ln>
                <a:solidFill>
                  <a:srgbClr val="000000"/>
                </a:solidFill>
                <a:effectLst/>
                <a:uLnTx/>
                <a:uFillTx/>
                <a:latin typeface="Arial"/>
                <a:cs typeface="Arial"/>
                <a:sym typeface="Arial"/>
              </a:rPr>
              <a:t> at least 2 points of </a:t>
            </a:r>
            <a:r>
              <a:rPr kumimoji="0" lang="fr-FR" sz="800" b="0" i="0" u="none" strike="noStrike" kern="0" cap="none" spc="0" normalizeH="0" baseline="0" noProof="0" dirty="0" err="1">
                <a:ln>
                  <a:noFill/>
                </a:ln>
                <a:solidFill>
                  <a:srgbClr val="000000"/>
                </a:solidFill>
                <a:effectLst/>
                <a:uLnTx/>
                <a:uFillTx/>
                <a:latin typeface="Arial"/>
                <a:cs typeface="Arial"/>
                <a:sym typeface="Arial"/>
              </a:rPr>
              <a:t>view</a:t>
            </a:r>
            <a:r>
              <a:rPr kumimoji="0" lang="fr-FR" sz="800" b="0" i="0" u="none" strike="noStrike" kern="0" cap="none" spc="0" normalizeH="0" baseline="0" noProof="0" dirty="0">
                <a:ln>
                  <a:noFill/>
                </a:ln>
                <a:solidFill>
                  <a:srgbClr val="000000"/>
                </a:solidFill>
                <a:effectLst/>
                <a:uLnTx/>
                <a:uFillTx/>
                <a:latin typeface="Arial"/>
                <a:cs typeface="Arial"/>
                <a:sym typeface="Arial"/>
              </a:rPr>
              <a:t> to </a:t>
            </a:r>
            <a:r>
              <a:rPr kumimoji="0" lang="fr-FR" sz="800" b="0" i="0" u="none" strike="noStrike" kern="0" cap="none" spc="0" normalizeH="0" baseline="0" noProof="0" dirty="0" err="1">
                <a:ln>
                  <a:noFill/>
                </a:ln>
                <a:solidFill>
                  <a:srgbClr val="000000"/>
                </a:solidFill>
                <a:effectLst/>
                <a:uLnTx/>
                <a:uFillTx/>
                <a:latin typeface="Arial"/>
                <a:cs typeface="Arial"/>
                <a:sym typeface="Arial"/>
              </a:rPr>
              <a:t>determine</a:t>
            </a:r>
            <a:r>
              <a:rPr kumimoji="0" lang="fr-FR" sz="800" b="0" i="0" u="none" strike="noStrike" kern="0" cap="none" spc="0" normalizeH="0" baseline="0" noProof="0" dirty="0">
                <a:ln>
                  <a:noFill/>
                </a:ln>
                <a:solidFill>
                  <a:srgbClr val="000000"/>
                </a:solidFill>
                <a:effectLst/>
                <a:uLnTx/>
                <a:uFillTx/>
                <a:latin typeface="Arial"/>
                <a:cs typeface="Arial"/>
                <a:sym typeface="Arial"/>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kumimoji="0" lang="fr-FR" sz="800" b="0" i="0" u="none" strike="noStrike" kern="0" cap="none" spc="0" normalizeH="0" baseline="0" noProof="0" dirty="0">
                <a:ln>
                  <a:noFill/>
                </a:ln>
                <a:solidFill>
                  <a:srgbClr val="000000"/>
                </a:solidFill>
                <a:effectLst/>
                <a:uLnTx/>
                <a:uFillTx/>
                <a:latin typeface="Arial"/>
                <a:cs typeface="Arial"/>
                <a:sym typeface="Arial"/>
              </a:rPr>
              <a:t>Little </a:t>
            </a:r>
            <a:r>
              <a:rPr kumimoji="0" lang="fr-FR" sz="800" b="0" i="0" u="none" strike="noStrike" kern="0" cap="none" spc="0" normalizeH="0" baseline="0" noProof="0" dirty="0" err="1">
                <a:ln>
                  <a:noFill/>
                </a:ln>
                <a:solidFill>
                  <a:srgbClr val="000000"/>
                </a:solidFill>
                <a:effectLst/>
                <a:uLnTx/>
                <a:uFillTx/>
                <a:latin typeface="Arial"/>
                <a:cs typeface="Arial"/>
                <a:sym typeface="Arial"/>
              </a:rPr>
              <a:t>hole</a:t>
            </a:r>
            <a:r>
              <a:rPr kumimoji="0" lang="fr-FR" sz="800" b="0" i="0" u="none" strike="noStrike" kern="0" cap="none" spc="0" normalizeH="0" baseline="0" noProof="0" dirty="0">
                <a:ln>
                  <a:noFill/>
                </a:ln>
                <a:solidFill>
                  <a:srgbClr val="000000"/>
                </a:solidFill>
                <a:effectLst/>
                <a:uLnTx/>
                <a:uFillTx/>
                <a:latin typeface="Arial"/>
                <a:cs typeface="Arial"/>
                <a:sym typeface="Arial"/>
              </a:rPr>
              <a:t> not </a:t>
            </a:r>
            <a:r>
              <a:rPr kumimoji="0" lang="fr-FR" sz="800" b="0" i="0" u="none" strike="noStrike" kern="0" cap="none" spc="0" normalizeH="0" baseline="0" noProof="0" dirty="0" err="1">
                <a:ln>
                  <a:noFill/>
                </a:ln>
                <a:solidFill>
                  <a:srgbClr val="000000"/>
                </a:solidFill>
                <a:effectLst/>
                <a:uLnTx/>
                <a:uFillTx/>
                <a:latin typeface="Arial"/>
                <a:cs typeface="Arial"/>
                <a:sym typeface="Arial"/>
              </a:rPr>
              <a:t>centered</a:t>
            </a:r>
            <a:r>
              <a:rPr kumimoji="0" lang="fr-FR" sz="800" b="0" i="0" u="none" strike="noStrike" kern="0" cap="none" spc="0" normalizeH="0" baseline="0" noProof="0" dirty="0">
                <a:ln>
                  <a:noFill/>
                </a:ln>
                <a:solidFill>
                  <a:srgbClr val="000000"/>
                </a:solidFill>
                <a:effectLst/>
                <a:uLnTx/>
                <a:uFillTx/>
                <a:latin typeface="Arial"/>
                <a:cs typeface="Arial"/>
                <a:sym typeface="Arial"/>
              </a:rPr>
              <a:t> + </a:t>
            </a:r>
            <a:r>
              <a:rPr kumimoji="0" lang="fr-FR" sz="800" b="0" i="0" u="none" strike="noStrike" kern="0" cap="none" spc="0" normalizeH="0" baseline="0" noProof="0" dirty="0" err="1">
                <a:ln>
                  <a:noFill/>
                </a:ln>
                <a:solidFill>
                  <a:srgbClr val="000000"/>
                </a:solidFill>
                <a:effectLst/>
                <a:uLnTx/>
                <a:uFillTx/>
                <a:latin typeface="Arial"/>
                <a:cs typeface="Arial"/>
                <a:sym typeface="Arial"/>
              </a:rPr>
              <a:t>distortion</a:t>
            </a:r>
            <a:endParaRPr lang="en-US" sz="1000" dirty="0"/>
          </a:p>
        </p:txBody>
      </p:sp>
    </p:spTree>
    <p:extLst>
      <p:ext uri="{BB962C8B-B14F-4D97-AF65-F5344CB8AC3E}">
        <p14:creationId xmlns:p14="http://schemas.microsoft.com/office/powerpoint/2010/main" val="20204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Application</a:t>
            </a:r>
            <a:br>
              <a:rPr lang="en-US" dirty="0"/>
            </a:br>
            <a:r>
              <a:rPr lang="en-US" dirty="0"/>
              <a:t>case</a:t>
            </a:r>
            <a:endParaRPr lang="en-US" sz="3600"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fr-FR" sz="2800" b="1" dirty="0">
                <a:latin typeface="Josefin Sans" pitchFamily="2" charset="0"/>
              </a:rPr>
              <a:t>Calibration</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Josefin Sans" pitchFamily="2" charset="0"/>
                <a:cs typeface="Arial"/>
                <a:sym typeface="Arial"/>
              </a:rPr>
              <a:t>Matching Image / World coordinates</a:t>
            </a:r>
            <a:endParaRPr lang="es" sz="2800" b="1" dirty="0">
              <a:latin typeface="Josefin Sans" pitchFamily="2" charset="0"/>
            </a:endParaRPr>
          </a:p>
        </p:txBody>
      </p:sp>
      <p:sp>
        <p:nvSpPr>
          <p:cNvPr id="518" name="TextBox 517">
            <a:extLst>
              <a:ext uri="{FF2B5EF4-FFF2-40B4-BE49-F238E27FC236}">
                <a16:creationId xmlns:a16="http://schemas.microsoft.com/office/drawing/2014/main" id="{1B9C2182-DC60-FE12-0320-B19F0BB2068E}"/>
              </a:ext>
            </a:extLst>
          </p:cNvPr>
          <p:cNvSpPr txBox="1"/>
          <p:nvPr/>
        </p:nvSpPr>
        <p:spPr>
          <a:xfrm>
            <a:off x="483399" y="1386590"/>
            <a:ext cx="4947105" cy="800219"/>
          </a:xfrm>
          <a:prstGeom prst="rect">
            <a:avLst/>
          </a:prstGeom>
          <a:noFill/>
        </p:spPr>
        <p:txBody>
          <a:bodyPr wrap="square">
            <a:spAutoFit/>
          </a:bodyPr>
          <a:lstStyle/>
          <a:p>
            <a:r>
              <a:rPr lang="fr-FR" sz="1200" dirty="0">
                <a:solidFill>
                  <a:srgbClr val="5B0F00"/>
                </a:solidFill>
                <a:latin typeface="Josefin Sans" pitchFamily="2" charset="0"/>
              </a:rPr>
              <a:t>Calibration = main </a:t>
            </a:r>
            <a:r>
              <a:rPr lang="fr-FR" sz="1200" dirty="0" err="1">
                <a:solidFill>
                  <a:srgbClr val="5B0F00"/>
                </a:solidFill>
                <a:latin typeface="Josefin Sans" pitchFamily="2" charset="0"/>
              </a:rPr>
              <a:t>stumbling</a:t>
            </a:r>
            <a:r>
              <a:rPr lang="fr-FR" sz="1200" dirty="0">
                <a:solidFill>
                  <a:srgbClr val="5B0F00"/>
                </a:solidFill>
                <a:latin typeface="Josefin Sans" pitchFamily="2" charset="0"/>
              </a:rPr>
              <a:t> block for </a:t>
            </a:r>
            <a:r>
              <a:rPr lang="fr-FR" sz="1200" dirty="0" err="1">
                <a:solidFill>
                  <a:srgbClr val="5B0F00"/>
                </a:solidFill>
                <a:latin typeface="Josefin Sans" pitchFamily="2" charset="0"/>
              </a:rPr>
              <a:t>users</a:t>
            </a:r>
            <a:endParaRPr lang="fr-FR" sz="1200" dirty="0">
              <a:solidFill>
                <a:srgbClr val="5B0F00"/>
              </a:solidFill>
              <a:latin typeface="Josefin Sans" pitchFamily="2" charset="0"/>
            </a:endParaRPr>
          </a:p>
          <a:p>
            <a:r>
              <a:rPr lang="fr-FR" sz="1200" dirty="0">
                <a:solidFill>
                  <a:srgbClr val="5B0F00"/>
                </a:solidFill>
                <a:latin typeface="Josefin Slab SemiBold" pitchFamily="2" charset="0"/>
              </a:rPr>
              <a:t>→ Need for user-</a:t>
            </a:r>
            <a:r>
              <a:rPr lang="fr-FR" sz="1200" dirty="0" err="1">
                <a:solidFill>
                  <a:srgbClr val="5B0F00"/>
                </a:solidFill>
                <a:latin typeface="Josefin Slab SemiBold" pitchFamily="2" charset="0"/>
              </a:rPr>
              <a:t>friendly</a:t>
            </a:r>
            <a:r>
              <a:rPr lang="fr-FR" sz="1200" dirty="0">
                <a:solidFill>
                  <a:srgbClr val="5B0F00"/>
                </a:solidFill>
                <a:latin typeface="Josefin Slab SemiBold" pitchFamily="2" charset="0"/>
              </a:rPr>
              <a:t> </a:t>
            </a:r>
            <a:r>
              <a:rPr lang="fr-FR" sz="1200" dirty="0" err="1">
                <a:solidFill>
                  <a:srgbClr val="5B0F00"/>
                </a:solidFill>
                <a:latin typeface="Josefin Slab SemiBold" pitchFamily="2" charset="0"/>
              </a:rPr>
              <a:t>tool</a:t>
            </a:r>
            <a:endParaRPr lang="fr-FR" sz="1200" dirty="0">
              <a:solidFill>
                <a:srgbClr val="5B0F00"/>
              </a:solidFill>
              <a:latin typeface="Josefin Slab SemiBold" pitchFamily="2" charset="0"/>
            </a:endParaRPr>
          </a:p>
          <a:p>
            <a:endParaRPr lang="fr-FR" sz="1000" dirty="0">
              <a:solidFill>
                <a:srgbClr val="5B0F00"/>
              </a:solidFill>
              <a:latin typeface="Josefin Slab SemiBold" pitchFamily="2" charset="0"/>
            </a:endParaRPr>
          </a:p>
          <a:p>
            <a:pPr marL="228600" indent="-228600" defTabSz="896938">
              <a:buClr>
                <a:schemeClr val="bg1"/>
              </a:buClr>
              <a:buFont typeface="+mj-lt"/>
              <a:buAutoNum type="arabicPeriod"/>
            </a:pPr>
            <a:r>
              <a:rPr lang="en-US" sz="1200" dirty="0">
                <a:solidFill>
                  <a:srgbClr val="5B0F00"/>
                </a:solidFill>
                <a:latin typeface="Josefin Sans" pitchFamily="2" charset="0"/>
              </a:rPr>
              <a:t>Intrinsic parameters: </a:t>
            </a:r>
            <a:r>
              <a:rPr lang="en-US" sz="1200" dirty="0">
                <a:solidFill>
                  <a:srgbClr val="5B0F00"/>
                </a:solidFill>
                <a:latin typeface="Josefin Slab SemiBold" pitchFamily="2" charset="0"/>
              </a:rPr>
              <a:t>with checkerboard</a:t>
            </a:r>
            <a:endParaRPr lang="fr-FR" sz="1000" dirty="0">
              <a:solidFill>
                <a:srgbClr val="5B0F00"/>
              </a:solidFill>
              <a:latin typeface="Josefin Slab SemiBold" pitchFamily="2" charset="0"/>
            </a:endParaRPr>
          </a:p>
        </p:txBody>
      </p:sp>
      <p:pic>
        <p:nvPicPr>
          <p:cNvPr id="14" name="Picture 13">
            <a:extLst>
              <a:ext uri="{FF2B5EF4-FFF2-40B4-BE49-F238E27FC236}">
                <a16:creationId xmlns:a16="http://schemas.microsoft.com/office/drawing/2014/main" id="{037EE958-4485-0AB3-E0D0-CF7B848095FD}"/>
              </a:ext>
            </a:extLst>
          </p:cNvPr>
          <p:cNvPicPr>
            <a:picLocks noChangeAspect="1"/>
          </p:cNvPicPr>
          <p:nvPr/>
        </p:nvPicPr>
        <p:blipFill rotWithShape="1">
          <a:blip r:embed="rId3"/>
          <a:srcRect l="26316" t="8739" b="14811"/>
          <a:stretch/>
        </p:blipFill>
        <p:spPr>
          <a:xfrm>
            <a:off x="565729" y="2282485"/>
            <a:ext cx="2411425" cy="1407345"/>
          </a:xfrm>
          <a:prstGeom prst="rect">
            <a:avLst/>
          </a:prstGeom>
        </p:spPr>
      </p:pic>
      <p:sp>
        <p:nvSpPr>
          <p:cNvPr id="6" name="TextBox 5">
            <a:extLst>
              <a:ext uri="{FF2B5EF4-FFF2-40B4-BE49-F238E27FC236}">
                <a16:creationId xmlns:a16="http://schemas.microsoft.com/office/drawing/2014/main" id="{85489098-7BFC-D97D-DB7C-BCE165B3144B}"/>
              </a:ext>
            </a:extLst>
          </p:cNvPr>
          <p:cNvSpPr txBox="1"/>
          <p:nvPr/>
        </p:nvSpPr>
        <p:spPr>
          <a:xfrm>
            <a:off x="483399" y="3490362"/>
            <a:ext cx="1433943" cy="215444"/>
          </a:xfrm>
          <a:prstGeom prst="rect">
            <a:avLst/>
          </a:prstGeom>
          <a:noFill/>
        </p:spPr>
        <p:txBody>
          <a:bodyPr wrap="square">
            <a:spAutoFit/>
          </a:bodyPr>
          <a:lstStyle/>
          <a:p>
            <a:r>
              <a:rPr lang="fr-FR" sz="800" dirty="0" err="1">
                <a:solidFill>
                  <a:schemeClr val="tx2">
                    <a:lumMod val="20000"/>
                    <a:lumOff val="80000"/>
                  </a:schemeClr>
                </a:solidFill>
                <a:latin typeface="Josefin Slab SemiBold" pitchFamily="2" charset="0"/>
              </a:rPr>
              <a:t>Intrinsics</a:t>
            </a:r>
            <a:r>
              <a:rPr lang="fr-FR" sz="800" dirty="0">
                <a:solidFill>
                  <a:schemeClr val="tx2">
                    <a:lumMod val="20000"/>
                    <a:lumOff val="80000"/>
                  </a:schemeClr>
                </a:solidFill>
                <a:latin typeface="Josefin Slab SemiBold" pitchFamily="2" charset="0"/>
              </a:rPr>
              <a:t> (off-line)</a:t>
            </a:r>
            <a:endParaRPr lang="en-US" sz="800" dirty="0">
              <a:solidFill>
                <a:schemeClr val="tx2">
                  <a:lumMod val="20000"/>
                  <a:lumOff val="80000"/>
                </a:schemeClr>
              </a:solidFill>
            </a:endParaRPr>
          </a:p>
        </p:txBody>
      </p:sp>
      <p:grpSp>
        <p:nvGrpSpPr>
          <p:cNvPr id="585" name="Group 584">
            <a:extLst>
              <a:ext uri="{FF2B5EF4-FFF2-40B4-BE49-F238E27FC236}">
                <a16:creationId xmlns:a16="http://schemas.microsoft.com/office/drawing/2014/main" id="{50AF7E70-7130-6B0F-C2A0-6730A76A7110}"/>
              </a:ext>
            </a:extLst>
          </p:cNvPr>
          <p:cNvGrpSpPr/>
          <p:nvPr/>
        </p:nvGrpSpPr>
        <p:grpSpPr>
          <a:xfrm>
            <a:off x="4480330" y="2289143"/>
            <a:ext cx="4110737" cy="1430056"/>
            <a:chOff x="4459572" y="2082925"/>
            <a:chExt cx="3391717" cy="1179921"/>
          </a:xfrm>
        </p:grpSpPr>
        <p:grpSp>
          <p:nvGrpSpPr>
            <p:cNvPr id="10" name="Group 9">
              <a:extLst>
                <a:ext uri="{FF2B5EF4-FFF2-40B4-BE49-F238E27FC236}">
                  <a16:creationId xmlns:a16="http://schemas.microsoft.com/office/drawing/2014/main" id="{D231DA0F-280E-7E57-DCA1-ED7B25DC0A16}"/>
                </a:ext>
              </a:extLst>
            </p:cNvPr>
            <p:cNvGrpSpPr/>
            <p:nvPr/>
          </p:nvGrpSpPr>
          <p:grpSpPr>
            <a:xfrm>
              <a:off x="5890887" y="2105636"/>
              <a:ext cx="1960402" cy="1144120"/>
              <a:chOff x="1019175" y="1524000"/>
              <a:chExt cx="2709235" cy="1581150"/>
            </a:xfrm>
          </p:grpSpPr>
          <p:pic>
            <p:nvPicPr>
              <p:cNvPr id="7" name="Picture 6">
                <a:extLst>
                  <a:ext uri="{FF2B5EF4-FFF2-40B4-BE49-F238E27FC236}">
                    <a16:creationId xmlns:a16="http://schemas.microsoft.com/office/drawing/2014/main" id="{76112319-7EFF-11B4-9FAA-1340F030BF47}"/>
                  </a:ext>
                </a:extLst>
              </p:cNvPr>
              <p:cNvPicPr>
                <a:picLocks noChangeAspect="1"/>
              </p:cNvPicPr>
              <p:nvPr/>
            </p:nvPicPr>
            <p:blipFill rotWithShape="1">
              <a:blip r:embed="rId4"/>
              <a:srcRect l="9792" t="22185" r="33004" b="18901"/>
              <a:stretch/>
            </p:blipFill>
            <p:spPr>
              <a:xfrm>
                <a:off x="1019175" y="1524000"/>
                <a:ext cx="2709235" cy="1581150"/>
              </a:xfrm>
              <a:prstGeom prst="rect">
                <a:avLst/>
              </a:prstGeom>
            </p:spPr>
          </p:pic>
          <p:sp>
            <p:nvSpPr>
              <p:cNvPr id="9" name="Oval 8">
                <a:extLst>
                  <a:ext uri="{FF2B5EF4-FFF2-40B4-BE49-F238E27FC236}">
                    <a16:creationId xmlns:a16="http://schemas.microsoft.com/office/drawing/2014/main" id="{6E084AFD-AE01-F892-2274-DC689C7D3362}"/>
                  </a:ext>
                </a:extLst>
              </p:cNvPr>
              <p:cNvSpPr/>
              <p:nvPr/>
            </p:nvSpPr>
            <p:spPr>
              <a:xfrm>
                <a:off x="2301473" y="1667444"/>
                <a:ext cx="193413" cy="214435"/>
              </a:xfrm>
              <a:prstGeom prst="ellipse">
                <a:avLst/>
              </a:prstGeom>
              <a:solidFill>
                <a:schemeClr val="tx2">
                  <a:lumMod val="40000"/>
                  <a:lumOff val="60000"/>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7" name="Picture 576">
              <a:extLst>
                <a:ext uri="{FF2B5EF4-FFF2-40B4-BE49-F238E27FC236}">
                  <a16:creationId xmlns:a16="http://schemas.microsoft.com/office/drawing/2014/main" id="{A51F907A-1642-4AA5-6F1C-26C05E39A68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59572" y="2082925"/>
              <a:ext cx="1321610" cy="1179921"/>
            </a:xfrm>
            <a:prstGeom prst="rect">
              <a:avLst/>
            </a:prstGeom>
          </p:spPr>
        </p:pic>
      </p:grpSp>
      <p:grpSp>
        <p:nvGrpSpPr>
          <p:cNvPr id="578" name="Group 577">
            <a:extLst>
              <a:ext uri="{FF2B5EF4-FFF2-40B4-BE49-F238E27FC236}">
                <a16:creationId xmlns:a16="http://schemas.microsoft.com/office/drawing/2014/main" id="{7A43EE8E-6DBB-FB63-535C-6EB05EE8D227}"/>
              </a:ext>
            </a:extLst>
          </p:cNvPr>
          <p:cNvGrpSpPr/>
          <p:nvPr/>
        </p:nvGrpSpPr>
        <p:grpSpPr>
          <a:xfrm>
            <a:off x="6180890" y="3882348"/>
            <a:ext cx="1628692" cy="264825"/>
            <a:chOff x="4163171" y="3925703"/>
            <a:chExt cx="1628692" cy="264825"/>
          </a:xfrm>
        </p:grpSpPr>
        <p:sp>
          <p:nvSpPr>
            <p:cNvPr id="579" name="TextBox 578">
              <a:extLst>
                <a:ext uri="{FF2B5EF4-FFF2-40B4-BE49-F238E27FC236}">
                  <a16:creationId xmlns:a16="http://schemas.microsoft.com/office/drawing/2014/main" id="{BF7DC3FD-E452-8913-1DBE-91FBE399422A}"/>
                </a:ext>
              </a:extLst>
            </p:cNvPr>
            <p:cNvSpPr txBox="1"/>
            <p:nvPr/>
          </p:nvSpPr>
          <p:spPr>
            <a:xfrm>
              <a:off x="4163171" y="3944307"/>
              <a:ext cx="1628691" cy="246221"/>
            </a:xfrm>
            <a:prstGeom prst="rect">
              <a:avLst/>
            </a:prstGeom>
            <a:noFill/>
          </p:spPr>
          <p:txBody>
            <a:bodyPr wrap="square">
              <a:spAutoFit/>
            </a:bodyPr>
            <a:lstStyle/>
            <a:p>
              <a:r>
                <a:rPr lang="en-US" sz="1000" dirty="0">
                  <a:solidFill>
                    <a:schemeClr val="bg1"/>
                  </a:solidFill>
                  <a:latin typeface="Josefin Sans" pitchFamily="2" charset="0"/>
                </a:rPr>
                <a:t>Calibration errors: 2.5 cm</a:t>
              </a:r>
              <a:endParaRPr lang="en-US" sz="1000" dirty="0">
                <a:latin typeface="Josefin Sans" pitchFamily="2" charset="0"/>
              </a:endParaRPr>
            </a:p>
          </p:txBody>
        </p:sp>
        <p:sp>
          <p:nvSpPr>
            <p:cNvPr id="580" name="Rectangle: Rounded Corners 579">
              <a:extLst>
                <a:ext uri="{FF2B5EF4-FFF2-40B4-BE49-F238E27FC236}">
                  <a16:creationId xmlns:a16="http://schemas.microsoft.com/office/drawing/2014/main" id="{AA5C932C-C74D-3422-9C5F-5DF1A5F9BC60}"/>
                </a:ext>
              </a:extLst>
            </p:cNvPr>
            <p:cNvSpPr/>
            <p:nvPr/>
          </p:nvSpPr>
          <p:spPr>
            <a:xfrm>
              <a:off x="4174463" y="3925703"/>
              <a:ext cx="1617400" cy="239187"/>
            </a:xfrm>
            <a:prstGeom prst="roundRect">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42E90C34-1A51-AC79-B673-31662EB0C053}"/>
              </a:ext>
            </a:extLst>
          </p:cNvPr>
          <p:cNvSpPr txBox="1"/>
          <p:nvPr/>
        </p:nvSpPr>
        <p:spPr>
          <a:xfrm>
            <a:off x="4534518" y="3550691"/>
            <a:ext cx="843301" cy="123111"/>
          </a:xfrm>
          <a:prstGeom prst="rect">
            <a:avLst/>
          </a:prstGeom>
          <a:solidFill>
            <a:schemeClr val="accent4">
              <a:lumMod val="20000"/>
              <a:lumOff val="80000"/>
              <a:alpha val="50000"/>
            </a:schemeClr>
          </a:solidFill>
        </p:spPr>
        <p:txBody>
          <a:bodyPr wrap="square" lIns="0" tIns="0" rIns="0" bIns="0">
            <a:spAutoFit/>
          </a:bodyPr>
          <a:lstStyle/>
          <a:p>
            <a:r>
              <a:rPr lang="fr-FR" sz="800" dirty="0" err="1">
                <a:solidFill>
                  <a:schemeClr val="bg1"/>
                </a:solidFill>
                <a:latin typeface="Josefin Slab SemiBold" pitchFamily="2" charset="0"/>
              </a:rPr>
              <a:t>Extrinsics</a:t>
            </a:r>
            <a:r>
              <a:rPr lang="fr-FR" sz="800" dirty="0">
                <a:solidFill>
                  <a:schemeClr val="bg1"/>
                </a:solidFill>
                <a:latin typeface="Josefin Slab SemiBold" pitchFamily="2" charset="0"/>
              </a:rPr>
              <a:t> (on-</a:t>
            </a:r>
            <a:r>
              <a:rPr lang="fr-FR" sz="800" dirty="0" err="1">
                <a:solidFill>
                  <a:schemeClr val="bg1"/>
                </a:solidFill>
                <a:latin typeface="Josefin Slab SemiBold" pitchFamily="2" charset="0"/>
              </a:rPr>
              <a:t>field</a:t>
            </a:r>
            <a:r>
              <a:rPr lang="fr-FR" sz="800" dirty="0">
                <a:solidFill>
                  <a:schemeClr val="bg1"/>
                </a:solidFill>
                <a:latin typeface="Josefin Slab SemiBold" pitchFamily="2" charset="0"/>
              </a:rPr>
              <a:t>)</a:t>
            </a:r>
            <a:endParaRPr lang="en-US" sz="800" dirty="0">
              <a:solidFill>
                <a:schemeClr val="bg1"/>
              </a:solidFill>
            </a:endParaRPr>
          </a:p>
        </p:txBody>
      </p:sp>
      <p:sp>
        <p:nvSpPr>
          <p:cNvPr id="584" name="TextBox 583">
            <a:extLst>
              <a:ext uri="{FF2B5EF4-FFF2-40B4-BE49-F238E27FC236}">
                <a16:creationId xmlns:a16="http://schemas.microsoft.com/office/drawing/2014/main" id="{35859791-0F64-BC2A-BB6E-74F16B184658}"/>
              </a:ext>
            </a:extLst>
          </p:cNvPr>
          <p:cNvSpPr txBox="1"/>
          <p:nvPr/>
        </p:nvSpPr>
        <p:spPr>
          <a:xfrm>
            <a:off x="3990886" y="1915120"/>
            <a:ext cx="4768553" cy="461665"/>
          </a:xfrm>
          <a:prstGeom prst="rect">
            <a:avLst/>
          </a:prstGeom>
          <a:noFill/>
        </p:spPr>
        <p:txBody>
          <a:bodyPr wrap="square">
            <a:spAutoFit/>
          </a:bodyPr>
          <a:lstStyle/>
          <a:p>
            <a:pPr marL="587375" lvl="0" indent="-228600" defTabSz="896938">
              <a:buClr>
                <a:srgbClr val="5B0F00"/>
              </a:buClr>
              <a:buFont typeface="+mj-lt"/>
              <a:buAutoNum type="arabicPeriod" startAt="2"/>
              <a:defRPr/>
            </a:pPr>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Extrinsic parameters</a:t>
            </a:r>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lang="en-US" sz="1200" dirty="0">
                <a:solidFill>
                  <a:srgbClr val="5B0F00"/>
                </a:solidFill>
                <a:latin typeface="Josefin Slab SemiBold" pitchFamily="2" charset="0"/>
              </a:rPr>
              <a:t>with intrinsic parameters </a:t>
            </a:r>
          </a:p>
          <a:p>
            <a:pPr marL="358775" lvl="0" defTabSz="896938">
              <a:buClr>
                <a:srgbClr val="5B0F00"/>
              </a:buClr>
              <a:defRPr/>
            </a:pPr>
            <a:r>
              <a:rPr lang="en-US" sz="1200" dirty="0">
                <a:solidFill>
                  <a:srgbClr val="5B0F00"/>
                </a:solidFill>
                <a:latin typeface="Josefin Slab SemiBold" pitchFamily="2" charset="0"/>
              </a:rPr>
              <a:t>		   + object of known dimensions on scene</a:t>
            </a:r>
            <a:endParaRPr kumimoji="0" lang="fr-FR" sz="12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
        <p:nvSpPr>
          <p:cNvPr id="589" name="TextBox 588">
            <a:extLst>
              <a:ext uri="{FF2B5EF4-FFF2-40B4-BE49-F238E27FC236}">
                <a16:creationId xmlns:a16="http://schemas.microsoft.com/office/drawing/2014/main" id="{B85D5886-64AA-3EEC-48B9-F95773ED2BBC}"/>
              </a:ext>
            </a:extLst>
          </p:cNvPr>
          <p:cNvSpPr txBox="1"/>
          <p:nvPr/>
        </p:nvSpPr>
        <p:spPr>
          <a:xfrm>
            <a:off x="2220745" y="3869070"/>
            <a:ext cx="4627546" cy="276999"/>
          </a:xfrm>
          <a:prstGeom prst="rect">
            <a:avLst/>
          </a:prstGeom>
          <a:noFill/>
        </p:spPr>
        <p:txBody>
          <a:bodyPr wrap="square">
            <a:spAutoFit/>
          </a:bodyPr>
          <a:lstStyle/>
          <a:p>
            <a:pPr marL="228600" marR="0" lvl="0" indent="-228600" algn="l" defTabSz="896938" rtl="0" eaLnBrk="1" fontAlgn="auto" latinLnBrk="0" hangingPunct="1">
              <a:lnSpc>
                <a:spcPct val="100000"/>
              </a:lnSpc>
              <a:spcBef>
                <a:spcPts val="0"/>
              </a:spcBef>
              <a:spcAft>
                <a:spcPts val="0"/>
              </a:spcAft>
              <a:buClr>
                <a:srgbClr val="5B0F00"/>
              </a:buClr>
              <a:buSzTx/>
              <a:buFont typeface="+mj-lt"/>
              <a:buAutoNum type="arabicPeriod" startAt="3"/>
              <a:tabLst/>
              <a:defRPr/>
            </a:pPr>
            <a:r>
              <a:rPr kumimoji="0" lang="fr-FR" sz="1200" b="0" i="0" u="none" strike="noStrike" kern="0" cap="none" spc="0" normalizeH="0" baseline="0" noProof="0" dirty="0">
                <a:ln>
                  <a:noFill/>
                </a:ln>
                <a:solidFill>
                  <a:srgbClr val="5B0F00"/>
                </a:solidFill>
                <a:effectLst/>
                <a:uLnTx/>
                <a:uFillTx/>
                <a:latin typeface="Josefin Sans" pitchFamily="2" charset="0"/>
                <a:cs typeface="Arial"/>
                <a:sym typeface="Arial"/>
              </a:rPr>
              <a:t>Check </a:t>
            </a:r>
            <a:r>
              <a:rPr kumimoji="0" lang="fr-FR" sz="1200" b="0" i="0" u="none" strike="noStrike" kern="0" cap="none" spc="0" normalizeH="0" baseline="0" noProof="0" dirty="0" err="1">
                <a:ln>
                  <a:noFill/>
                </a:ln>
                <a:solidFill>
                  <a:srgbClr val="5B0F00"/>
                </a:solidFill>
                <a:effectLst/>
                <a:uLnTx/>
                <a:uFillTx/>
                <a:latin typeface="Josefin Sans" pitchFamily="2" charset="0"/>
                <a:cs typeface="Arial"/>
                <a:sym typeface="Arial"/>
              </a:rPr>
              <a:t>validity</a:t>
            </a:r>
            <a:r>
              <a:rPr kumimoji="0" lang="fr-FR"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Compare </a:t>
            </a:r>
            <a:r>
              <a:rPr kumimoji="0" lang="fr-FR" sz="1200" b="0" i="0" u="none" strike="noStrike" kern="0" cap="none" spc="0" normalizeH="0" baseline="0" noProof="0" dirty="0" err="1">
                <a:ln>
                  <a:noFill/>
                </a:ln>
                <a:solidFill>
                  <a:srgbClr val="00B050"/>
                </a:solidFill>
                <a:effectLst/>
                <a:uLnTx/>
                <a:uFillTx/>
                <a:latin typeface="Josefin Slab SemiBold" pitchFamily="2" charset="0"/>
                <a:cs typeface="Arial"/>
                <a:sym typeface="Arial"/>
              </a:rPr>
              <a:t>clicked</a:t>
            </a:r>
            <a:r>
              <a:rPr kumimoji="0" lang="fr-FR"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and </a:t>
            </a:r>
            <a:r>
              <a:rPr kumimoji="0" lang="fr-FR" sz="1200" b="0" i="0" u="none" strike="noStrike" kern="0" cap="none" spc="0" normalizeH="0" baseline="0" noProof="0" dirty="0" err="1">
                <a:ln>
                  <a:noFill/>
                </a:ln>
                <a:solidFill>
                  <a:srgbClr val="C00000"/>
                </a:solidFill>
                <a:effectLst/>
                <a:uLnTx/>
                <a:uFillTx/>
                <a:latin typeface="Josefin Slab SemiBold" pitchFamily="2" charset="0"/>
                <a:cs typeface="Arial"/>
                <a:sym typeface="Arial"/>
              </a:rPr>
              <a:t>reprojected</a:t>
            </a:r>
            <a:r>
              <a:rPr kumimoji="0" lang="fr-FR"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points</a:t>
            </a:r>
            <a:endParaRPr kumimoji="0" lang="fr-FR" sz="8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
        <p:nvSpPr>
          <p:cNvPr id="593" name="TextBox 592">
            <a:extLst>
              <a:ext uri="{FF2B5EF4-FFF2-40B4-BE49-F238E27FC236}">
                <a16:creationId xmlns:a16="http://schemas.microsoft.com/office/drawing/2014/main" id="{63D71617-C8A5-815D-3C5F-3E9D055255F9}"/>
              </a:ext>
            </a:extLst>
          </p:cNvPr>
          <p:cNvSpPr txBox="1"/>
          <p:nvPr/>
        </p:nvSpPr>
        <p:spPr>
          <a:xfrm>
            <a:off x="473507" y="4437319"/>
            <a:ext cx="49569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fr-FR" sz="1200" b="0" i="0" u="none" strike="noStrike" kern="0" cap="none" spc="0" normalizeH="0" baseline="0" noProof="0" dirty="0">
                <a:ln>
                  <a:noFill/>
                </a:ln>
                <a:solidFill>
                  <a:srgbClr val="5B0F00"/>
                </a:solidFill>
                <a:effectLst/>
                <a:uLnTx/>
                <a:uFillTx/>
                <a:latin typeface="Josefin Sans" pitchFamily="2" charset="0"/>
                <a:cs typeface="Arial"/>
                <a:sym typeface="Arial"/>
              </a:rPr>
              <a:t>Not </a:t>
            </a:r>
            <a:r>
              <a:rPr kumimoji="0" lang="fr-FR" sz="1200" b="0" i="0" u="none" strike="noStrike" kern="0" cap="none" spc="0" normalizeH="0" baseline="0" noProof="0" dirty="0" err="1">
                <a:ln>
                  <a:noFill/>
                </a:ln>
                <a:solidFill>
                  <a:srgbClr val="5B0F00"/>
                </a:solidFill>
                <a:effectLst/>
                <a:uLnTx/>
                <a:uFillTx/>
                <a:latin typeface="Josefin Sans" pitchFamily="2" charset="0"/>
                <a:cs typeface="Arial"/>
                <a:sym typeface="Arial"/>
              </a:rPr>
              <a:t>fully</a:t>
            </a:r>
            <a:r>
              <a:rPr kumimoji="0" lang="fr-FR" sz="1200" b="0" i="0" u="none" strike="noStrike" kern="0" cap="none" spc="0" normalizeH="0" baseline="0" noProof="0" dirty="0">
                <a:ln>
                  <a:noFill/>
                </a:ln>
                <a:solidFill>
                  <a:srgbClr val="5B0F00"/>
                </a:solidFill>
                <a:effectLst/>
                <a:uLnTx/>
                <a:uFillTx/>
                <a:latin typeface="Josefin Sans" pitchFamily="2" charset="0"/>
                <a:cs typeface="Arial"/>
                <a:sym typeface="Arial"/>
              </a:rPr>
              <a:t> </a:t>
            </a:r>
            <a:r>
              <a:rPr kumimoji="0" lang="fr-FR" sz="1200" b="0" i="0" u="none" strike="noStrike" kern="0" cap="none" spc="0" normalizeH="0" baseline="0" noProof="0" dirty="0" err="1">
                <a:ln>
                  <a:noFill/>
                </a:ln>
                <a:solidFill>
                  <a:srgbClr val="5B0F00"/>
                </a:solidFill>
                <a:effectLst/>
                <a:uLnTx/>
                <a:uFillTx/>
                <a:latin typeface="Josefin Sans" pitchFamily="2" charset="0"/>
                <a:cs typeface="Arial"/>
                <a:sym typeface="Arial"/>
              </a:rPr>
              <a:t>integrated</a:t>
            </a:r>
            <a:r>
              <a:rPr kumimoji="0" lang="fr-FR" sz="1200" b="0" i="0" u="none" strike="noStrike" kern="0" cap="none" spc="0" normalizeH="0" baseline="0" noProof="0" dirty="0">
                <a:ln>
                  <a:noFill/>
                </a:ln>
                <a:solidFill>
                  <a:srgbClr val="5B0F00"/>
                </a:solidFill>
                <a:effectLst/>
                <a:uLnTx/>
                <a:uFillTx/>
                <a:latin typeface="Josefin Sans" pitchFamily="2" charset="0"/>
                <a:cs typeface="Arial"/>
                <a:sym typeface="Arial"/>
              </a:rPr>
              <a:t> in Pose2Sim </a:t>
            </a:r>
            <a:r>
              <a:rPr kumimoji="0" lang="fr-FR" sz="1200" b="0" i="0" u="none" strike="noStrike" kern="0" cap="none" spc="0" normalizeH="0" baseline="0" noProof="0" dirty="0" err="1">
                <a:ln>
                  <a:noFill/>
                </a:ln>
                <a:solidFill>
                  <a:srgbClr val="5B0F00"/>
                </a:solidFill>
                <a:effectLst/>
                <a:uLnTx/>
                <a:uFillTx/>
                <a:latin typeface="Josefin Sans" pitchFamily="2" charset="0"/>
                <a:cs typeface="Arial"/>
                <a:sym typeface="Arial"/>
              </a:rPr>
              <a:t>yet</a:t>
            </a:r>
            <a:r>
              <a:rPr kumimoji="0" lang="fr-FR" sz="1200" b="0" i="0" u="none" strike="noStrike" kern="0" cap="none" spc="0" normalizeH="0" baseline="0" noProof="0" dirty="0">
                <a:ln>
                  <a:noFill/>
                </a:ln>
                <a:solidFill>
                  <a:srgbClr val="5B0F00"/>
                </a:solidFill>
                <a:effectLst/>
                <a:uLnTx/>
                <a:uFillTx/>
                <a:latin typeface="Josefin Sans" pitchFamily="2" charset="0"/>
                <a:cs typeface="Arial"/>
                <a:sym typeface="Arial"/>
              </a:rPr>
              <a:t> </a:t>
            </a:r>
            <a:r>
              <a:rPr kumimoji="0" lang="fr-FR" sz="1000" b="0" i="0" u="none" strike="noStrike" kern="0" cap="none" spc="0" normalizeH="0" baseline="0" noProof="0" dirty="0">
                <a:ln>
                  <a:noFill/>
                </a:ln>
                <a:solidFill>
                  <a:srgbClr val="5B0F00"/>
                </a:solidFill>
                <a:effectLst/>
                <a:uLnTx/>
                <a:uFillTx/>
                <a:latin typeface="Josefin Slab SemiBold" pitchFamily="2" charset="0"/>
                <a:cs typeface="Arial"/>
                <a:sym typeface="Arial"/>
              </a:rPr>
              <a:t>(but </a:t>
            </a:r>
            <a:r>
              <a:rPr kumimoji="0" lang="fr-FR" sz="1000" b="0" i="0" u="none" strike="noStrike" kern="0" cap="none" spc="0" normalizeH="0" baseline="0" noProof="0" dirty="0" err="1">
                <a:ln>
                  <a:noFill/>
                </a:ln>
                <a:solidFill>
                  <a:srgbClr val="5B0F00"/>
                </a:solidFill>
                <a:effectLst/>
                <a:uLnTx/>
                <a:uFillTx/>
                <a:latin typeface="Josefin Slab SemiBold" pitchFamily="2" charset="0"/>
                <a:cs typeface="Arial"/>
                <a:sym typeface="Arial"/>
              </a:rPr>
              <a:t>workable</a:t>
            </a:r>
            <a:r>
              <a:rPr kumimoji="0" lang="fr-FR" sz="1000" b="0" i="0" u="none" strike="noStrike" kern="0" cap="none" spc="0" normalizeH="0" baseline="0" noProof="0" dirty="0">
                <a:ln>
                  <a:noFill/>
                </a:ln>
                <a:solidFill>
                  <a:srgbClr val="5B0F00"/>
                </a:solidFill>
                <a:effectLst/>
                <a:uLnTx/>
                <a:uFillTx/>
                <a:latin typeface="Josefin Slab SemiBold" pitchFamily="2" charset="0"/>
                <a:cs typeface="Arial"/>
                <a:sym typeface="Arial"/>
              </a:rPr>
              <a:t> scripts are </a:t>
            </a:r>
            <a:r>
              <a:rPr kumimoji="0" lang="fr-FR" sz="1000" b="0" i="0" u="none" strike="noStrike" kern="0" cap="none" spc="0" normalizeH="0" baseline="0" noProof="0" dirty="0" err="1">
                <a:ln>
                  <a:noFill/>
                </a:ln>
                <a:solidFill>
                  <a:srgbClr val="5B0F00"/>
                </a:solidFill>
                <a:effectLst/>
                <a:uLnTx/>
                <a:uFillTx/>
                <a:latin typeface="Josefin Slab SemiBold" pitchFamily="2" charset="0"/>
                <a:cs typeface="Arial"/>
                <a:sym typeface="Arial"/>
              </a:rPr>
              <a:t>provided</a:t>
            </a:r>
            <a:r>
              <a:rPr kumimoji="0" lang="fr-FR" sz="1000" b="0" i="0" u="none" strike="noStrike" kern="0" cap="none" spc="0" normalizeH="0" baseline="0" noProof="0" dirty="0">
                <a:ln>
                  <a:noFill/>
                </a:ln>
                <a:solidFill>
                  <a:srgbClr val="5B0F00"/>
                </a:solidFill>
                <a:effectLst/>
                <a:uLnTx/>
                <a:uFillTx/>
                <a:latin typeface="Josefin Slab SemiBold" pitchFamily="2" charset="0"/>
                <a:cs typeface="Arial"/>
                <a:sym typeface="Arial"/>
              </a:rPr>
              <a:t>)</a:t>
            </a:r>
          </a:p>
        </p:txBody>
      </p:sp>
    </p:spTree>
    <p:extLst>
      <p:ext uri="{BB962C8B-B14F-4D97-AF65-F5344CB8AC3E}">
        <p14:creationId xmlns:p14="http://schemas.microsoft.com/office/powerpoint/2010/main" val="290978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584" grpId="0"/>
      <p:bldP spid="589" grpId="0"/>
      <p:bldP spid="59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Application</a:t>
            </a:r>
            <a:br>
              <a:rPr lang="en-US" dirty="0"/>
            </a:br>
            <a:r>
              <a:rPr lang="en-US" dirty="0"/>
              <a:t>case</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Synchronization</a:t>
            </a:r>
          </a:p>
          <a:p>
            <a:pPr marL="0" indent="0" algn="r">
              <a:buNone/>
            </a:pPr>
            <a:r>
              <a:rPr lang="fr-FR" sz="1600" dirty="0">
                <a:latin typeface="Josefin Sans" pitchFamily="2" charset="0"/>
              </a:rPr>
              <a:t>With </a:t>
            </a:r>
            <a:r>
              <a:rPr lang="fr-FR" sz="1600" dirty="0" err="1">
                <a:latin typeface="Josefin Sans" pitchFamily="2" charset="0"/>
              </a:rPr>
              <a:t>correlation</a:t>
            </a:r>
            <a:r>
              <a:rPr lang="fr-FR" sz="1600" dirty="0">
                <a:latin typeface="Josefin Sans" pitchFamily="2" charset="0"/>
              </a:rPr>
              <a:t> of keypoint speeds</a:t>
            </a:r>
            <a:endParaRPr lang="es" sz="1600" dirty="0">
              <a:latin typeface="Josefin Sans" pitchFamily="2" charset="0"/>
            </a:endParaRPr>
          </a:p>
        </p:txBody>
      </p:sp>
      <p:sp>
        <p:nvSpPr>
          <p:cNvPr id="7" name="TextBox 6">
            <a:extLst>
              <a:ext uri="{FF2B5EF4-FFF2-40B4-BE49-F238E27FC236}">
                <a16:creationId xmlns:a16="http://schemas.microsoft.com/office/drawing/2014/main" id="{0267D909-D689-7DEA-7636-8D68E6F7DB4F}"/>
              </a:ext>
            </a:extLst>
          </p:cNvPr>
          <p:cNvSpPr txBox="1"/>
          <p:nvPr/>
        </p:nvSpPr>
        <p:spPr>
          <a:xfrm>
            <a:off x="501471" y="1480594"/>
            <a:ext cx="8138327" cy="3262432"/>
          </a:xfrm>
          <a:prstGeom prst="rect">
            <a:avLst/>
          </a:prstGeom>
          <a:noFill/>
        </p:spPr>
        <p:txBody>
          <a:bodyPr wrap="square">
            <a:spAutoFit/>
          </a:bodyPr>
          <a:lstStyle/>
          <a:p>
            <a:r>
              <a:rPr lang="en-US" sz="1200" dirty="0">
                <a:solidFill>
                  <a:srgbClr val="5B0F00"/>
                </a:solidFill>
                <a:latin typeface="Josefin Sans" pitchFamily="2" charset="0"/>
              </a:rPr>
              <a:t>How to synchronize cameras?</a:t>
            </a:r>
          </a:p>
          <a:p>
            <a:pPr marL="171450" indent="-171450">
              <a:buClr>
                <a:schemeClr val="bg1"/>
              </a:buClr>
              <a:buFont typeface="Arial" panose="020B0604020202020204" pitchFamily="34" charset="0"/>
              <a:buChar char="•"/>
            </a:pPr>
            <a:r>
              <a:rPr lang="en-US" sz="1000" dirty="0">
                <a:solidFill>
                  <a:srgbClr val="5B0F00"/>
                </a:solidFill>
                <a:latin typeface="Josefin Sans" pitchFamily="2" charset="0"/>
              </a:rPr>
              <a:t>Cables:</a:t>
            </a:r>
            <a:r>
              <a:rPr lang="en-US" sz="1000" b="1" dirty="0">
                <a:solidFill>
                  <a:srgbClr val="5B0F00"/>
                </a:solidFill>
                <a:latin typeface="Josefin Slab SemiBold" pitchFamily="2" charset="0"/>
              </a:rPr>
              <a:t> 	         too cumbersome</a:t>
            </a:r>
          </a:p>
          <a:p>
            <a:pPr marL="171450" indent="-171450">
              <a:buClr>
                <a:schemeClr val="bg1"/>
              </a:buClr>
              <a:buFont typeface="Arial" panose="020B0604020202020204" pitchFamily="34" charset="0"/>
              <a:buChar char="•"/>
            </a:pPr>
            <a:r>
              <a:rPr lang="en-US" sz="1000" dirty="0">
                <a:solidFill>
                  <a:srgbClr val="5B0F00"/>
                </a:solidFill>
                <a:latin typeface="Josefin Sans" pitchFamily="2" charset="0"/>
              </a:rPr>
              <a:t>Flash or clap:        </a:t>
            </a:r>
            <a:r>
              <a:rPr lang="en-US" sz="1000" b="1" dirty="0">
                <a:solidFill>
                  <a:srgbClr val="5B0F00"/>
                </a:solidFill>
                <a:latin typeface="Josefin Slab SemiBold" pitchFamily="2" charset="0"/>
              </a:rPr>
              <a:t>not workable in competition</a:t>
            </a:r>
          </a:p>
          <a:p>
            <a:pPr marL="171450" indent="-171450">
              <a:buClr>
                <a:schemeClr val="bg1"/>
              </a:buClr>
              <a:buFont typeface="Arial" panose="020B0604020202020204" pitchFamily="34" charset="0"/>
              <a:buChar char="•"/>
            </a:pPr>
            <a:r>
              <a:rPr lang="en-US" sz="1000" dirty="0">
                <a:solidFill>
                  <a:srgbClr val="5B0F00"/>
                </a:solidFill>
                <a:latin typeface="Josefin Sans" pitchFamily="2" charset="0"/>
              </a:rPr>
              <a:t>Wireless or sound: </a:t>
            </a:r>
            <a:r>
              <a:rPr lang="en-US" sz="1000" b="1" dirty="0">
                <a:solidFill>
                  <a:srgbClr val="5B0F00"/>
                </a:solidFill>
                <a:latin typeface="Josefin Slab SemiBold" pitchFamily="2" charset="0"/>
              </a:rPr>
              <a:t>not robust </a:t>
            </a:r>
          </a:p>
          <a:p>
            <a:r>
              <a:rPr lang="en-US" sz="1200" b="1" dirty="0">
                <a:solidFill>
                  <a:srgbClr val="5B0F00"/>
                </a:solidFill>
                <a:latin typeface="Josefin Slab SemiBold" pitchFamily="2" charset="0"/>
              </a:rPr>
              <a:t>→ Only use image information?</a:t>
            </a:r>
          </a:p>
          <a:p>
            <a:endParaRPr lang="en-US" sz="1200" b="1" dirty="0">
              <a:solidFill>
                <a:srgbClr val="5B0F00"/>
              </a:solidFill>
              <a:latin typeface="Josefin Slab SemiBold" pitchFamily="2" charset="0"/>
            </a:endParaRPr>
          </a:p>
          <a:p>
            <a:endParaRPr lang="en-US" sz="1000" b="1" dirty="0">
              <a:solidFill>
                <a:srgbClr val="5B0F00"/>
              </a:solidFill>
              <a:latin typeface="Josefin Slab SemiBold" pitchFamily="2" charset="0"/>
            </a:endParaRPr>
          </a:p>
          <a:p>
            <a:endParaRPr lang="en-US" sz="800" b="1" dirty="0">
              <a:solidFill>
                <a:srgbClr val="5B0F00"/>
              </a:solidFill>
              <a:latin typeface="Josefin Slab SemiBold" pitchFamily="2" charset="0"/>
            </a:endParaRPr>
          </a:p>
          <a:p>
            <a:endParaRPr lang="en-US" sz="1200" b="1" dirty="0">
              <a:solidFill>
                <a:srgbClr val="5B0F00"/>
              </a:solidFill>
              <a:latin typeface="Josefin Slab SemiBold" pitchFamily="2" charset="0"/>
            </a:endParaRPr>
          </a:p>
          <a:p>
            <a:endParaRPr lang="en-US" sz="1200" b="1" dirty="0">
              <a:solidFill>
                <a:srgbClr val="5B0F00"/>
              </a:solidFill>
              <a:latin typeface="Josefin Slab SemiBold" pitchFamily="2" charset="0"/>
            </a:endParaRPr>
          </a:p>
          <a:p>
            <a:endParaRPr lang="en-US" sz="1200" b="1" dirty="0">
              <a:solidFill>
                <a:srgbClr val="5B0F00"/>
              </a:solidFill>
              <a:latin typeface="Josefin Slab SemiBold" pitchFamily="2" charset="0"/>
            </a:endParaRPr>
          </a:p>
          <a:p>
            <a:endParaRPr lang="en-US" sz="1000" dirty="0">
              <a:solidFill>
                <a:srgbClr val="5B0F00"/>
              </a:solidFill>
              <a:latin typeface="Josefin Sans" pitchFamily="2" charset="0"/>
            </a:endParaRPr>
          </a:p>
          <a:p>
            <a:endParaRPr lang="en-US" sz="1000" dirty="0">
              <a:solidFill>
                <a:srgbClr val="5B0F00"/>
              </a:solidFill>
              <a:latin typeface="Josefin Sans" pitchFamily="2" charset="0"/>
            </a:endParaRPr>
          </a:p>
          <a:p>
            <a:pPr lvl="0"/>
            <a:r>
              <a:rPr lang="en-US" sz="1000" b="1" dirty="0">
                <a:solidFill>
                  <a:srgbClr val="5B0F00"/>
                </a:solidFill>
                <a:latin typeface="Josefin Slab SemiBold" pitchFamily="2" charset="0"/>
              </a:rPr>
              <a:t>User can choose one or several keypoints, and weigh them.</a:t>
            </a:r>
            <a:endParaRPr lang="en-US" sz="1600" b="1" dirty="0">
              <a:solidFill>
                <a:srgbClr val="5B0F00"/>
              </a:solidFill>
              <a:latin typeface="Josefin Slab SemiBold" pitchFamily="2" charset="0"/>
            </a:endParaRPr>
          </a:p>
          <a:p>
            <a:pPr lvl="0"/>
            <a:r>
              <a:rPr lang="en-US" sz="1000" b="1" dirty="0">
                <a:solidFill>
                  <a:srgbClr val="5B0F00"/>
                </a:solidFill>
                <a:latin typeface="Josefin Slab SemiBold" pitchFamily="2" charset="0"/>
              </a:rPr>
              <a:t>Tested with different kinds of movements</a:t>
            </a:r>
          </a:p>
          <a:p>
            <a:pPr lvl="0"/>
            <a:r>
              <a:rPr lang="en-US" sz="1000" b="1" dirty="0">
                <a:solidFill>
                  <a:srgbClr val="5B0F00"/>
                </a:solidFill>
                <a:latin typeface="Josefin Slab SemiBold" pitchFamily="2" charset="0"/>
              </a:rPr>
              <a:t>Offset applied to each view accordingly → Synchronization to the frame</a:t>
            </a:r>
          </a:p>
          <a:p>
            <a:endParaRPr lang="en-US" sz="800" b="1" dirty="0">
              <a:solidFill>
                <a:srgbClr val="5B0F00"/>
              </a:solidFill>
              <a:latin typeface="Josefin Slab SemiBold" pitchFamily="2" charset="0"/>
            </a:endParaRPr>
          </a:p>
          <a:p>
            <a:endParaRPr lang="en-US" sz="800" b="1" dirty="0">
              <a:solidFill>
                <a:srgbClr val="5B0F00"/>
              </a:solidFill>
              <a:latin typeface="Josefin Slab SemiBold" pitchFamily="2" charset="0"/>
            </a:endParaRPr>
          </a:p>
          <a:p>
            <a:endParaRPr lang="en-US" sz="800" b="1" dirty="0">
              <a:solidFill>
                <a:srgbClr val="5B0F00"/>
              </a:solidFill>
              <a:latin typeface="Josefin Slab SemiBold" pitchFamily="2" charset="0"/>
            </a:endParaRP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fr-FR" sz="1200" b="0" i="0" u="none" strike="noStrike" kern="0" cap="none" spc="0" normalizeH="0" baseline="0" noProof="0" dirty="0">
                <a:ln>
                  <a:noFill/>
                </a:ln>
                <a:solidFill>
                  <a:srgbClr val="5B0F00"/>
                </a:solidFill>
                <a:effectLst/>
                <a:uLnTx/>
                <a:uFillTx/>
                <a:latin typeface="Josefin Sans" pitchFamily="2" charset="0"/>
                <a:cs typeface="Arial"/>
                <a:sym typeface="Arial"/>
              </a:rPr>
              <a:t>Not </a:t>
            </a:r>
            <a:r>
              <a:rPr kumimoji="0" lang="fr-FR" sz="1200" b="0" i="0" u="none" strike="noStrike" kern="0" cap="none" spc="0" normalizeH="0" baseline="0" noProof="0" dirty="0" err="1">
                <a:ln>
                  <a:noFill/>
                </a:ln>
                <a:solidFill>
                  <a:srgbClr val="5B0F00"/>
                </a:solidFill>
                <a:effectLst/>
                <a:uLnTx/>
                <a:uFillTx/>
                <a:latin typeface="Josefin Sans" pitchFamily="2" charset="0"/>
                <a:cs typeface="Arial"/>
                <a:sym typeface="Arial"/>
              </a:rPr>
              <a:t>fully</a:t>
            </a:r>
            <a:r>
              <a:rPr kumimoji="0" lang="fr-FR" sz="1200" b="0" i="0" u="none" strike="noStrike" kern="0" cap="none" spc="0" normalizeH="0" baseline="0" noProof="0" dirty="0">
                <a:ln>
                  <a:noFill/>
                </a:ln>
                <a:solidFill>
                  <a:srgbClr val="5B0F00"/>
                </a:solidFill>
                <a:effectLst/>
                <a:uLnTx/>
                <a:uFillTx/>
                <a:latin typeface="Josefin Sans" pitchFamily="2" charset="0"/>
                <a:cs typeface="Arial"/>
                <a:sym typeface="Arial"/>
              </a:rPr>
              <a:t> </a:t>
            </a:r>
            <a:r>
              <a:rPr kumimoji="0" lang="fr-FR" sz="1200" b="0" i="0" u="none" strike="noStrike" kern="0" cap="none" spc="0" normalizeH="0" baseline="0" noProof="0" dirty="0" err="1">
                <a:ln>
                  <a:noFill/>
                </a:ln>
                <a:solidFill>
                  <a:srgbClr val="5B0F00"/>
                </a:solidFill>
                <a:effectLst/>
                <a:uLnTx/>
                <a:uFillTx/>
                <a:latin typeface="Josefin Sans" pitchFamily="2" charset="0"/>
                <a:cs typeface="Arial"/>
                <a:sym typeface="Arial"/>
              </a:rPr>
              <a:t>integrated</a:t>
            </a:r>
            <a:r>
              <a:rPr kumimoji="0" lang="fr-FR" sz="1200" b="0" i="0" u="none" strike="noStrike" kern="0" cap="none" spc="0" normalizeH="0" baseline="0" noProof="0" dirty="0">
                <a:ln>
                  <a:noFill/>
                </a:ln>
                <a:solidFill>
                  <a:srgbClr val="5B0F00"/>
                </a:solidFill>
                <a:effectLst/>
                <a:uLnTx/>
                <a:uFillTx/>
                <a:latin typeface="Josefin Sans" pitchFamily="2" charset="0"/>
                <a:cs typeface="Arial"/>
                <a:sym typeface="Arial"/>
              </a:rPr>
              <a:t> in Pose2Sim </a:t>
            </a:r>
            <a:r>
              <a:rPr kumimoji="0" lang="fr-FR" sz="1200" b="0" i="0" u="none" strike="noStrike" kern="0" cap="none" spc="0" normalizeH="0" baseline="0" noProof="0" dirty="0" err="1">
                <a:ln>
                  <a:noFill/>
                </a:ln>
                <a:solidFill>
                  <a:srgbClr val="5B0F00"/>
                </a:solidFill>
                <a:effectLst/>
                <a:uLnTx/>
                <a:uFillTx/>
                <a:latin typeface="Josefin Sans" pitchFamily="2" charset="0"/>
                <a:cs typeface="Arial"/>
                <a:sym typeface="Arial"/>
              </a:rPr>
              <a:t>yet</a:t>
            </a:r>
            <a:r>
              <a:rPr kumimoji="0" lang="fr-FR" sz="1200" b="0" i="0" u="none" strike="noStrike" kern="0" cap="none" spc="0" normalizeH="0" baseline="0" noProof="0" dirty="0">
                <a:ln>
                  <a:noFill/>
                </a:ln>
                <a:solidFill>
                  <a:srgbClr val="5B0F00"/>
                </a:solidFill>
                <a:effectLst/>
                <a:uLnTx/>
                <a:uFillTx/>
                <a:latin typeface="Josefin Sans" pitchFamily="2" charset="0"/>
                <a:cs typeface="Arial"/>
                <a:sym typeface="Arial"/>
              </a:rPr>
              <a:t> </a:t>
            </a:r>
            <a:r>
              <a:rPr kumimoji="0" lang="fr-FR" sz="1000" b="0" i="0" u="none" strike="noStrike" kern="0" cap="none" spc="0" normalizeH="0" baseline="0" noProof="0" dirty="0">
                <a:ln>
                  <a:noFill/>
                </a:ln>
                <a:solidFill>
                  <a:srgbClr val="5B0F00"/>
                </a:solidFill>
                <a:effectLst/>
                <a:uLnTx/>
                <a:uFillTx/>
                <a:latin typeface="Josefin Slab SemiBold" pitchFamily="2" charset="0"/>
                <a:cs typeface="Arial"/>
                <a:sym typeface="Arial"/>
              </a:rPr>
              <a:t>(but </a:t>
            </a:r>
            <a:r>
              <a:rPr kumimoji="0" lang="fr-FR" sz="1000" b="0" i="0" u="none" strike="noStrike" kern="0" cap="none" spc="0" normalizeH="0" baseline="0" noProof="0" dirty="0" err="1">
                <a:ln>
                  <a:noFill/>
                </a:ln>
                <a:solidFill>
                  <a:srgbClr val="5B0F00"/>
                </a:solidFill>
                <a:effectLst/>
                <a:uLnTx/>
                <a:uFillTx/>
                <a:latin typeface="Josefin Slab SemiBold" pitchFamily="2" charset="0"/>
                <a:cs typeface="Arial"/>
                <a:sym typeface="Arial"/>
              </a:rPr>
              <a:t>workable</a:t>
            </a:r>
            <a:r>
              <a:rPr kumimoji="0" lang="fr-FR" sz="1000" b="0" i="0" u="none" strike="noStrike" kern="0" cap="none" spc="0" normalizeH="0" baseline="0" noProof="0" dirty="0">
                <a:ln>
                  <a:noFill/>
                </a:ln>
                <a:solidFill>
                  <a:srgbClr val="5B0F00"/>
                </a:solidFill>
                <a:effectLst/>
                <a:uLnTx/>
                <a:uFillTx/>
                <a:latin typeface="Josefin Slab SemiBold" pitchFamily="2" charset="0"/>
                <a:cs typeface="Arial"/>
                <a:sym typeface="Arial"/>
              </a:rPr>
              <a:t> script </a:t>
            </a:r>
            <a:r>
              <a:rPr kumimoji="0" lang="fr-FR" sz="1000" b="0" i="0" u="none" strike="noStrike" kern="0" cap="none" spc="0" normalizeH="0" baseline="0" noProof="0" dirty="0" err="1">
                <a:ln>
                  <a:noFill/>
                </a:ln>
                <a:solidFill>
                  <a:srgbClr val="5B0F00"/>
                </a:solidFill>
                <a:effectLst/>
                <a:uLnTx/>
                <a:uFillTx/>
                <a:latin typeface="Josefin Slab SemiBold" pitchFamily="2" charset="0"/>
                <a:cs typeface="Arial"/>
                <a:sym typeface="Arial"/>
              </a:rPr>
              <a:t>is</a:t>
            </a:r>
            <a:r>
              <a:rPr kumimoji="0" lang="fr-FR" sz="10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kumimoji="0" lang="fr-FR" sz="1000" b="0" i="0" u="none" strike="noStrike" kern="0" cap="none" spc="0" normalizeH="0" baseline="0" noProof="0" dirty="0" err="1">
                <a:ln>
                  <a:noFill/>
                </a:ln>
                <a:solidFill>
                  <a:srgbClr val="5B0F00"/>
                </a:solidFill>
                <a:effectLst/>
                <a:uLnTx/>
                <a:uFillTx/>
                <a:latin typeface="Josefin Slab SemiBold" pitchFamily="2" charset="0"/>
                <a:cs typeface="Arial"/>
                <a:sym typeface="Arial"/>
              </a:rPr>
              <a:t>provided</a:t>
            </a:r>
            <a:r>
              <a:rPr kumimoji="0" lang="fr-FR" sz="1000" b="0" i="0" u="none" strike="noStrike" kern="0" cap="none" spc="0" normalizeH="0" baseline="0" noProof="0" dirty="0">
                <a:ln>
                  <a:noFill/>
                </a:ln>
                <a:solidFill>
                  <a:srgbClr val="5B0F00"/>
                </a:solidFill>
                <a:effectLst/>
                <a:uLnTx/>
                <a:uFillTx/>
                <a:latin typeface="Josefin Slab SemiBold" pitchFamily="2" charset="0"/>
                <a:cs typeface="Arial"/>
                <a:sym typeface="Arial"/>
              </a:rPr>
              <a:t>)</a:t>
            </a:r>
          </a:p>
        </p:txBody>
      </p:sp>
      <p:pic>
        <p:nvPicPr>
          <p:cNvPr id="11" name="Picture 10">
            <a:extLst>
              <a:ext uri="{FF2B5EF4-FFF2-40B4-BE49-F238E27FC236}">
                <a16:creationId xmlns:a16="http://schemas.microsoft.com/office/drawing/2014/main" id="{84774871-1460-538B-4BDB-1D9A83F1E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960251" y="1605135"/>
            <a:ext cx="4056046" cy="3042035"/>
          </a:xfrm>
          <a:prstGeom prst="rect">
            <a:avLst/>
          </a:prstGeom>
        </p:spPr>
      </p:pic>
      <p:grpSp>
        <p:nvGrpSpPr>
          <p:cNvPr id="19" name="Group 18">
            <a:extLst>
              <a:ext uri="{FF2B5EF4-FFF2-40B4-BE49-F238E27FC236}">
                <a16:creationId xmlns:a16="http://schemas.microsoft.com/office/drawing/2014/main" id="{FDD39AFC-4F44-9AD5-96FB-F50B0EB5A2EB}"/>
              </a:ext>
            </a:extLst>
          </p:cNvPr>
          <p:cNvGrpSpPr/>
          <p:nvPr/>
        </p:nvGrpSpPr>
        <p:grpSpPr>
          <a:xfrm>
            <a:off x="498862" y="2578939"/>
            <a:ext cx="4269691" cy="646331"/>
            <a:chOff x="498862" y="2382381"/>
            <a:chExt cx="4269691" cy="646331"/>
          </a:xfrm>
        </p:grpSpPr>
        <p:sp>
          <p:nvSpPr>
            <p:cNvPr id="18" name="TextBox 17">
              <a:extLst>
                <a:ext uri="{FF2B5EF4-FFF2-40B4-BE49-F238E27FC236}">
                  <a16:creationId xmlns:a16="http://schemas.microsoft.com/office/drawing/2014/main" id="{3D4AE142-24B4-667B-85D8-6B338E3593A5}"/>
                </a:ext>
              </a:extLst>
            </p:cNvPr>
            <p:cNvSpPr txBox="1"/>
            <p:nvPr/>
          </p:nvSpPr>
          <p:spPr>
            <a:xfrm>
              <a:off x="498862" y="2382381"/>
              <a:ext cx="426969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Assumption:</a:t>
              </a:r>
              <a:r>
                <a:rPr kumimoji="0" lang="en-US" sz="1200" b="1" i="0" u="none" strike="noStrike" kern="0" cap="none" spc="0" normalizeH="0" baseline="0" noProof="0" dirty="0">
                  <a:ln>
                    <a:noFill/>
                  </a:ln>
                  <a:solidFill>
                    <a:srgbClr val="5B0F00"/>
                  </a:solidFill>
                  <a:effectLst/>
                  <a:uLnTx/>
                  <a:uFillTx/>
                  <a:latin typeface="Josefin Slab SemiBold" pitchFamily="2" charset="0"/>
                  <a:cs typeface="Arial"/>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1" u="none" strike="noStrike" kern="0" cap="none" spc="0" normalizeH="0" baseline="0" noProof="0" dirty="0">
                  <a:ln>
                    <a:noFill/>
                  </a:ln>
                  <a:solidFill>
                    <a:srgbClr val="5B0F00"/>
                  </a:solidFill>
                  <a:effectLst/>
                  <a:uLnTx/>
                  <a:uFillTx/>
                  <a:latin typeface="Josefin Slab SemiBold" pitchFamily="2" charset="0"/>
                  <a:cs typeface="Arial"/>
                  <a:sym typeface="Arial"/>
                </a:rPr>
                <a:t>Two cameras are synchronized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1" u="none" strike="noStrike" kern="0" cap="none" spc="0" normalizeH="0" baseline="0" noProof="0" dirty="0">
                  <a:ln>
                    <a:noFill/>
                  </a:ln>
                  <a:solidFill>
                    <a:srgbClr val="5B0F00"/>
                  </a:solidFill>
                  <a:effectLst/>
                  <a:uLnTx/>
                  <a:uFillTx/>
                  <a:latin typeface="Josefin Slab SemiBold" pitchFamily="2" charset="0"/>
                  <a:cs typeface="Arial"/>
                  <a:sym typeface="Arial"/>
                </a:rPr>
                <a:t>when vertical keypoint speeds are maximally correlated </a:t>
              </a:r>
            </a:p>
          </p:txBody>
        </p:sp>
        <p:sp>
          <p:nvSpPr>
            <p:cNvPr id="12" name="Rectangle: Rounded Corners 11">
              <a:extLst>
                <a:ext uri="{FF2B5EF4-FFF2-40B4-BE49-F238E27FC236}">
                  <a16:creationId xmlns:a16="http://schemas.microsoft.com/office/drawing/2014/main" id="{66CF8595-4911-E0AD-B47A-D77D2B323953}"/>
                </a:ext>
              </a:extLst>
            </p:cNvPr>
            <p:cNvSpPr/>
            <p:nvPr/>
          </p:nvSpPr>
          <p:spPr>
            <a:xfrm>
              <a:off x="584320" y="2382381"/>
              <a:ext cx="4056046" cy="646331"/>
            </a:xfrm>
            <a:prstGeom prst="roundRect">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290D68A3-6A26-EAD1-7A7C-899DAF6C5858}"/>
              </a:ext>
            </a:extLst>
          </p:cNvPr>
          <p:cNvSpPr txBox="1"/>
          <p:nvPr/>
        </p:nvSpPr>
        <p:spPr>
          <a:xfrm>
            <a:off x="2196268" y="3199632"/>
            <a:ext cx="317628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5B0F00"/>
                </a:solidFill>
                <a:effectLst/>
                <a:uLnTx/>
                <a:uFillTx/>
                <a:latin typeface="Josefin Slab SemiBold" pitchFamily="2" charset="0"/>
                <a:cs typeface="Arial"/>
                <a:sym typeface="Arial"/>
              </a:rPr>
              <a:t>Independently proposed by </a:t>
            </a:r>
            <a:r>
              <a:rPr kumimoji="0" lang="en-US" sz="800" b="1" i="0" u="none" strike="noStrike" kern="0" cap="none" spc="0" normalizeH="0" baseline="0" noProof="0" dirty="0" err="1">
                <a:ln>
                  <a:noFill/>
                </a:ln>
                <a:solidFill>
                  <a:srgbClr val="5B0F00"/>
                </a:solidFill>
                <a:effectLst/>
                <a:uLnTx/>
                <a:uFillTx/>
                <a:latin typeface="Josefin Slab SemiBold" pitchFamily="2" charset="0"/>
                <a:cs typeface="Arial"/>
                <a:sym typeface="Arial"/>
              </a:rPr>
              <a:t>OpenCap</a:t>
            </a:r>
            <a:r>
              <a:rPr kumimoji="0" lang="en-US" sz="800" b="1"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kumimoji="0" lang="en-US" sz="800" b="1" i="0" u="none" strike="noStrike" kern="0" cap="none" spc="0" normalizeH="0" baseline="0" noProof="0" dirty="0" err="1">
                <a:ln>
                  <a:noFill/>
                </a:ln>
                <a:solidFill>
                  <a:srgbClr val="5B0F00"/>
                </a:solidFill>
                <a:effectLst/>
                <a:uLnTx/>
                <a:uFillTx/>
                <a:latin typeface="Josefin Slab SemiBold" pitchFamily="2" charset="0"/>
                <a:cs typeface="Arial"/>
                <a:sym typeface="Arial"/>
              </a:rPr>
              <a:t>Uhlrich</a:t>
            </a:r>
            <a:r>
              <a:rPr kumimoji="0" lang="en-US" sz="800" b="1" i="0" u="none" strike="noStrike" kern="0" cap="none" spc="0" normalizeH="0" baseline="0" noProof="0" dirty="0">
                <a:ln>
                  <a:noFill/>
                </a:ln>
                <a:solidFill>
                  <a:srgbClr val="5B0F00"/>
                </a:solidFill>
                <a:effectLst/>
                <a:uLnTx/>
                <a:uFillTx/>
                <a:latin typeface="Josefin Slab SemiBold" pitchFamily="2" charset="0"/>
                <a:cs typeface="Arial"/>
                <a:sym typeface="Arial"/>
              </a:rPr>
              <a:t> 2022]</a:t>
            </a:r>
          </a:p>
        </p:txBody>
      </p:sp>
    </p:spTree>
    <p:extLst>
      <p:ext uri="{BB962C8B-B14F-4D97-AF65-F5344CB8AC3E}">
        <p14:creationId xmlns:p14="http://schemas.microsoft.com/office/powerpoint/2010/main" val="295595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l="-3000" r="-3000"/>
          </a:stretch>
        </a:blipFill>
        <a:effectLst/>
      </p:bgPr>
    </p:bg>
    <p:spTree>
      <p:nvGrpSpPr>
        <p:cNvPr id="1" name="Shape 161"/>
        <p:cNvGrpSpPr/>
        <p:nvPr/>
      </p:nvGrpSpPr>
      <p:grpSpPr>
        <a:xfrm>
          <a:off x="0" y="0"/>
          <a:ext cx="0" cy="0"/>
          <a:chOff x="0" y="0"/>
          <a:chExt cx="0" cy="0"/>
        </a:xfrm>
      </p:grpSpPr>
      <p:pic>
        <p:nvPicPr>
          <p:cNvPr id="13" name="Picture 12">
            <a:extLst>
              <a:ext uri="{FF2B5EF4-FFF2-40B4-BE49-F238E27FC236}">
                <a16:creationId xmlns:a16="http://schemas.microsoft.com/office/drawing/2014/main" id="{3B73273C-8463-C1F2-BF9D-5A983D2E12EB}"/>
              </a:ext>
            </a:extLst>
          </p:cNvPr>
          <p:cNvPicPr>
            <a:picLocks noChangeAspect="1"/>
          </p:cNvPicPr>
          <p:nvPr/>
        </p:nvPicPr>
        <p:blipFill>
          <a:blip r:embed="rId4"/>
          <a:stretch>
            <a:fillRect/>
          </a:stretch>
        </p:blipFill>
        <p:spPr>
          <a:xfrm>
            <a:off x="738071" y="1109882"/>
            <a:ext cx="4304716" cy="3233753"/>
          </a:xfrm>
          <a:prstGeom prst="rect">
            <a:avLst/>
          </a:prstGeom>
        </p:spPr>
      </p:pic>
      <p:sp>
        <p:nvSpPr>
          <p:cNvPr id="14" name="Google Shape;157;p20">
            <a:extLst>
              <a:ext uri="{FF2B5EF4-FFF2-40B4-BE49-F238E27FC236}">
                <a16:creationId xmlns:a16="http://schemas.microsoft.com/office/drawing/2014/main" id="{5D4F6CD1-A689-4779-9406-1D958DD05753}"/>
              </a:ext>
            </a:extLst>
          </p:cNvPr>
          <p:cNvSpPr/>
          <p:nvPr/>
        </p:nvSpPr>
        <p:spPr>
          <a:xfrm>
            <a:off x="738071" y="1109882"/>
            <a:ext cx="4304715" cy="3233753"/>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 name="Picture 17">
            <a:extLst>
              <a:ext uri="{FF2B5EF4-FFF2-40B4-BE49-F238E27FC236}">
                <a16:creationId xmlns:a16="http://schemas.microsoft.com/office/drawing/2014/main" id="{6643BA6E-7B1D-098A-2D4C-ACE776AA427C}"/>
              </a:ext>
            </a:extLst>
          </p:cNvPr>
          <p:cNvPicPr>
            <a:picLocks noChangeAspect="1"/>
          </p:cNvPicPr>
          <p:nvPr/>
        </p:nvPicPr>
        <p:blipFill rotWithShape="1">
          <a:blip r:embed="rId5"/>
          <a:srcRect t="435" b="546"/>
          <a:stretch/>
        </p:blipFill>
        <p:spPr>
          <a:xfrm>
            <a:off x="737158" y="1106591"/>
            <a:ext cx="4304716" cy="3242261"/>
          </a:xfrm>
          <a:prstGeom prst="rect">
            <a:avLst/>
          </a:prstGeom>
        </p:spPr>
      </p:pic>
      <p:sp>
        <p:nvSpPr>
          <p:cNvPr id="19" name="Google Shape;157;p20">
            <a:extLst>
              <a:ext uri="{FF2B5EF4-FFF2-40B4-BE49-F238E27FC236}">
                <a16:creationId xmlns:a16="http://schemas.microsoft.com/office/drawing/2014/main" id="{EAE4ACC3-3C76-5E0C-0AFC-9FAC4866F66F}"/>
              </a:ext>
            </a:extLst>
          </p:cNvPr>
          <p:cNvSpPr/>
          <p:nvPr/>
        </p:nvSpPr>
        <p:spPr>
          <a:xfrm>
            <a:off x="736245" y="1100404"/>
            <a:ext cx="4304715" cy="3295384"/>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a:extLst>
              <a:ext uri="{FF2B5EF4-FFF2-40B4-BE49-F238E27FC236}">
                <a16:creationId xmlns:a16="http://schemas.microsoft.com/office/drawing/2014/main" id="{F174F02F-3E09-8445-8635-F896F81EBC19}"/>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20"/>
                    </a14:imgEffect>
                    <a14:imgEffect>
                      <a14:saturation sat="0"/>
                    </a14:imgEffect>
                  </a14:imgLayer>
                </a14:imgProps>
              </a:ext>
            </a:extLst>
          </a:blip>
          <a:srcRect l="-856" t="-162" r="51903"/>
          <a:stretch/>
        </p:blipFill>
        <p:spPr>
          <a:xfrm>
            <a:off x="2929740" y="1100725"/>
            <a:ext cx="2128035" cy="3233874"/>
          </a:xfrm>
          <a:prstGeom prst="rect">
            <a:avLst/>
          </a:prstGeom>
          <a:effectLst/>
        </p:spPr>
      </p:pic>
      <p:pic>
        <p:nvPicPr>
          <p:cNvPr id="21" name="Picture 20">
            <a:extLst>
              <a:ext uri="{FF2B5EF4-FFF2-40B4-BE49-F238E27FC236}">
                <a16:creationId xmlns:a16="http://schemas.microsoft.com/office/drawing/2014/main" id="{B2C21A84-64D0-74C0-479C-75D99D67D015}"/>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Blur radius="20"/>
                    </a14:imgEffect>
                    <a14:imgEffect>
                      <a14:saturation sat="0"/>
                    </a14:imgEffect>
                  </a14:imgLayer>
                </a14:imgProps>
              </a:ext>
            </a:extLst>
          </a:blip>
          <a:srcRect l="46383" r="2269"/>
          <a:stretch/>
        </p:blipFill>
        <p:spPr>
          <a:xfrm>
            <a:off x="734418" y="1120310"/>
            <a:ext cx="2221394" cy="3233753"/>
          </a:xfrm>
          <a:prstGeom prst="rect">
            <a:avLst/>
          </a:prstGeom>
          <a:effectLst>
            <a:glow>
              <a:schemeClr val="accent1">
                <a:alpha val="40000"/>
              </a:schemeClr>
            </a:glow>
          </a:effectLst>
        </p:spPr>
      </p:pic>
      <p:pic>
        <p:nvPicPr>
          <p:cNvPr id="22" name="Picture 21">
            <a:extLst>
              <a:ext uri="{FF2B5EF4-FFF2-40B4-BE49-F238E27FC236}">
                <a16:creationId xmlns:a16="http://schemas.microsoft.com/office/drawing/2014/main" id="{12AAF678-8BA4-1CE8-AB86-6DB15F55291D}"/>
              </a:ext>
            </a:extLst>
          </p:cNvPr>
          <p:cNvPicPr>
            <a:picLocks noChangeAspect="1"/>
          </p:cNvPicPr>
          <p:nvPr/>
        </p:nvPicPr>
        <p:blipFill>
          <a:blip r:embed="rId4"/>
          <a:stretch>
            <a:fillRect/>
          </a:stretch>
        </p:blipFill>
        <p:spPr>
          <a:xfrm>
            <a:off x="734419" y="1105621"/>
            <a:ext cx="2761256" cy="2070862"/>
          </a:xfrm>
          <a:prstGeom prst="rect">
            <a:avLst/>
          </a:prstGeom>
        </p:spPr>
      </p:pic>
      <p:pic>
        <p:nvPicPr>
          <p:cNvPr id="23" name="Picture 22">
            <a:extLst>
              <a:ext uri="{FF2B5EF4-FFF2-40B4-BE49-F238E27FC236}">
                <a16:creationId xmlns:a16="http://schemas.microsoft.com/office/drawing/2014/main" id="{6C669981-9DA0-36D3-0DC0-72BBDA479278}"/>
              </a:ext>
            </a:extLst>
          </p:cNvPr>
          <p:cNvPicPr>
            <a:picLocks noChangeAspect="1"/>
          </p:cNvPicPr>
          <p:nvPr/>
        </p:nvPicPr>
        <p:blipFill rotWithShape="1">
          <a:blip r:embed="rId5"/>
          <a:srcRect t="466" r="2198"/>
          <a:stretch/>
        </p:blipFill>
        <p:spPr>
          <a:xfrm>
            <a:off x="2000250" y="2045494"/>
            <a:ext cx="3057525" cy="2307158"/>
          </a:xfrm>
          <a:prstGeom prst="rect">
            <a:avLst/>
          </a:prstGeom>
        </p:spPr>
      </p:pic>
      <p:sp>
        <p:nvSpPr>
          <p:cNvPr id="24" name="Google Shape;157;p20">
            <a:extLst>
              <a:ext uri="{FF2B5EF4-FFF2-40B4-BE49-F238E27FC236}">
                <a16:creationId xmlns:a16="http://schemas.microsoft.com/office/drawing/2014/main" id="{494B57C5-0D1C-6552-777C-BD9312FC32F3}"/>
              </a:ext>
            </a:extLst>
          </p:cNvPr>
          <p:cNvSpPr/>
          <p:nvPr/>
        </p:nvSpPr>
        <p:spPr>
          <a:xfrm>
            <a:off x="735331" y="1100404"/>
            <a:ext cx="4322444" cy="3253659"/>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6;p5">
            <a:extLst>
              <a:ext uri="{FF2B5EF4-FFF2-40B4-BE49-F238E27FC236}">
                <a16:creationId xmlns:a16="http://schemas.microsoft.com/office/drawing/2014/main" id="{2295075F-4459-1490-0B98-C555742AB100}"/>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p5">
            <a:extLst>
              <a:ext uri="{FF2B5EF4-FFF2-40B4-BE49-F238E27FC236}">
                <a16:creationId xmlns:a16="http://schemas.microsoft.com/office/drawing/2014/main" id="{D9841596-F82E-3B70-ECE6-54573EB9918D}"/>
              </a:ext>
            </a:extLst>
          </p:cNvPr>
          <p:cNvSpPr/>
          <p:nvPr/>
        </p:nvSpPr>
        <p:spPr>
          <a:xfrm>
            <a:off x="7220630" y="-11087"/>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21"/>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Introduction</a:t>
            </a:r>
            <a:endParaRPr dirty="0"/>
          </a:p>
        </p:txBody>
      </p:sp>
      <p:sp>
        <p:nvSpPr>
          <p:cNvPr id="168" name="Google Shape;168;p21"/>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
        <p:nvSpPr>
          <p:cNvPr id="5" name="Google Shape;152;p20">
            <a:extLst>
              <a:ext uri="{FF2B5EF4-FFF2-40B4-BE49-F238E27FC236}">
                <a16:creationId xmlns:a16="http://schemas.microsoft.com/office/drawing/2014/main" id="{05C474C2-030B-4C7F-B98E-3FB07AB6A293}"/>
              </a:ext>
            </a:extLst>
          </p:cNvPr>
          <p:cNvSpPr txBox="1">
            <a:spLocks/>
          </p:cNvSpPr>
          <p:nvPr/>
        </p:nvSpPr>
        <p:spPr>
          <a:xfrm>
            <a:off x="5155260" y="822700"/>
            <a:ext cx="3090900" cy="128804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b="1" dirty="0">
                <a:solidFill>
                  <a:schemeClr val="lt1"/>
                </a:solidFill>
                <a:latin typeface="Josefin Sans"/>
                <a:sym typeface="Josefin Sans"/>
              </a:rPr>
              <a:t>Introduction</a:t>
            </a:r>
            <a:br>
              <a:rPr lang="en-US" sz="2800" b="1" dirty="0">
                <a:solidFill>
                  <a:schemeClr val="lt1"/>
                </a:solidFill>
                <a:latin typeface="Josefin Sans"/>
                <a:sym typeface="Josefin Sans"/>
              </a:rPr>
            </a:br>
            <a:br>
              <a:rPr lang="en-US" dirty="0"/>
            </a:br>
            <a:r>
              <a:rPr lang="en-US" sz="2000" b="1" dirty="0">
                <a:solidFill>
                  <a:schemeClr val="lt1"/>
                </a:solidFill>
                <a:latin typeface="Josefin Sans SemiBold" pitchFamily="2" charset="0"/>
                <a:sym typeface="Josefin Sans"/>
              </a:rPr>
              <a:t>What is </a:t>
            </a:r>
            <a:r>
              <a:rPr lang="en-US" sz="2000" b="1" dirty="0" err="1">
                <a:solidFill>
                  <a:schemeClr val="lt1"/>
                </a:solidFill>
                <a:latin typeface="Josefin Sans SemiBold" pitchFamily="2" charset="0"/>
                <a:sym typeface="Josefin Sans"/>
              </a:rPr>
              <a:t>MoCap</a:t>
            </a:r>
            <a:r>
              <a:rPr lang="en-US" sz="2000" b="1" dirty="0">
                <a:solidFill>
                  <a:schemeClr val="lt1"/>
                </a:solidFill>
                <a:latin typeface="Josefin Sans SemiBold" pitchFamily="2" charset="0"/>
                <a:sym typeface="Josefin Sans"/>
              </a:rPr>
              <a:t>?</a:t>
            </a:r>
          </a:p>
        </p:txBody>
      </p:sp>
      <p:sp>
        <p:nvSpPr>
          <p:cNvPr id="15" name="TextBox 14">
            <a:extLst>
              <a:ext uri="{FF2B5EF4-FFF2-40B4-BE49-F238E27FC236}">
                <a16:creationId xmlns:a16="http://schemas.microsoft.com/office/drawing/2014/main" id="{F15443AE-643C-C221-5AF7-9CB93CD2FB85}"/>
              </a:ext>
            </a:extLst>
          </p:cNvPr>
          <p:cNvSpPr txBox="1"/>
          <p:nvPr/>
        </p:nvSpPr>
        <p:spPr>
          <a:xfrm>
            <a:off x="1891596" y="4343635"/>
            <a:ext cx="1997663" cy="215444"/>
          </a:xfrm>
          <a:prstGeom prst="rect">
            <a:avLst/>
          </a:prstGeom>
          <a:noFill/>
        </p:spPr>
        <p:txBody>
          <a:bodyPr wrap="none" rtlCol="0">
            <a:spAutoFit/>
          </a:bodyPr>
          <a:lstStyle/>
          <a:p>
            <a:r>
              <a:rPr lang="en-US" sz="800" dirty="0">
                <a:latin typeface="Josefin Sans Light" pitchFamily="2" charset="0"/>
                <a:cs typeface="Arial" panose="020B0604020202020204" pitchFamily="34" charset="0"/>
              </a:rPr>
              <a:t>The Lord of the Rings, Cinema-news.com</a:t>
            </a:r>
          </a:p>
        </p:txBody>
      </p:sp>
      <p:sp>
        <p:nvSpPr>
          <p:cNvPr id="16" name="Google Shape;153;p20">
            <a:extLst>
              <a:ext uri="{FF2B5EF4-FFF2-40B4-BE49-F238E27FC236}">
                <a16:creationId xmlns:a16="http://schemas.microsoft.com/office/drawing/2014/main" id="{CC0B61FC-6103-3845-B068-FDA7E3ACF754}"/>
              </a:ext>
            </a:extLst>
          </p:cNvPr>
          <p:cNvSpPr txBox="1">
            <a:spLocks/>
          </p:cNvSpPr>
          <p:nvPr/>
        </p:nvSpPr>
        <p:spPr>
          <a:xfrm>
            <a:off x="5115400" y="2455627"/>
            <a:ext cx="3130500" cy="17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Font typeface="Josefin Slab SemiBold"/>
              <a:buNone/>
            </a:pPr>
            <a:endParaRPr lang="es" dirty="0"/>
          </a:p>
          <a:p>
            <a:pPr marL="0" indent="0" algn="r">
              <a:buFont typeface="Josefin Slab SemiBold"/>
              <a:buNone/>
            </a:pPr>
            <a:endParaRPr lang="es" dirty="0"/>
          </a:p>
          <a:p>
            <a:pPr marL="0" indent="0" algn="r">
              <a:buFont typeface="Josefin Slab SemiBold"/>
              <a:buNone/>
            </a:pPr>
            <a:r>
              <a:rPr lang="es" sz="1600" dirty="0"/>
              <a:t>This is </a:t>
            </a:r>
            <a:r>
              <a:rPr lang="es" sz="1600" dirty="0">
                <a:solidFill>
                  <a:schemeClr val="accent6"/>
                </a:solidFill>
                <a:latin typeface="Josefin Sans" pitchFamily="2" charset="0"/>
              </a:rPr>
              <a:t>Motion Capture = MoCap</a:t>
            </a:r>
          </a:p>
          <a:p>
            <a:pPr marL="0" indent="0" algn="r">
              <a:buClr>
                <a:srgbClr val="5B0F00"/>
              </a:buClr>
              <a:buFont typeface="Josefin Slab SemiBold"/>
              <a:buNone/>
              <a:defRPr/>
            </a:pPr>
            <a:endParaRPr lang="es" dirty="0">
              <a:solidFill>
                <a:srgbClr val="5B0F00"/>
              </a:solidFill>
              <a:latin typeface="Josefin Slab SemiBold" pitchFamily="2" charset="0"/>
            </a:endParaRPr>
          </a:p>
          <a:p>
            <a:pPr marL="0" indent="0" algn="r">
              <a:buClr>
                <a:srgbClr val="5B0F00"/>
              </a:buClr>
              <a:buFont typeface="Josefin Slab SemiBold"/>
              <a:buNone/>
              <a:defRPr/>
            </a:pPr>
            <a:r>
              <a:rPr lang="es" dirty="0">
                <a:solidFill>
                  <a:srgbClr val="5B0F00"/>
                </a:solidFill>
                <a:latin typeface="Josefin Slab SemiBold" pitchFamily="2" charset="0"/>
              </a:rPr>
              <a:t>More precisely, marker-based MoCap</a:t>
            </a:r>
          </a:p>
          <a:p>
            <a:pPr marL="0" indent="0" algn="r">
              <a:buClr>
                <a:srgbClr val="5B0F00"/>
              </a:buClr>
              <a:buFont typeface="Josefin Slab SemiBold"/>
              <a:buNone/>
              <a:defRPr/>
            </a:pPr>
            <a:r>
              <a:rPr lang="es" dirty="0">
                <a:solidFill>
                  <a:srgbClr val="5B0F00"/>
                </a:solidFill>
                <a:latin typeface="Josefin Slab SemiBold" pitchFamily="2" charset="0"/>
              </a:rPr>
              <a:t>Markers are tracked to render motion</a:t>
            </a:r>
            <a:endParaRPr lang="es" sz="1400" dirty="0">
              <a:solidFill>
                <a:srgbClr val="5B0F00"/>
              </a:solidFill>
              <a:latin typeface="Josefin Sans" pitchFamily="2" charset="0"/>
            </a:endParaRPr>
          </a:p>
          <a:p>
            <a:pPr marL="0" indent="0" algn="r">
              <a:buFont typeface="Josefin Slab SemiBold"/>
              <a:buNone/>
            </a:pPr>
            <a:endParaRPr lang="es" sz="1400" dirty="0">
              <a:solidFill>
                <a:schemeClr val="accent6"/>
              </a:solidFill>
              <a:latin typeface="Josefin Sans" pitchFamily="2" charset="0"/>
            </a:endParaRPr>
          </a:p>
        </p:txBody>
      </p:sp>
      <p:sp>
        <p:nvSpPr>
          <p:cNvPr id="25" name="TextBox 24">
            <a:extLst>
              <a:ext uri="{FF2B5EF4-FFF2-40B4-BE49-F238E27FC236}">
                <a16:creationId xmlns:a16="http://schemas.microsoft.com/office/drawing/2014/main" id="{80A63901-5781-792E-1341-1A783E0949C4}"/>
              </a:ext>
            </a:extLst>
          </p:cNvPr>
          <p:cNvSpPr txBox="1"/>
          <p:nvPr/>
        </p:nvSpPr>
        <p:spPr>
          <a:xfrm>
            <a:off x="2210378" y="4338418"/>
            <a:ext cx="1233030" cy="215444"/>
          </a:xfrm>
          <a:prstGeom prst="rect">
            <a:avLst/>
          </a:prstGeom>
          <a:noFill/>
        </p:spPr>
        <p:txBody>
          <a:bodyPr wrap="none" rtlCol="0">
            <a:spAutoFit/>
          </a:bodyPr>
          <a:lstStyle/>
          <a:p>
            <a:r>
              <a:rPr lang="en-US" sz="800" dirty="0">
                <a:latin typeface="Josefin Sans Light" pitchFamily="2" charset="0"/>
                <a:cs typeface="Arial" panose="020B0604020202020204" pitchFamily="34" charset="0"/>
              </a:rPr>
              <a:t>Assassin’s creed, Ubisoft</a:t>
            </a:r>
          </a:p>
        </p:txBody>
      </p:sp>
      <p:sp>
        <p:nvSpPr>
          <p:cNvPr id="26" name="Rectangle: Rounded Corners 25">
            <a:extLst>
              <a:ext uri="{FF2B5EF4-FFF2-40B4-BE49-F238E27FC236}">
                <a16:creationId xmlns:a16="http://schemas.microsoft.com/office/drawing/2014/main" id="{B404629A-B2D9-1D91-8546-C16878DB647A}"/>
              </a:ext>
            </a:extLst>
          </p:cNvPr>
          <p:cNvSpPr/>
          <p:nvPr/>
        </p:nvSpPr>
        <p:spPr>
          <a:xfrm>
            <a:off x="5698067" y="3149602"/>
            <a:ext cx="2614068" cy="660400"/>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4" grpId="0" animBg="1"/>
      <p:bldP spid="15" grpId="0"/>
      <p:bldP spid="25" grpId="0"/>
      <p:bldP spid="25" grpId="1"/>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27" name="Group 26">
            <a:extLst>
              <a:ext uri="{FF2B5EF4-FFF2-40B4-BE49-F238E27FC236}">
                <a16:creationId xmlns:a16="http://schemas.microsoft.com/office/drawing/2014/main" id="{6AD59ECB-AD04-132A-236C-9A71D9746CC9}"/>
              </a:ext>
            </a:extLst>
          </p:cNvPr>
          <p:cNvGrpSpPr/>
          <p:nvPr/>
        </p:nvGrpSpPr>
        <p:grpSpPr>
          <a:xfrm>
            <a:off x="1741683" y="3410163"/>
            <a:ext cx="1831845" cy="1299467"/>
            <a:chOff x="3548729" y="3415384"/>
            <a:chExt cx="1831845" cy="1299467"/>
          </a:xfrm>
        </p:grpSpPr>
        <p:pic>
          <p:nvPicPr>
            <p:cNvPr id="17" name="Picture 16">
              <a:extLst>
                <a:ext uri="{FF2B5EF4-FFF2-40B4-BE49-F238E27FC236}">
                  <a16:creationId xmlns:a16="http://schemas.microsoft.com/office/drawing/2014/main" id="{EC1BB195-A2ED-3319-305B-EFDAAED65EE5}"/>
                </a:ext>
              </a:extLst>
            </p:cNvPr>
            <p:cNvPicPr>
              <a:picLocks noChangeAspect="1"/>
            </p:cNvPicPr>
            <p:nvPr/>
          </p:nvPicPr>
          <p:blipFill rotWithShape="1">
            <a:blip r:embed="rId5">
              <a:clrChange>
                <a:clrFrom>
                  <a:srgbClr val="FFFFFF"/>
                </a:clrFrom>
                <a:clrTo>
                  <a:srgbClr val="FFFFFF">
                    <a:alpha val="0"/>
                  </a:srgbClr>
                </a:clrTo>
              </a:clrChange>
            </a:blip>
            <a:srcRect l="2794" t="1598"/>
            <a:stretch/>
          </p:blipFill>
          <p:spPr>
            <a:xfrm>
              <a:off x="3548729" y="3415384"/>
              <a:ext cx="1811008" cy="1189033"/>
            </a:xfrm>
            <a:prstGeom prst="rect">
              <a:avLst/>
            </a:prstGeom>
          </p:spPr>
        </p:pic>
        <p:pic>
          <p:nvPicPr>
            <p:cNvPr id="26" name="Picture 25">
              <a:extLst>
                <a:ext uri="{FF2B5EF4-FFF2-40B4-BE49-F238E27FC236}">
                  <a16:creationId xmlns:a16="http://schemas.microsoft.com/office/drawing/2014/main" id="{84EC7443-E33B-38ED-63BD-4AA9295DC05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966687" y="4545866"/>
              <a:ext cx="1413887" cy="168985"/>
            </a:xfrm>
            <a:prstGeom prst="rect">
              <a:avLst/>
            </a:prstGeom>
          </p:spPr>
        </p:pic>
      </p:grpSp>
      <p:grpSp>
        <p:nvGrpSpPr>
          <p:cNvPr id="29" name="Group 28">
            <a:extLst>
              <a:ext uri="{FF2B5EF4-FFF2-40B4-BE49-F238E27FC236}">
                <a16:creationId xmlns:a16="http://schemas.microsoft.com/office/drawing/2014/main" id="{204C89B6-4214-A8A4-A927-6E2F5A24AB71}"/>
              </a:ext>
            </a:extLst>
          </p:cNvPr>
          <p:cNvGrpSpPr/>
          <p:nvPr/>
        </p:nvGrpSpPr>
        <p:grpSpPr>
          <a:xfrm>
            <a:off x="3569369" y="3428775"/>
            <a:ext cx="1788777" cy="1323614"/>
            <a:chOff x="1789308" y="3410163"/>
            <a:chExt cx="1788777" cy="1323614"/>
          </a:xfrm>
        </p:grpSpPr>
        <p:pic>
          <p:nvPicPr>
            <p:cNvPr id="31" name="Picture 30">
              <a:extLst>
                <a:ext uri="{FF2B5EF4-FFF2-40B4-BE49-F238E27FC236}">
                  <a16:creationId xmlns:a16="http://schemas.microsoft.com/office/drawing/2014/main" id="{BFC100C1-FB42-B18B-49F3-3477DC919D3C}"/>
                </a:ext>
              </a:extLst>
            </p:cNvPr>
            <p:cNvPicPr>
              <a:picLocks noChangeAspect="1"/>
            </p:cNvPicPr>
            <p:nvPr/>
          </p:nvPicPr>
          <p:blipFill rotWithShape="1">
            <a:blip r:embed="rId7">
              <a:clrChange>
                <a:clrFrom>
                  <a:srgbClr val="FFFFFF"/>
                </a:clrFrom>
                <a:clrTo>
                  <a:srgbClr val="FFFFFF">
                    <a:alpha val="0"/>
                  </a:srgbClr>
                </a:clrTo>
              </a:clrChange>
            </a:blip>
            <a:srcRect b="1685"/>
            <a:stretch/>
          </p:blipFill>
          <p:spPr>
            <a:xfrm>
              <a:off x="1789308" y="3410163"/>
              <a:ext cx="1759421" cy="1194254"/>
            </a:xfrm>
            <a:prstGeom prst="rect">
              <a:avLst/>
            </a:prstGeom>
          </p:spPr>
        </p:pic>
        <p:pic>
          <p:nvPicPr>
            <p:cNvPr id="480" name="Picture 479">
              <a:extLst>
                <a:ext uri="{FF2B5EF4-FFF2-40B4-BE49-F238E27FC236}">
                  <a16:creationId xmlns:a16="http://schemas.microsoft.com/office/drawing/2014/main" id="{97F6F292-3570-863C-4B4A-2B1C43D9CB3F}"/>
                </a:ext>
              </a:extLst>
            </p:cNvPr>
            <p:cNvPicPr>
              <a:picLocks noChangeAspect="1"/>
            </p:cNvPicPr>
            <p:nvPr/>
          </p:nvPicPr>
          <p:blipFill rotWithShape="1">
            <a:blip r:embed="rId8">
              <a:clrChange>
                <a:clrFrom>
                  <a:srgbClr val="FFFFFF"/>
                </a:clrFrom>
                <a:clrTo>
                  <a:srgbClr val="FFFFFF">
                    <a:alpha val="0"/>
                  </a:srgbClr>
                </a:clrTo>
              </a:clrChange>
            </a:blip>
            <a:srcRect b="28467"/>
            <a:stretch/>
          </p:blipFill>
          <p:spPr>
            <a:xfrm>
              <a:off x="2207266" y="4526942"/>
              <a:ext cx="1370819" cy="206835"/>
            </a:xfrm>
            <a:prstGeom prst="rect">
              <a:avLst/>
            </a:prstGeom>
          </p:spPr>
        </p:pic>
      </p:gr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Application</a:t>
            </a:r>
            <a:br>
              <a:rPr lang="en-US" dirty="0"/>
            </a:br>
            <a:r>
              <a:rPr lang="en-US" dirty="0"/>
              <a:t>case</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KPI accuracy results</a:t>
            </a:r>
          </a:p>
          <a:p>
            <a:pPr marL="0" indent="0" algn="r">
              <a:buNone/>
            </a:pPr>
            <a:endParaRPr lang="es" sz="1600" dirty="0">
              <a:latin typeface="Josefin Sans" pitchFamily="2" charset="0"/>
            </a:endParaRPr>
          </a:p>
        </p:txBody>
      </p:sp>
      <p:sp>
        <p:nvSpPr>
          <p:cNvPr id="7" name="TextBox 6">
            <a:extLst>
              <a:ext uri="{FF2B5EF4-FFF2-40B4-BE49-F238E27FC236}">
                <a16:creationId xmlns:a16="http://schemas.microsoft.com/office/drawing/2014/main" id="{0267D909-D689-7DEA-7636-8D68E6F7DB4F}"/>
              </a:ext>
            </a:extLst>
          </p:cNvPr>
          <p:cNvSpPr txBox="1"/>
          <p:nvPr/>
        </p:nvSpPr>
        <p:spPr>
          <a:xfrm>
            <a:off x="393520" y="1313166"/>
            <a:ext cx="5375656" cy="1508105"/>
          </a:xfrm>
          <a:prstGeom prst="rect">
            <a:avLst/>
          </a:prstGeom>
          <a:noFill/>
        </p:spPr>
        <p:txBody>
          <a:bodyPr wrap="square">
            <a:spAutoFit/>
          </a:bodyPr>
          <a:lstStyle/>
          <a:p>
            <a:r>
              <a:rPr lang="en-US" sz="1200" b="1" dirty="0">
                <a:solidFill>
                  <a:srgbClr val="5B0F00"/>
                </a:solidFill>
                <a:latin typeface="Josefin Sans" pitchFamily="2" charset="0"/>
              </a:rPr>
              <a:t>Research-grade markerless</a:t>
            </a:r>
            <a:r>
              <a:rPr lang="en-US" sz="800" b="1" dirty="0">
                <a:solidFill>
                  <a:srgbClr val="5B0F00"/>
                </a:solidFill>
                <a:latin typeface="Josefin Sans" pitchFamily="2" charset="0"/>
              </a:rPr>
              <a:t> </a:t>
            </a:r>
            <a:r>
              <a:rPr lang="en-US" sz="800" dirty="0">
                <a:solidFill>
                  <a:srgbClr val="5B0F00"/>
                </a:solidFill>
                <a:latin typeface="Josefin Sans" pitchFamily="2" charset="0"/>
              </a:rPr>
              <a:t>vs. marker-based</a:t>
            </a:r>
            <a:r>
              <a:rPr lang="en-US" sz="800" b="1" dirty="0">
                <a:solidFill>
                  <a:srgbClr val="5B0F00"/>
                </a:solidFill>
                <a:latin typeface="Josefin Slab SemiBold" pitchFamily="2" charset="0"/>
              </a:rPr>
              <a:t>: </a:t>
            </a:r>
          </a:p>
          <a:p>
            <a:pPr marL="171450" indent="-171450">
              <a:buClr>
                <a:schemeClr val="bg1"/>
              </a:buClr>
              <a:buFont typeface="Arial" panose="020B0604020202020204" pitchFamily="34" charset="0"/>
              <a:buChar char="•"/>
            </a:pPr>
            <a:r>
              <a:rPr lang="en-US" sz="1200" dirty="0">
                <a:solidFill>
                  <a:srgbClr val="5B0F00"/>
                </a:solidFill>
                <a:latin typeface="Josefin Sans" pitchFamily="2" charset="0"/>
              </a:rPr>
              <a:t>Onset times:</a:t>
            </a:r>
            <a:r>
              <a:rPr lang="en-US" sz="1200" b="1" dirty="0">
                <a:solidFill>
                  <a:srgbClr val="5B0F00"/>
                </a:solidFill>
                <a:latin typeface="Josefin Slab SemiBold" pitchFamily="2" charset="0"/>
              </a:rPr>
              <a:t> sub-frame agreement </a:t>
            </a:r>
            <a:r>
              <a:rPr lang="en-US" sz="800" b="1" dirty="0">
                <a:solidFill>
                  <a:srgbClr val="5B0F00"/>
                </a:solidFill>
                <a:latin typeface="Josefin Slab SemiBold" pitchFamily="2" charset="0"/>
              </a:rPr>
              <a:t>Errors &lt;15 </a:t>
            </a:r>
            <a:r>
              <a:rPr lang="en-US" sz="800" b="1" dirty="0" err="1">
                <a:solidFill>
                  <a:srgbClr val="5B0F00"/>
                </a:solidFill>
                <a:latin typeface="Josefin Slab SemiBold" pitchFamily="2" charset="0"/>
              </a:rPr>
              <a:t>ms</a:t>
            </a:r>
            <a:r>
              <a:rPr lang="en-US" sz="800" b="1" dirty="0">
                <a:solidFill>
                  <a:srgbClr val="5B0F00"/>
                </a:solidFill>
                <a:latin typeface="Josefin Slab SemiBold" pitchFamily="2" charset="0"/>
              </a:rPr>
              <a:t> = 0.9 frames (@60fps)</a:t>
            </a:r>
          </a:p>
          <a:p>
            <a:pPr marL="171450" indent="-171450">
              <a:buClr>
                <a:schemeClr val="bg1"/>
              </a:buClr>
              <a:buFont typeface="Arial" panose="020B0604020202020204" pitchFamily="34" charset="0"/>
              <a:buChar char="•"/>
            </a:pPr>
            <a:r>
              <a:rPr lang="en-US" sz="1200" dirty="0">
                <a:solidFill>
                  <a:srgbClr val="5B0F00"/>
                </a:solidFill>
                <a:latin typeface="Josefin Sans" pitchFamily="2" charset="0"/>
              </a:rPr>
              <a:t>Peak translations</a:t>
            </a:r>
            <a:r>
              <a:rPr lang="en-US" sz="1200" b="1" dirty="0">
                <a:solidFill>
                  <a:srgbClr val="5B0F00"/>
                </a:solidFill>
                <a:latin typeface="Josefin Slab SemiBold" pitchFamily="2" charset="0"/>
              </a:rPr>
              <a:t>: Sub-centimeter agreement </a:t>
            </a:r>
            <a:r>
              <a:rPr lang="en-US" sz="800" b="1" dirty="0">
                <a:solidFill>
                  <a:srgbClr val="5B0F00"/>
                </a:solidFill>
                <a:latin typeface="Josefin Slab SemiBold" pitchFamily="2" charset="0"/>
              </a:rPr>
              <a:t>Position errors: &lt;1 cm and speeds: &lt; -0,4m/s</a:t>
            </a:r>
            <a:endParaRPr lang="en-US" sz="1200" b="1" dirty="0">
              <a:solidFill>
                <a:srgbClr val="5B0F00"/>
              </a:solidFill>
              <a:latin typeface="Josefin Slab SemiBold" pitchFamily="2" charset="0"/>
            </a:endParaRPr>
          </a:p>
          <a:p>
            <a:pPr marL="171450" indent="-171450">
              <a:buClr>
                <a:schemeClr val="bg1"/>
              </a:buClr>
              <a:buFont typeface="Arial" panose="020B0604020202020204" pitchFamily="34" charset="0"/>
              <a:buChar char="•"/>
            </a:pPr>
            <a:r>
              <a:rPr lang="en-US" sz="1200" dirty="0">
                <a:solidFill>
                  <a:srgbClr val="5B0F00"/>
                </a:solidFill>
                <a:latin typeface="Josefin Sans" pitchFamily="2" charset="0"/>
              </a:rPr>
              <a:t>Peak rotations</a:t>
            </a:r>
            <a:r>
              <a:rPr lang="en-US" sz="1200" b="1" dirty="0">
                <a:solidFill>
                  <a:srgbClr val="5B0F00"/>
                </a:solidFill>
                <a:latin typeface="Josefin Slab SemiBold" pitchFamily="2" charset="0"/>
              </a:rPr>
              <a:t>: Slight offsets</a:t>
            </a:r>
            <a:r>
              <a:rPr lang="en-US" sz="800" b="1" dirty="0">
                <a:solidFill>
                  <a:srgbClr val="5B0F00"/>
                </a:solidFill>
                <a:latin typeface="Josefin Slab SemiBold" pitchFamily="2" charset="0"/>
              </a:rPr>
              <a:t>, especially in pelvis &amp; upper-body (up to 5.4°)</a:t>
            </a:r>
          </a:p>
          <a:p>
            <a:endParaRPr lang="en-US" sz="1200" b="1" dirty="0">
              <a:solidFill>
                <a:srgbClr val="5B0F00"/>
              </a:solidFill>
              <a:latin typeface="Josefin Slab SemiBold" pitchFamily="2" charset="0"/>
            </a:endParaRPr>
          </a:p>
          <a:p>
            <a:r>
              <a:rPr lang="en-US" sz="1200" b="1" dirty="0">
                <a:solidFill>
                  <a:srgbClr val="5B0F00"/>
                </a:solidFill>
                <a:latin typeface="Josefin Sans" pitchFamily="2" charset="0"/>
              </a:rPr>
              <a:t>Consumer-grade hardware</a:t>
            </a:r>
            <a:r>
              <a:rPr lang="en-US" sz="800" b="1" dirty="0">
                <a:solidFill>
                  <a:srgbClr val="5B0F00"/>
                </a:solidFill>
                <a:latin typeface="Josefin Sans" pitchFamily="2" charset="0"/>
              </a:rPr>
              <a:t> </a:t>
            </a:r>
            <a:r>
              <a:rPr lang="en-US" sz="800" dirty="0">
                <a:solidFill>
                  <a:srgbClr val="5B0F00"/>
                </a:solidFill>
                <a:latin typeface="Josefin Sans" pitchFamily="2" charset="0"/>
              </a:rPr>
              <a:t>vs. research-grade:</a:t>
            </a:r>
          </a:p>
          <a:p>
            <a:r>
              <a:rPr lang="en-US" sz="1200" dirty="0">
                <a:solidFill>
                  <a:srgbClr val="5B0F00"/>
                </a:solidFill>
                <a:latin typeface="Josefin Sans" pitchFamily="2" charset="0"/>
              </a:rPr>
              <a:t>Very slight differences</a:t>
            </a:r>
            <a:r>
              <a:rPr lang="en-US" sz="1200" b="1" dirty="0">
                <a:solidFill>
                  <a:srgbClr val="5B0F00"/>
                </a:solidFill>
                <a:latin typeface="Josefin Slab SemiBold" pitchFamily="2" charset="0"/>
              </a:rPr>
              <a:t>, despite </a:t>
            </a:r>
            <a:r>
              <a:rPr lang="en-US" sz="1200" dirty="0">
                <a:solidFill>
                  <a:srgbClr val="5B0F00"/>
                </a:solidFill>
                <a:latin typeface="Josefin Slab SemiBold" pitchFamily="2" charset="0"/>
              </a:rPr>
              <a:t>post-calibrated &amp; post-synchronized</a:t>
            </a:r>
          </a:p>
          <a:p>
            <a:r>
              <a:rPr lang="en-US" sz="800" dirty="0">
                <a:solidFill>
                  <a:srgbClr val="5B0F00"/>
                </a:solidFill>
                <a:latin typeface="Josefin Slab SemiBold" pitchFamily="2" charset="0"/>
              </a:rPr>
              <a:t>Rotations: up to 8.6° errors vs. up to 5.4°</a:t>
            </a:r>
            <a:endParaRPr lang="en-US" sz="800" dirty="0">
              <a:solidFill>
                <a:srgbClr val="5B0F00"/>
              </a:solidFill>
              <a:latin typeface="Josefin Sans" pitchFamily="2" charset="0"/>
            </a:endParaRPr>
          </a:p>
        </p:txBody>
      </p:sp>
      <p:pic>
        <p:nvPicPr>
          <p:cNvPr id="2" name="test">
            <a:hlinkClick r:id="" action="ppaction://media"/>
            <a:extLst>
              <a:ext uri="{FF2B5EF4-FFF2-40B4-BE49-F238E27FC236}">
                <a16:creationId xmlns:a16="http://schemas.microsoft.com/office/drawing/2014/main" id="{BB098576-E968-95CD-024A-CAFB032FBF44}"/>
              </a:ext>
            </a:extLst>
          </p:cNvPr>
          <p:cNvPicPr>
            <a:picLocks noChangeAspect="1"/>
          </p:cNvPicPr>
          <p:nvPr>
            <a:videoFile r:link="rId1"/>
            <p:extLst>
              <p:ext uri="{DAA4B4D4-6D71-4841-9C94-3DE7FCFB9230}">
                <p14:media xmlns:p14="http://schemas.microsoft.com/office/powerpoint/2010/main" r:embed="rId2">
                  <p14:trim st="323"/>
                </p14:media>
              </p:ext>
            </p:extLst>
          </p:nvPr>
        </p:nvPicPr>
        <p:blipFill rotWithShape="1">
          <a:blip r:embed="rId9"/>
          <a:srcRect l="33670" t="5323" r="18286"/>
          <a:stretch/>
        </p:blipFill>
        <p:spPr>
          <a:xfrm>
            <a:off x="5769176" y="1305853"/>
            <a:ext cx="3165274" cy="3324506"/>
          </a:xfrm>
          <a:prstGeom prst="rect">
            <a:avLst/>
          </a:prstGeom>
        </p:spPr>
      </p:pic>
      <p:grpSp>
        <p:nvGrpSpPr>
          <p:cNvPr id="22" name="Group 21">
            <a:extLst>
              <a:ext uri="{FF2B5EF4-FFF2-40B4-BE49-F238E27FC236}">
                <a16:creationId xmlns:a16="http://schemas.microsoft.com/office/drawing/2014/main" id="{BCA7A9ED-20E7-E4B1-6470-A7FF9982E313}"/>
              </a:ext>
            </a:extLst>
          </p:cNvPr>
          <p:cNvGrpSpPr/>
          <p:nvPr/>
        </p:nvGrpSpPr>
        <p:grpSpPr>
          <a:xfrm>
            <a:off x="102187" y="3410163"/>
            <a:ext cx="1730545" cy="1342226"/>
            <a:chOff x="102187" y="3410163"/>
            <a:chExt cx="1730545" cy="1342226"/>
          </a:xfrm>
        </p:grpSpPr>
        <p:pic>
          <p:nvPicPr>
            <p:cNvPr id="11" name="Picture 10">
              <a:extLst>
                <a:ext uri="{FF2B5EF4-FFF2-40B4-BE49-F238E27FC236}">
                  <a16:creationId xmlns:a16="http://schemas.microsoft.com/office/drawing/2014/main" id="{71FAE1ED-9B65-3484-398D-4990C1492C6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2187" y="3410163"/>
              <a:ext cx="1687121" cy="1194254"/>
            </a:xfrm>
            <a:prstGeom prst="rect">
              <a:avLst/>
            </a:prstGeom>
          </p:spPr>
        </p:pic>
        <p:pic>
          <p:nvPicPr>
            <p:cNvPr id="21" name="Picture 20">
              <a:extLst>
                <a:ext uri="{FF2B5EF4-FFF2-40B4-BE49-F238E27FC236}">
                  <a16:creationId xmlns:a16="http://schemas.microsoft.com/office/drawing/2014/main" id="{FDED2CDE-2C7C-15C5-170C-A7AA1EB30B0A}"/>
                </a:ext>
              </a:extLst>
            </p:cNvPr>
            <p:cNvPicPr>
              <a:picLocks noChangeAspect="1"/>
            </p:cNvPicPr>
            <p:nvPr/>
          </p:nvPicPr>
          <p:blipFill rotWithShape="1">
            <a:blip r:embed="rId8">
              <a:clrChange>
                <a:clrFrom>
                  <a:srgbClr val="FFFFFF"/>
                </a:clrFrom>
                <a:clrTo>
                  <a:srgbClr val="FFFFFF">
                    <a:alpha val="0"/>
                  </a:srgbClr>
                </a:clrTo>
              </a:clrChange>
            </a:blip>
            <a:srcRect b="28467"/>
            <a:stretch/>
          </p:blipFill>
          <p:spPr>
            <a:xfrm>
              <a:off x="491269" y="4545554"/>
              <a:ext cx="1341463" cy="206835"/>
            </a:xfrm>
            <a:prstGeom prst="rect">
              <a:avLst/>
            </a:prstGeom>
          </p:spPr>
        </p:pic>
      </p:grpSp>
      <p:sp>
        <p:nvSpPr>
          <p:cNvPr id="8" name="TextBox 7">
            <a:extLst>
              <a:ext uri="{FF2B5EF4-FFF2-40B4-BE49-F238E27FC236}">
                <a16:creationId xmlns:a16="http://schemas.microsoft.com/office/drawing/2014/main" id="{F8C00214-1BF5-F561-85E5-C0E211B26BC0}"/>
              </a:ext>
            </a:extLst>
          </p:cNvPr>
          <p:cNvSpPr txBox="1"/>
          <p:nvPr/>
        </p:nvSpPr>
        <p:spPr>
          <a:xfrm>
            <a:off x="491269" y="3213331"/>
            <a:ext cx="5375655" cy="215444"/>
          </a:xfrm>
          <a:prstGeom prst="rect">
            <a:avLst/>
          </a:prstGeom>
          <a:noFill/>
        </p:spPr>
        <p:txBody>
          <a:bodyPr wrap="square">
            <a:spAutoFit/>
          </a:bodyPr>
          <a:lstStyle/>
          <a:p>
            <a:r>
              <a:rPr lang="en-US" sz="800" b="1" dirty="0">
                <a:latin typeface="+mn-lt"/>
              </a:rPr>
              <a:t>—— </a:t>
            </a:r>
            <a:r>
              <a:rPr lang="en-US" sz="800" dirty="0">
                <a:latin typeface="+mn-lt"/>
              </a:rPr>
              <a:t>Marker-based</a:t>
            </a:r>
            <a:r>
              <a:rPr lang="en-US" sz="800" dirty="0">
                <a:solidFill>
                  <a:srgbClr val="5B0F00"/>
                </a:solidFill>
                <a:latin typeface="+mn-lt"/>
              </a:rPr>
              <a:t>    </a:t>
            </a:r>
            <a:r>
              <a:rPr lang="en-US" sz="800" b="1" dirty="0">
                <a:solidFill>
                  <a:srgbClr val="63C163"/>
                </a:solidFill>
                <a:latin typeface="+mn-lt"/>
              </a:rPr>
              <a:t>—— </a:t>
            </a:r>
            <a:r>
              <a:rPr lang="en-US" sz="800" dirty="0">
                <a:solidFill>
                  <a:srgbClr val="63C163"/>
                </a:solidFill>
                <a:latin typeface="+mn-lt"/>
              </a:rPr>
              <a:t>Research-grade markerless</a:t>
            </a:r>
            <a:r>
              <a:rPr lang="en-US" sz="800" dirty="0">
                <a:solidFill>
                  <a:srgbClr val="5B0F00"/>
                </a:solidFill>
                <a:latin typeface="+mn-lt"/>
              </a:rPr>
              <a:t>    </a:t>
            </a:r>
            <a:r>
              <a:rPr lang="en-US" sz="800" b="1" dirty="0">
                <a:solidFill>
                  <a:srgbClr val="9BB734"/>
                </a:solidFill>
                <a:latin typeface="+mn-lt"/>
              </a:rPr>
              <a:t>—— </a:t>
            </a:r>
            <a:r>
              <a:rPr lang="en-US" sz="800" dirty="0">
                <a:solidFill>
                  <a:srgbClr val="9BB734"/>
                </a:solidFill>
                <a:latin typeface="+mn-lt"/>
              </a:rPr>
              <a:t>Consumer-grade markerless</a:t>
            </a:r>
          </a:p>
        </p:txBody>
      </p:sp>
    </p:spTree>
    <p:extLst>
      <p:ext uri="{BB962C8B-B14F-4D97-AF65-F5344CB8AC3E}">
        <p14:creationId xmlns:p14="http://schemas.microsoft.com/office/powerpoint/2010/main" val="350908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Application</a:t>
            </a:r>
            <a:br>
              <a:rPr lang="en-US" dirty="0"/>
            </a:br>
            <a:r>
              <a:rPr lang="en-US" dirty="0"/>
              <a:t>case</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Application case summary</a:t>
            </a:r>
          </a:p>
          <a:p>
            <a:pPr marL="0" indent="0" algn="r">
              <a:buNone/>
            </a:pPr>
            <a:endParaRPr lang="es" sz="1600" dirty="0">
              <a:latin typeface="Josefin Sans" pitchFamily="2" charset="0"/>
            </a:endParaRPr>
          </a:p>
        </p:txBody>
      </p:sp>
      <p:sp>
        <p:nvSpPr>
          <p:cNvPr id="7" name="TextBox 6">
            <a:extLst>
              <a:ext uri="{FF2B5EF4-FFF2-40B4-BE49-F238E27FC236}">
                <a16:creationId xmlns:a16="http://schemas.microsoft.com/office/drawing/2014/main" id="{0267D909-D689-7DEA-7636-8D68E6F7DB4F}"/>
              </a:ext>
            </a:extLst>
          </p:cNvPr>
          <p:cNvSpPr txBox="1"/>
          <p:nvPr/>
        </p:nvSpPr>
        <p:spPr>
          <a:xfrm>
            <a:off x="1800665" y="1560600"/>
            <a:ext cx="5338688" cy="1384995"/>
          </a:xfrm>
          <a:prstGeom prst="rect">
            <a:avLst/>
          </a:prstGeom>
          <a:noFill/>
        </p:spPr>
        <p:txBody>
          <a:bodyPr wrap="square">
            <a:spAutoFit/>
          </a:bodyPr>
          <a:lstStyle/>
          <a:p>
            <a:r>
              <a:rPr lang="en-US" sz="1200" dirty="0">
                <a:solidFill>
                  <a:srgbClr val="5B0F00"/>
                </a:solidFill>
                <a:latin typeface="Josefin Sans" pitchFamily="2" charset="0"/>
              </a:rPr>
              <a:t>Markerless is relevant</a:t>
            </a:r>
          </a:p>
          <a:p>
            <a:r>
              <a:rPr lang="en-US" sz="1200" dirty="0">
                <a:solidFill>
                  <a:srgbClr val="5B0F00"/>
                </a:solidFill>
                <a:latin typeface="Josefin Slab SemiBold" pitchFamily="2" charset="0"/>
              </a:rPr>
              <a:t>for whole-body, 3D, on-field sports analysis</a:t>
            </a:r>
            <a:endParaRPr lang="en-US" sz="1200" b="1" dirty="0">
              <a:solidFill>
                <a:srgbClr val="5B0F00"/>
              </a:solidFill>
              <a:latin typeface="Josefin Slab SemiBold" pitchFamily="2" charset="0"/>
            </a:endParaRPr>
          </a:p>
          <a:p>
            <a:endParaRPr lang="en-US" sz="1200" dirty="0">
              <a:solidFill>
                <a:srgbClr val="5B0F00"/>
              </a:solidFill>
              <a:latin typeface="Josefin Slab SemiBold" pitchFamily="2" charset="0"/>
            </a:endParaRPr>
          </a:p>
          <a:p>
            <a:r>
              <a:rPr lang="en-US" sz="1200" dirty="0">
                <a:solidFill>
                  <a:srgbClr val="5B0F00"/>
                </a:solidFill>
                <a:latin typeface="Josefin Sans" pitchFamily="2" charset="0"/>
              </a:rPr>
              <a:t>Markerless with consumer-grade hardware is also relevant</a:t>
            </a:r>
          </a:p>
          <a:p>
            <a:pPr marL="171450" indent="-171450">
              <a:buClr>
                <a:schemeClr val="bg1"/>
              </a:buClr>
              <a:buFont typeface="Arial" panose="020B0604020202020204" pitchFamily="34" charset="0"/>
              <a:buChar char="•"/>
            </a:pPr>
            <a:r>
              <a:rPr lang="en-US" sz="1200" dirty="0">
                <a:solidFill>
                  <a:srgbClr val="5B0F00"/>
                </a:solidFill>
                <a:latin typeface="Josefin Slab SemiBold" pitchFamily="2" charset="0"/>
              </a:rPr>
              <a:t>With lightweight, wireless, cheap cameras </a:t>
            </a:r>
          </a:p>
          <a:p>
            <a:pPr marL="171450" indent="-171450">
              <a:buClr>
                <a:schemeClr val="bg1"/>
              </a:buClr>
              <a:buFont typeface="Arial" panose="020B0604020202020204" pitchFamily="34" charset="0"/>
              <a:buChar char="•"/>
            </a:pPr>
            <a:r>
              <a:rPr lang="en-US" sz="1200" dirty="0">
                <a:solidFill>
                  <a:srgbClr val="5B0F00"/>
                </a:solidFill>
                <a:latin typeface="Josefin Slab SemiBold" pitchFamily="2" charset="0"/>
              </a:rPr>
              <a:t>With relatively straightforward calibration and synchronization procedures</a:t>
            </a:r>
          </a:p>
          <a:p>
            <a:endParaRPr lang="en-US" sz="1200" b="1" dirty="0">
              <a:solidFill>
                <a:srgbClr val="5B0F00"/>
              </a:solidFill>
              <a:latin typeface="Josefin Slab SemiBold" pitchFamily="2" charset="0"/>
            </a:endParaRPr>
          </a:p>
        </p:txBody>
      </p:sp>
      <p:sp>
        <p:nvSpPr>
          <p:cNvPr id="6" name="TextBox 5">
            <a:extLst>
              <a:ext uri="{FF2B5EF4-FFF2-40B4-BE49-F238E27FC236}">
                <a16:creationId xmlns:a16="http://schemas.microsoft.com/office/drawing/2014/main" id="{E541F069-8DBD-4E4A-171A-08B9C8678526}"/>
              </a:ext>
            </a:extLst>
          </p:cNvPr>
          <p:cNvSpPr txBox="1"/>
          <p:nvPr/>
        </p:nvSpPr>
        <p:spPr>
          <a:xfrm>
            <a:off x="1244991" y="3341412"/>
            <a:ext cx="7399605" cy="646331"/>
          </a:xfrm>
          <a:prstGeom prst="rect">
            <a:avLst/>
          </a:prstGeom>
          <a:noFill/>
        </p:spPr>
        <p:txBody>
          <a:bodyPr wrap="square">
            <a:spAutoFit/>
          </a:bodyPr>
          <a:lstStyle/>
          <a:p>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 </a:t>
            </a:r>
            <a:r>
              <a:rPr lang="en-US" sz="1200" dirty="0">
                <a:solidFill>
                  <a:srgbClr val="5B0F00"/>
                </a:solidFill>
                <a:latin typeface="Josefin Sans" pitchFamily="2" charset="0"/>
              </a:rPr>
              <a:t>Dearth of keypoints, systematic offset</a:t>
            </a:r>
            <a:r>
              <a:rPr lang="en-US" sz="1200" b="1" dirty="0">
                <a:solidFill>
                  <a:srgbClr val="5B0F00"/>
                </a:solidFill>
                <a:latin typeface="Josefin Slab SemiBold" pitchFamily="2" charset="0"/>
              </a:rPr>
              <a:t>: inaccuracies in pelvis, knee, elbow</a:t>
            </a:r>
          </a:p>
          <a:p>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 </a:t>
            </a:r>
            <a:r>
              <a:rPr lang="en-US" sz="1200" dirty="0">
                <a:solidFill>
                  <a:srgbClr val="5B0F00"/>
                </a:solidFill>
                <a:latin typeface="Josefin Sans" pitchFamily="2" charset="0"/>
              </a:rPr>
              <a:t>Constrained model in marker-based </a:t>
            </a:r>
            <a:r>
              <a:rPr lang="en-US" sz="1200" b="1" dirty="0">
                <a:solidFill>
                  <a:srgbClr val="5B0F00"/>
                </a:solidFill>
                <a:latin typeface="Josefin Sans" pitchFamily="2" charset="0"/>
              </a:rPr>
              <a:t>and</a:t>
            </a:r>
            <a:r>
              <a:rPr lang="en-US" sz="1200" dirty="0">
                <a:solidFill>
                  <a:srgbClr val="5B0F00"/>
                </a:solidFill>
                <a:latin typeface="Josefin Sans" pitchFamily="2" charset="0"/>
              </a:rPr>
              <a:t> markerless procedures: </a:t>
            </a:r>
            <a:r>
              <a:rPr lang="en-US" sz="1200" dirty="0">
                <a:solidFill>
                  <a:srgbClr val="5B0F00"/>
                </a:solidFill>
                <a:latin typeface="Josefin Slab SemiBold" pitchFamily="2" charset="0"/>
              </a:rPr>
              <a:t>inaccuracies in </a:t>
            </a:r>
            <a:r>
              <a:rPr lang="en-US" sz="1200" b="1" dirty="0">
                <a:solidFill>
                  <a:srgbClr val="5B0F00"/>
                </a:solidFill>
                <a:latin typeface="Josefin Slab SemiBold" pitchFamily="2" charset="0"/>
              </a:rPr>
              <a:t>shoulder</a:t>
            </a:r>
          </a:p>
          <a:p>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 </a:t>
            </a:r>
            <a:r>
              <a:rPr lang="en-US" sz="1200" dirty="0">
                <a:solidFill>
                  <a:srgbClr val="5B0F00"/>
                </a:solidFill>
                <a:latin typeface="Josefin Sans" pitchFamily="2" charset="0"/>
              </a:rPr>
              <a:t>Single person analysis</a:t>
            </a:r>
            <a:r>
              <a:rPr lang="en-US" sz="1200" b="1" dirty="0">
                <a:solidFill>
                  <a:srgbClr val="5B0F00"/>
                </a:solidFill>
                <a:latin typeface="Josefin Slab SemiBold" pitchFamily="2" charset="0"/>
              </a:rPr>
              <a:t>: not workable in actual fights</a:t>
            </a:r>
          </a:p>
        </p:txBody>
      </p:sp>
      <p:sp>
        <p:nvSpPr>
          <p:cNvPr id="8" name="Rectangle: Rounded Corners 7">
            <a:extLst>
              <a:ext uri="{FF2B5EF4-FFF2-40B4-BE49-F238E27FC236}">
                <a16:creationId xmlns:a16="http://schemas.microsoft.com/office/drawing/2014/main" id="{E3E37EB8-CDB1-7D92-61FD-F8A189C2B2C9}"/>
              </a:ext>
            </a:extLst>
          </p:cNvPr>
          <p:cNvSpPr/>
          <p:nvPr/>
        </p:nvSpPr>
        <p:spPr>
          <a:xfrm>
            <a:off x="1800665" y="1542609"/>
            <a:ext cx="5261986" cy="1219675"/>
          </a:xfrm>
          <a:prstGeom prst="roundRect">
            <a:avLst>
              <a:gd name="adj" fmla="val 10182"/>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54F7303-7CF7-0542-1A9B-2872AA6506D8}"/>
              </a:ext>
            </a:extLst>
          </p:cNvPr>
          <p:cNvSpPr txBox="1"/>
          <p:nvPr/>
        </p:nvSpPr>
        <p:spPr>
          <a:xfrm>
            <a:off x="6187777" y="1586644"/>
            <a:ext cx="1160584" cy="215444"/>
          </a:xfrm>
          <a:prstGeom prst="rect">
            <a:avLst/>
          </a:prstGeom>
          <a:noFill/>
        </p:spPr>
        <p:txBody>
          <a:bodyPr wrap="square">
            <a:spAutoFit/>
          </a:bodyPr>
          <a:lstStyle/>
          <a:p>
            <a:r>
              <a:rPr kumimoji="0" lang="en-US" sz="800" b="0" i="0" u="none" strike="noStrike" kern="0" cap="none" spc="0" normalizeH="0" baseline="0" noProof="0" dirty="0">
                <a:ln>
                  <a:noFill/>
                </a:ln>
                <a:solidFill>
                  <a:srgbClr val="5B0F00"/>
                </a:solidFill>
                <a:effectLst>
                  <a:outerShdw blurRad="38100" dist="38100" dir="2700000" algn="tl">
                    <a:srgbClr val="000000">
                      <a:alpha val="43137"/>
                    </a:srgbClr>
                  </a:outerShdw>
                </a:effectLst>
                <a:uLnTx/>
                <a:uFillTx/>
                <a:latin typeface="Josefin Slab SemiBold" pitchFamily="2" charset="0"/>
                <a:cs typeface="Arial"/>
                <a:sym typeface="Arial"/>
              </a:rPr>
              <a:t>[Pagnon 2022c]</a:t>
            </a:r>
            <a:endParaRPr lang="en-US" dirty="0"/>
          </a:p>
        </p:txBody>
      </p:sp>
    </p:spTree>
    <p:extLst>
      <p:ext uri="{BB962C8B-B14F-4D97-AF65-F5344CB8AC3E}">
        <p14:creationId xmlns:p14="http://schemas.microsoft.com/office/powerpoint/2010/main" val="33566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idx="6"/>
          </p:nvPr>
        </p:nvSpPr>
        <p:spPr>
          <a:xfrm>
            <a:off x="243648"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Accuracy</a:t>
            </a:r>
            <a:endParaRPr dirty="0">
              <a:solidFill>
                <a:schemeClr val="tx2">
                  <a:lumMod val="40000"/>
                  <a:lumOff val="60000"/>
                </a:schemeClr>
              </a:solidFill>
            </a:endParaRPr>
          </a:p>
        </p:txBody>
      </p:sp>
      <p:sp>
        <p:nvSpPr>
          <p:cNvPr id="133" name="Google Shape;133;p19"/>
          <p:cNvSpPr txBox="1">
            <a:spLocks noGrp="1"/>
          </p:cNvSpPr>
          <p:nvPr>
            <p:ph type="subTitle" idx="7"/>
          </p:nvPr>
        </p:nvSpPr>
        <p:spPr>
          <a:xfrm>
            <a:off x="243647" y="41410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Comparison to a marker-based process.</a:t>
            </a:r>
            <a:endParaRPr dirty="0">
              <a:solidFill>
                <a:schemeClr val="tx2">
                  <a:lumMod val="40000"/>
                  <a:lumOff val="60000"/>
                </a:schemeClr>
              </a:solidFill>
            </a:endParaRPr>
          </a:p>
        </p:txBody>
      </p:sp>
      <p:sp>
        <p:nvSpPr>
          <p:cNvPr id="134" name="Google Shape;134;p19"/>
          <p:cNvSpPr txBox="1">
            <a:spLocks noGrp="1"/>
          </p:cNvSpPr>
          <p:nvPr>
            <p:ph type="title" idx="8"/>
          </p:nvPr>
        </p:nvSpPr>
        <p:spPr>
          <a:xfrm>
            <a:off x="243658" y="33784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04</a:t>
            </a:r>
            <a:endParaRPr dirty="0">
              <a:solidFill>
                <a:schemeClr val="tx2">
                  <a:lumMod val="40000"/>
                  <a:lumOff val="60000"/>
                </a:schemeClr>
              </a:solidFill>
            </a:endParaRPr>
          </a:p>
        </p:txBody>
      </p:sp>
      <p:sp>
        <p:nvSpPr>
          <p:cNvPr id="135" name="Google Shape;135;p19"/>
          <p:cNvSpPr txBox="1">
            <a:spLocks noGrp="1"/>
          </p:cNvSpPr>
          <p:nvPr>
            <p:ph type="ctrTitle" idx="15"/>
          </p:nvPr>
        </p:nvSpPr>
        <p:spPr>
          <a:xfrm>
            <a:off x="7247744" y="129625"/>
            <a:ext cx="1188584"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Perspectives</a:t>
            </a:r>
            <a:endParaRPr sz="3600" dirty="0"/>
          </a:p>
        </p:txBody>
      </p:sp>
      <p:sp>
        <p:nvSpPr>
          <p:cNvPr id="136" name="Google Shape;136;p19"/>
          <p:cNvSpPr txBox="1">
            <a:spLocks noGrp="1"/>
          </p:cNvSpPr>
          <p:nvPr>
            <p:ph type="ctrTitle"/>
          </p:nvPr>
        </p:nvSpPr>
        <p:spPr>
          <a:xfrm>
            <a:off x="243648" y="64914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Introduction</a:t>
            </a:r>
            <a:endParaRPr dirty="0">
              <a:solidFill>
                <a:schemeClr val="tx2">
                  <a:lumMod val="40000"/>
                  <a:lumOff val="60000"/>
                </a:schemeClr>
              </a:solidFill>
            </a:endParaRPr>
          </a:p>
        </p:txBody>
      </p:sp>
      <p:sp>
        <p:nvSpPr>
          <p:cNvPr id="137" name="Google Shape;137;p19"/>
          <p:cNvSpPr txBox="1">
            <a:spLocks noGrp="1"/>
          </p:cNvSpPr>
          <p:nvPr>
            <p:ph type="subTitle" idx="1"/>
          </p:nvPr>
        </p:nvSpPr>
        <p:spPr>
          <a:xfrm>
            <a:off x="243646" y="1117533"/>
            <a:ext cx="229737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 dirty="0">
              <a:solidFill>
                <a:schemeClr val="tx2">
                  <a:lumMod val="40000"/>
                  <a:lumOff val="60000"/>
                </a:schemeClr>
              </a:solidFill>
            </a:endParaRPr>
          </a:p>
          <a:p>
            <a:pPr marL="0" lvl="0" indent="0" algn="l" rtl="0">
              <a:spcBef>
                <a:spcPts val="0"/>
              </a:spcBef>
              <a:spcAft>
                <a:spcPts val="0"/>
              </a:spcAft>
              <a:buNone/>
            </a:pPr>
            <a:r>
              <a:rPr lang="es" dirty="0">
                <a:solidFill>
                  <a:schemeClr val="tx2">
                    <a:lumMod val="40000"/>
                    <a:lumOff val="60000"/>
                  </a:schemeClr>
                </a:solidFill>
              </a:rPr>
              <a:t>What is MoCap?</a:t>
            </a:r>
          </a:p>
          <a:p>
            <a:pPr marL="0" lvl="0" indent="0" algn="l" rtl="0">
              <a:spcBef>
                <a:spcPts val="0"/>
              </a:spcBef>
              <a:spcAft>
                <a:spcPts val="0"/>
              </a:spcAft>
              <a:buNone/>
            </a:pPr>
            <a:r>
              <a:rPr lang="es" dirty="0">
                <a:solidFill>
                  <a:schemeClr val="tx2">
                    <a:lumMod val="40000"/>
                    <a:lumOff val="60000"/>
                  </a:schemeClr>
                </a:solidFill>
              </a:rPr>
              <a:t>Why do we need markerless in sports?</a:t>
            </a:r>
            <a:endParaRPr dirty="0">
              <a:solidFill>
                <a:schemeClr val="tx2">
                  <a:lumMod val="40000"/>
                  <a:lumOff val="60000"/>
                </a:schemeClr>
              </a:solidFill>
            </a:endParaRPr>
          </a:p>
        </p:txBody>
      </p:sp>
      <p:sp>
        <p:nvSpPr>
          <p:cNvPr id="138" name="Google Shape;138;p19"/>
          <p:cNvSpPr txBox="1">
            <a:spLocks noGrp="1"/>
          </p:cNvSpPr>
          <p:nvPr>
            <p:ph type="title" idx="2"/>
          </p:nvPr>
        </p:nvSpPr>
        <p:spPr>
          <a:xfrm>
            <a:off x="243658" y="35299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01</a:t>
            </a:r>
            <a:endParaRPr dirty="0">
              <a:solidFill>
                <a:schemeClr val="tx2">
                  <a:lumMod val="40000"/>
                  <a:lumOff val="60000"/>
                </a:schemeClr>
              </a:solidFill>
            </a:endParaRPr>
          </a:p>
        </p:txBody>
      </p:sp>
      <p:sp>
        <p:nvSpPr>
          <p:cNvPr id="139" name="Google Shape;139;p19"/>
          <p:cNvSpPr txBox="1">
            <a:spLocks noGrp="1"/>
          </p:cNvSpPr>
          <p:nvPr>
            <p:ph type="ctrTitle" idx="3"/>
          </p:nvPr>
        </p:nvSpPr>
        <p:spPr>
          <a:xfrm>
            <a:off x="2541017" y="832320"/>
            <a:ext cx="27929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From 2D images </a:t>
            </a:r>
            <a:br>
              <a:rPr lang="es" dirty="0">
                <a:solidFill>
                  <a:schemeClr val="tx2">
                    <a:lumMod val="40000"/>
                    <a:lumOff val="60000"/>
                  </a:schemeClr>
                </a:solidFill>
              </a:rPr>
            </a:br>
            <a:r>
              <a:rPr lang="es" dirty="0">
                <a:solidFill>
                  <a:schemeClr val="tx2">
                    <a:lumMod val="40000"/>
                    <a:lumOff val="60000"/>
                  </a:schemeClr>
                </a:solidFill>
              </a:rPr>
              <a:t>to 3D joint angles</a:t>
            </a:r>
            <a:endParaRPr dirty="0">
              <a:solidFill>
                <a:schemeClr val="tx2">
                  <a:lumMod val="40000"/>
                  <a:lumOff val="60000"/>
                </a:schemeClr>
              </a:solidFill>
            </a:endParaRPr>
          </a:p>
        </p:txBody>
      </p:sp>
      <p:sp>
        <p:nvSpPr>
          <p:cNvPr id="140" name="Google Shape;140;p19"/>
          <p:cNvSpPr txBox="1">
            <a:spLocks noGrp="1"/>
          </p:cNvSpPr>
          <p:nvPr>
            <p:ph type="subTitle" idx="4"/>
          </p:nvPr>
        </p:nvSpPr>
        <p:spPr>
          <a:xfrm>
            <a:off x="2541018" y="1241194"/>
            <a:ext cx="2297370" cy="577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tx2">
                    <a:lumMod val="40000"/>
                    <a:lumOff val="60000"/>
                  </a:schemeClr>
                </a:solidFill>
              </a:rPr>
              <a:t>Crossover of numerous research fields.</a:t>
            </a:r>
          </a:p>
          <a:p>
            <a:pPr marL="0" lvl="0" indent="0" algn="l" rtl="0">
              <a:spcBef>
                <a:spcPts val="0"/>
              </a:spcBef>
              <a:spcAft>
                <a:spcPts val="0"/>
              </a:spcAft>
              <a:buNone/>
            </a:pPr>
            <a:r>
              <a:rPr lang="es" dirty="0">
                <a:solidFill>
                  <a:schemeClr val="tx2">
                    <a:lumMod val="40000"/>
                    <a:lumOff val="60000"/>
                  </a:schemeClr>
                </a:solidFill>
              </a:rPr>
              <a:t>Building an open-source solution.</a:t>
            </a:r>
            <a:endParaRPr dirty="0">
              <a:solidFill>
                <a:schemeClr val="tx2">
                  <a:lumMod val="40000"/>
                  <a:lumOff val="60000"/>
                </a:schemeClr>
              </a:solidFill>
            </a:endParaRPr>
          </a:p>
        </p:txBody>
      </p:sp>
      <p:sp>
        <p:nvSpPr>
          <p:cNvPr id="141" name="Google Shape;141;p19"/>
          <p:cNvSpPr txBox="1">
            <a:spLocks noGrp="1"/>
          </p:cNvSpPr>
          <p:nvPr>
            <p:ph type="title" idx="5"/>
          </p:nvPr>
        </p:nvSpPr>
        <p:spPr>
          <a:xfrm>
            <a:off x="2541033" y="34959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02</a:t>
            </a:r>
            <a:endParaRPr dirty="0">
              <a:solidFill>
                <a:schemeClr val="tx2">
                  <a:lumMod val="40000"/>
                  <a:lumOff val="60000"/>
                </a:schemeClr>
              </a:solidFill>
            </a:endParaRPr>
          </a:p>
        </p:txBody>
      </p:sp>
      <p:sp>
        <p:nvSpPr>
          <p:cNvPr id="142" name="Google Shape;142;p19"/>
          <p:cNvSpPr txBox="1">
            <a:spLocks noGrp="1"/>
          </p:cNvSpPr>
          <p:nvPr>
            <p:ph type="ctrTitle" idx="9"/>
          </p:nvPr>
        </p:nvSpPr>
        <p:spPr>
          <a:xfrm>
            <a:off x="2541023" y="36822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tx2">
                    <a:lumMod val="40000"/>
                    <a:lumOff val="60000"/>
                  </a:schemeClr>
                </a:solidFill>
              </a:rPr>
              <a:t>Application case</a:t>
            </a:r>
            <a:endParaRPr dirty="0">
              <a:solidFill>
                <a:schemeClr val="tx2">
                  <a:lumMod val="40000"/>
                  <a:lumOff val="60000"/>
                </a:schemeClr>
              </a:solidFill>
            </a:endParaRPr>
          </a:p>
        </p:txBody>
      </p:sp>
      <p:sp>
        <p:nvSpPr>
          <p:cNvPr id="143" name="Google Shape;143;p19"/>
          <p:cNvSpPr txBox="1">
            <a:spLocks noGrp="1"/>
          </p:cNvSpPr>
          <p:nvPr>
            <p:ph type="subTitle" idx="13"/>
          </p:nvPr>
        </p:nvSpPr>
        <p:spPr>
          <a:xfrm>
            <a:off x="2541022" y="4142973"/>
            <a:ext cx="21224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2">
                    <a:lumMod val="40000"/>
                    <a:lumOff val="60000"/>
                  </a:schemeClr>
                </a:solidFill>
              </a:rPr>
              <a:t>Boxing, using unsynchronized and uncalibrated </a:t>
            </a:r>
            <a:r>
              <a:rPr lang="en-US" dirty="0" err="1">
                <a:solidFill>
                  <a:schemeClr val="tx2">
                    <a:lumMod val="40000"/>
                    <a:lumOff val="60000"/>
                  </a:schemeClr>
                </a:solidFill>
              </a:rPr>
              <a:t>GoPros</a:t>
            </a:r>
            <a:r>
              <a:rPr lang="en-US" dirty="0">
                <a:solidFill>
                  <a:schemeClr val="tx2">
                    <a:lumMod val="40000"/>
                    <a:lumOff val="60000"/>
                  </a:schemeClr>
                </a:solidFill>
              </a:rPr>
              <a:t>.</a:t>
            </a:r>
          </a:p>
          <a:p>
            <a:pPr marL="0" lvl="0" indent="0" algn="l" rtl="0">
              <a:spcBef>
                <a:spcPts val="0"/>
              </a:spcBef>
              <a:spcAft>
                <a:spcPts val="0"/>
              </a:spcAft>
              <a:buNone/>
            </a:pPr>
            <a:endParaRPr dirty="0">
              <a:solidFill>
                <a:schemeClr val="tx2">
                  <a:lumMod val="40000"/>
                  <a:lumOff val="60000"/>
                </a:schemeClr>
              </a:solidFill>
            </a:endParaRPr>
          </a:p>
        </p:txBody>
      </p:sp>
      <p:sp>
        <p:nvSpPr>
          <p:cNvPr id="144" name="Google Shape;144;p19"/>
          <p:cNvSpPr txBox="1">
            <a:spLocks noGrp="1"/>
          </p:cNvSpPr>
          <p:nvPr>
            <p:ph type="title" idx="14"/>
          </p:nvPr>
        </p:nvSpPr>
        <p:spPr>
          <a:xfrm>
            <a:off x="2541033" y="33784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tx2">
                    <a:lumMod val="40000"/>
                    <a:lumOff val="60000"/>
                  </a:schemeClr>
                </a:solidFill>
              </a:rPr>
              <a:t>05</a:t>
            </a:r>
            <a:endParaRPr dirty="0">
              <a:solidFill>
                <a:schemeClr val="tx2">
                  <a:lumMod val="40000"/>
                  <a:lumOff val="60000"/>
                </a:schemeClr>
              </a:solidFill>
            </a:endParaRPr>
          </a:p>
        </p:txBody>
      </p:sp>
      <p:pic>
        <p:nvPicPr>
          <p:cNvPr id="145" name="Google Shape;145;p19"/>
          <p:cNvPicPr preferRelativeResize="0"/>
          <p:nvPr/>
        </p:nvPicPr>
        <p:blipFill>
          <a:blip r:embed="rId3"/>
          <a:srcRect t="39140" b="39140"/>
          <a:stretch/>
        </p:blipFill>
        <p:spPr>
          <a:xfrm>
            <a:off x="0" y="2049025"/>
            <a:ext cx="9144000" cy="1045459"/>
          </a:xfrm>
          <a:prstGeom prst="rect">
            <a:avLst/>
          </a:prstGeom>
          <a:noFill/>
          <a:ln>
            <a:noFill/>
          </a:ln>
        </p:spPr>
      </p:pic>
      <p:sp>
        <p:nvSpPr>
          <p:cNvPr id="146" name="Google Shape;146;p19"/>
          <p:cNvSpPr/>
          <p:nvPr/>
        </p:nvSpPr>
        <p:spPr>
          <a:xfrm>
            <a:off x="0" y="2048984"/>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sldNum" idx="12"/>
          </p:nvPr>
        </p:nvSpPr>
        <p:spPr>
          <a:xfrm>
            <a:off x="7883363" y="47313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42</a:t>
            </a:fld>
            <a:endParaRPr dirty="0"/>
          </a:p>
        </p:txBody>
      </p:sp>
      <p:sp>
        <p:nvSpPr>
          <p:cNvPr id="4" name="Google Shape;139;p19">
            <a:extLst>
              <a:ext uri="{FF2B5EF4-FFF2-40B4-BE49-F238E27FC236}">
                <a16:creationId xmlns:a16="http://schemas.microsoft.com/office/drawing/2014/main" id="{7B46C31B-616A-96B4-837F-8E800CCFD34F}"/>
              </a:ext>
            </a:extLst>
          </p:cNvPr>
          <p:cNvSpPr txBox="1">
            <a:spLocks/>
          </p:cNvSpPr>
          <p:nvPr/>
        </p:nvSpPr>
        <p:spPr>
          <a:xfrm>
            <a:off x="4790106" y="645745"/>
            <a:ext cx="279298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9pPr>
          </a:lstStyle>
          <a:p>
            <a:r>
              <a:rPr lang="es" dirty="0">
                <a:solidFill>
                  <a:schemeClr val="tx2">
                    <a:lumMod val="40000"/>
                    <a:lumOff val="60000"/>
                  </a:schemeClr>
                </a:solidFill>
              </a:rPr>
              <a:t>Robustness</a:t>
            </a:r>
            <a:endParaRPr lang="en-US" dirty="0">
              <a:solidFill>
                <a:schemeClr val="tx2">
                  <a:lumMod val="40000"/>
                  <a:lumOff val="60000"/>
                </a:schemeClr>
              </a:solidFill>
            </a:endParaRPr>
          </a:p>
        </p:txBody>
      </p:sp>
      <p:sp>
        <p:nvSpPr>
          <p:cNvPr id="6" name="Google Shape;141;p19">
            <a:extLst>
              <a:ext uri="{FF2B5EF4-FFF2-40B4-BE49-F238E27FC236}">
                <a16:creationId xmlns:a16="http://schemas.microsoft.com/office/drawing/2014/main" id="{341E354F-444F-E6A2-447E-9985C37B701C}"/>
              </a:ext>
            </a:extLst>
          </p:cNvPr>
          <p:cNvSpPr txBox="1">
            <a:spLocks/>
          </p:cNvSpPr>
          <p:nvPr/>
        </p:nvSpPr>
        <p:spPr>
          <a:xfrm>
            <a:off x="4790116" y="34959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tx2">
                    <a:lumMod val="40000"/>
                    <a:lumOff val="60000"/>
                  </a:schemeClr>
                </a:solidFill>
              </a:rPr>
              <a:t>03</a:t>
            </a:r>
          </a:p>
        </p:txBody>
      </p:sp>
      <p:sp>
        <p:nvSpPr>
          <p:cNvPr id="7" name="Google Shape;142;p19">
            <a:extLst>
              <a:ext uri="{FF2B5EF4-FFF2-40B4-BE49-F238E27FC236}">
                <a16:creationId xmlns:a16="http://schemas.microsoft.com/office/drawing/2014/main" id="{64687450-F399-11BC-38D6-E1E89BB30A7E}"/>
              </a:ext>
            </a:extLst>
          </p:cNvPr>
          <p:cNvSpPr txBox="1">
            <a:spLocks/>
          </p:cNvSpPr>
          <p:nvPr/>
        </p:nvSpPr>
        <p:spPr>
          <a:xfrm>
            <a:off x="4790106" y="368220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7775"/>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2pPr>
            <a:lvl3pPr marR="0" lvl="2"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3pPr>
            <a:lvl4pPr marR="0" lvl="3"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4pPr>
            <a:lvl5pPr marR="0" lvl="4"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5pPr>
            <a:lvl6pPr marR="0" lvl="5"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6pPr>
            <a:lvl7pPr marR="0" lvl="6"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7pPr>
            <a:lvl8pPr marR="0" lvl="7"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8pPr>
            <a:lvl9pPr marR="0" lvl="8"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9pPr>
          </a:lstStyle>
          <a:p>
            <a:r>
              <a:rPr lang="en-US" dirty="0">
                <a:solidFill>
                  <a:schemeClr val="bg1"/>
                </a:solidFill>
              </a:rPr>
              <a:t>Perspectives</a:t>
            </a:r>
          </a:p>
        </p:txBody>
      </p:sp>
      <p:sp>
        <p:nvSpPr>
          <p:cNvPr id="8" name="Google Shape;143;p19">
            <a:extLst>
              <a:ext uri="{FF2B5EF4-FFF2-40B4-BE49-F238E27FC236}">
                <a16:creationId xmlns:a16="http://schemas.microsoft.com/office/drawing/2014/main" id="{EA21D686-3EB3-7DF9-730E-B06DC3F43051}"/>
              </a:ext>
            </a:extLst>
          </p:cNvPr>
          <p:cNvSpPr txBox="1">
            <a:spLocks/>
          </p:cNvSpPr>
          <p:nvPr/>
        </p:nvSpPr>
        <p:spPr>
          <a:xfrm>
            <a:off x="4790104" y="4142973"/>
            <a:ext cx="2544024"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bg1"/>
                </a:solidFill>
              </a:rPr>
              <a:t>Enhancing the markerless process.</a:t>
            </a:r>
          </a:p>
          <a:p>
            <a:pPr marL="0" indent="0"/>
            <a:r>
              <a:rPr lang="en-US" dirty="0">
                <a:solidFill>
                  <a:schemeClr val="bg1"/>
                </a:solidFill>
              </a:rPr>
              <a:t>Data fusion when video is challenged</a:t>
            </a:r>
          </a:p>
        </p:txBody>
      </p:sp>
      <p:sp>
        <p:nvSpPr>
          <p:cNvPr id="9" name="Google Shape;144;p19">
            <a:extLst>
              <a:ext uri="{FF2B5EF4-FFF2-40B4-BE49-F238E27FC236}">
                <a16:creationId xmlns:a16="http://schemas.microsoft.com/office/drawing/2014/main" id="{2DB6C261-81EC-26EF-51B6-A135C42C23D7}"/>
              </a:ext>
            </a:extLst>
          </p:cNvPr>
          <p:cNvSpPr txBox="1">
            <a:spLocks/>
          </p:cNvSpPr>
          <p:nvPr/>
        </p:nvSpPr>
        <p:spPr>
          <a:xfrm>
            <a:off x="4790116" y="3378435"/>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solidFill>
                  <a:schemeClr val="bg1"/>
                </a:solidFill>
              </a:rPr>
              <a:t>06</a:t>
            </a:r>
          </a:p>
        </p:txBody>
      </p:sp>
      <p:sp>
        <p:nvSpPr>
          <p:cNvPr id="2" name="Google Shape;140;p19">
            <a:extLst>
              <a:ext uri="{FF2B5EF4-FFF2-40B4-BE49-F238E27FC236}">
                <a16:creationId xmlns:a16="http://schemas.microsoft.com/office/drawing/2014/main" id="{1B467D8E-307D-D9EA-D6A2-3CFF6F66B735}"/>
              </a:ext>
            </a:extLst>
          </p:cNvPr>
          <p:cNvSpPr txBox="1">
            <a:spLocks/>
          </p:cNvSpPr>
          <p:nvPr/>
        </p:nvSpPr>
        <p:spPr>
          <a:xfrm>
            <a:off x="4790105" y="1239359"/>
            <a:ext cx="2544023"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tx2">
                    <a:lumMod val="40000"/>
                    <a:lumOff val="60000"/>
                  </a:schemeClr>
                </a:solidFill>
              </a:rPr>
              <a:t>Does it actually work? Comparing results </a:t>
            </a:r>
          </a:p>
          <a:p>
            <a:pPr marL="0" indent="0"/>
            <a:r>
              <a:rPr lang="en-US" dirty="0">
                <a:solidFill>
                  <a:schemeClr val="tx2">
                    <a:lumMod val="40000"/>
                    <a:lumOff val="60000"/>
                  </a:schemeClr>
                </a:solidFill>
              </a:rPr>
              <a:t>under challenging capture conditions</a:t>
            </a:r>
          </a:p>
        </p:txBody>
      </p:sp>
    </p:spTree>
    <p:extLst>
      <p:ext uri="{BB962C8B-B14F-4D97-AF65-F5344CB8AC3E}">
        <p14:creationId xmlns:p14="http://schemas.microsoft.com/office/powerpoint/2010/main" val="1048924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6" name="Google Shape;153;p20">
            <a:extLst>
              <a:ext uri="{FF2B5EF4-FFF2-40B4-BE49-F238E27FC236}">
                <a16:creationId xmlns:a16="http://schemas.microsoft.com/office/drawing/2014/main" id="{A9B91914-1180-5BBF-4751-7162379F0E1F}"/>
              </a:ext>
            </a:extLst>
          </p:cNvPr>
          <p:cNvSpPr txBox="1">
            <a:spLocks/>
          </p:cNvSpPr>
          <p:nvPr/>
        </p:nvSpPr>
        <p:spPr>
          <a:xfrm>
            <a:off x="-121234" y="182007"/>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Perspectives</a:t>
            </a:r>
          </a:p>
          <a:p>
            <a:pPr marL="0" indent="0" algn="r">
              <a:buNone/>
            </a:pPr>
            <a:r>
              <a:rPr lang="es" sz="1600" dirty="0">
                <a:latin typeface="Josefin Sans" pitchFamily="2" charset="0"/>
              </a:rPr>
              <a:t>How close are we from an ideal MoCap system?</a:t>
            </a:r>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Perspectives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11" name="Group 10">
            <a:extLst>
              <a:ext uri="{FF2B5EF4-FFF2-40B4-BE49-F238E27FC236}">
                <a16:creationId xmlns:a16="http://schemas.microsoft.com/office/drawing/2014/main" id="{9730D7CD-F48A-13AF-338B-34F2B46FF29C}"/>
              </a:ext>
            </a:extLst>
          </p:cNvPr>
          <p:cNvGrpSpPr/>
          <p:nvPr/>
        </p:nvGrpSpPr>
        <p:grpSpPr>
          <a:xfrm>
            <a:off x="1944176" y="2113239"/>
            <a:ext cx="4227218" cy="1429448"/>
            <a:chOff x="2330451" y="3482320"/>
            <a:chExt cx="4227218" cy="1429448"/>
          </a:xfrm>
        </p:grpSpPr>
        <p:sp>
          <p:nvSpPr>
            <p:cNvPr id="2" name="Google Shape;488;p52">
              <a:extLst>
                <a:ext uri="{FF2B5EF4-FFF2-40B4-BE49-F238E27FC236}">
                  <a16:creationId xmlns:a16="http://schemas.microsoft.com/office/drawing/2014/main" id="{1B72EA43-D89B-0EDC-7737-EA8B3194C050}"/>
                </a:ext>
              </a:extLst>
            </p:cNvPr>
            <p:cNvSpPr/>
            <p:nvPr/>
          </p:nvSpPr>
          <p:spPr>
            <a:xfrm>
              <a:off x="2330451" y="3482320"/>
              <a:ext cx="4151250" cy="1266614"/>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TextBox 8">
              <a:extLst>
                <a:ext uri="{FF2B5EF4-FFF2-40B4-BE49-F238E27FC236}">
                  <a16:creationId xmlns:a16="http://schemas.microsoft.com/office/drawing/2014/main" id="{0624B20B-4AEA-C677-7E5F-8B5BF8458A15}"/>
                </a:ext>
              </a:extLst>
            </p:cNvPr>
            <p:cNvSpPr txBox="1"/>
            <p:nvPr/>
          </p:nvSpPr>
          <p:spPr>
            <a:xfrm>
              <a:off x="2398876" y="3526773"/>
              <a:ext cx="4054622" cy="1384995"/>
            </a:xfrm>
            <a:prstGeom prst="rect">
              <a:avLst/>
            </a:prstGeom>
            <a:noFill/>
          </p:spPr>
          <p:txBody>
            <a:bodyPr wrap="square">
              <a:spAutoFit/>
            </a:bodyPr>
            <a:lstStyle/>
            <a:p>
              <a:r>
                <a:rPr lang="en-US" sz="1200" i="0" dirty="0">
                  <a:solidFill>
                    <a:srgbClr val="5B0F00"/>
                  </a:solidFill>
                  <a:effectLst/>
                  <a:latin typeface="Josefin Sans" pitchFamily="2" charset="0"/>
                </a:rPr>
                <a:t>Ideal motion capture system?</a:t>
              </a:r>
            </a:p>
            <a:p>
              <a:r>
                <a:rPr lang="en-US" sz="1200" b="1" dirty="0">
                  <a:solidFill>
                    <a:srgbClr val="D5750B"/>
                  </a:solidFill>
                  <a:latin typeface="Josefin Slab SemiBold" pitchFamily="2" charset="0"/>
                </a:rPr>
                <a:t> ⍰       </a:t>
              </a:r>
              <a:r>
                <a:rPr lang="en-US" sz="1200" dirty="0">
                  <a:solidFill>
                    <a:srgbClr val="5B0F00"/>
                  </a:solidFill>
                  <a:latin typeface="Josefin Slab SemiBold" pitchFamily="2" charset="0"/>
                </a:rPr>
                <a:t>Accurate</a:t>
              </a:r>
            </a:p>
            <a:p>
              <a:r>
                <a:rPr lang="en-US" sz="1200" b="1" dirty="0">
                  <a:solidFill>
                    <a:srgbClr val="D5750B"/>
                  </a:solidFill>
                  <a:latin typeface="Josefin Slab SemiBold" pitchFamily="2" charset="0"/>
                </a:rPr>
                <a:t> ⍰</a:t>
              </a:r>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No interference with natural movement</a:t>
              </a:r>
            </a:p>
            <a:p>
              <a:r>
                <a:rPr lang="en-US" sz="1200" b="1" i="0" dirty="0">
                  <a:solidFill>
                    <a:srgbClr val="D5750B"/>
                  </a:solidFill>
                  <a:effectLst/>
                  <a:latin typeface="Josefin Slab SemiBold" pitchFamily="2" charset="0"/>
                </a:rPr>
                <a:t> </a:t>
              </a:r>
              <a:r>
                <a:rPr lang="en-US" sz="1200" b="1" dirty="0">
                  <a:solidFill>
                    <a:srgbClr val="D5750B"/>
                  </a:solidFill>
                  <a:latin typeface="Josefin Slab SemiBold" pitchFamily="2" charset="0"/>
                </a:rPr>
                <a:t>⍰</a:t>
              </a:r>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Simple</a:t>
              </a:r>
            </a:p>
            <a:p>
              <a:r>
                <a:rPr lang="en-US" sz="1200" b="1" i="0" dirty="0">
                  <a:solidFill>
                    <a:srgbClr val="D5750B"/>
                  </a:solidFill>
                  <a:effectLst/>
                  <a:latin typeface="Josefin Slab SemiBold" pitchFamily="2" charset="0"/>
                </a:rPr>
                <a:t> </a:t>
              </a:r>
              <a:r>
                <a:rPr lang="en-US" sz="1200" b="1" dirty="0">
                  <a:solidFill>
                    <a:srgbClr val="D5750B"/>
                  </a:solidFill>
                  <a:latin typeface="Josefin Slab SemiBold" pitchFamily="2" charset="0"/>
                </a:rPr>
                <a:t>⍰</a:t>
              </a:r>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Quick set up         and analysis</a:t>
              </a:r>
              <a:endParaRPr lang="en-US" sz="800" dirty="0">
                <a:solidFill>
                  <a:srgbClr val="5B0F00"/>
                </a:solidFill>
                <a:latin typeface="Josefin Slab SemiBold" pitchFamily="2" charset="0"/>
              </a:endParaRPr>
            </a:p>
            <a:p>
              <a:r>
                <a:rPr lang="en-US" sz="1200" b="1" i="0" dirty="0">
                  <a:solidFill>
                    <a:srgbClr val="D5750B"/>
                  </a:solidFill>
                  <a:effectLst/>
                  <a:latin typeface="Josefin Slab SemiBold" pitchFamily="2" charset="0"/>
                </a:rPr>
                <a:t> </a:t>
              </a:r>
              <a:r>
                <a:rPr lang="en-US" sz="1200" b="1" dirty="0">
                  <a:solidFill>
                    <a:srgbClr val="D5750B"/>
                  </a:solidFill>
                  <a:latin typeface="Josefin Slab SemiBold" pitchFamily="2" charset="0"/>
                </a:rPr>
                <a:t>⍰</a:t>
              </a:r>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Cheap</a:t>
              </a:r>
              <a:endParaRPr lang="en-US" sz="800" dirty="0">
                <a:solidFill>
                  <a:srgbClr val="5B0F00"/>
                </a:solidFill>
                <a:latin typeface="Josefin Slab SemiBold" pitchFamily="2" charset="0"/>
              </a:endParaRPr>
            </a:p>
            <a:p>
              <a:endPar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
          <p:nvSpPr>
            <p:cNvPr id="10" name="TextBox 9">
              <a:extLst>
                <a:ext uri="{FF2B5EF4-FFF2-40B4-BE49-F238E27FC236}">
                  <a16:creationId xmlns:a16="http://schemas.microsoft.com/office/drawing/2014/main" id="{E5F7DEF0-B621-562A-2F4C-A60B09A09623}"/>
                </a:ext>
              </a:extLst>
            </p:cNvPr>
            <p:cNvSpPr txBox="1"/>
            <p:nvPr/>
          </p:nvSpPr>
          <p:spPr>
            <a:xfrm>
              <a:off x="5831058" y="3574858"/>
              <a:ext cx="726611" cy="215444"/>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[Atha 1984]</a:t>
              </a:r>
            </a:p>
          </p:txBody>
        </p:sp>
      </p:grpSp>
      <p:sp>
        <p:nvSpPr>
          <p:cNvPr id="482" name="Rectangle 481">
            <a:extLst>
              <a:ext uri="{FF2B5EF4-FFF2-40B4-BE49-F238E27FC236}">
                <a16:creationId xmlns:a16="http://schemas.microsoft.com/office/drawing/2014/main" id="{BCE1D48F-10E4-91DA-5FF3-B1F86C89EFEC}"/>
              </a:ext>
            </a:extLst>
          </p:cNvPr>
          <p:cNvSpPr/>
          <p:nvPr/>
        </p:nvSpPr>
        <p:spPr>
          <a:xfrm>
            <a:off x="2048515" y="2393609"/>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2EBD2EC-BD86-3EAA-AF35-700A1F754A17}"/>
              </a:ext>
            </a:extLst>
          </p:cNvPr>
          <p:cNvGrpSpPr/>
          <p:nvPr/>
        </p:nvGrpSpPr>
        <p:grpSpPr>
          <a:xfrm>
            <a:off x="2078894" y="2416014"/>
            <a:ext cx="429064" cy="113712"/>
            <a:chOff x="429065" y="3110131"/>
            <a:chExt cx="429064" cy="113712"/>
          </a:xfrm>
          <a:gradFill flip="none" rotWithShape="1">
            <a:gsLst>
              <a:gs pos="0">
                <a:schemeClr val="bg1">
                  <a:lumMod val="75000"/>
                  <a:lumOff val="25000"/>
                </a:schemeClr>
              </a:gs>
              <a:gs pos="100000">
                <a:srgbClr val="00B050"/>
              </a:gs>
            </a:gsLst>
            <a:lin ang="0" scaled="1"/>
            <a:tileRect/>
          </a:gradFill>
        </p:grpSpPr>
        <p:sp>
          <p:nvSpPr>
            <p:cNvPr id="15" name="Rectangle: Rounded Corners 14">
              <a:extLst>
                <a:ext uri="{FF2B5EF4-FFF2-40B4-BE49-F238E27FC236}">
                  <a16:creationId xmlns:a16="http://schemas.microsoft.com/office/drawing/2014/main" id="{0614D4E6-A429-9DFD-5B54-74D072BF3808}"/>
                </a:ext>
              </a:extLst>
            </p:cNvPr>
            <p:cNvSpPr/>
            <p:nvPr/>
          </p:nvSpPr>
          <p:spPr>
            <a:xfrm>
              <a:off x="429065" y="3144128"/>
              <a:ext cx="429064" cy="45719"/>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5376030-C607-EE8B-EE9F-1C1D1931D683}"/>
                </a:ext>
              </a:extLst>
            </p:cNvPr>
            <p:cNvSpPr/>
            <p:nvPr/>
          </p:nvSpPr>
          <p:spPr>
            <a:xfrm>
              <a:off x="722861" y="3110131"/>
              <a:ext cx="45719" cy="113712"/>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3" name="Rectangle 482">
            <a:extLst>
              <a:ext uri="{FF2B5EF4-FFF2-40B4-BE49-F238E27FC236}">
                <a16:creationId xmlns:a16="http://schemas.microsoft.com/office/drawing/2014/main" id="{1B7AAE61-2880-092D-A56F-F1BC6A009603}"/>
              </a:ext>
            </a:extLst>
          </p:cNvPr>
          <p:cNvSpPr/>
          <p:nvPr/>
        </p:nvSpPr>
        <p:spPr>
          <a:xfrm>
            <a:off x="2048515" y="2578799"/>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B0922BC1-4CB1-12B6-3592-55FC6282C3EC}"/>
              </a:ext>
            </a:extLst>
          </p:cNvPr>
          <p:cNvSpPr/>
          <p:nvPr/>
        </p:nvSpPr>
        <p:spPr>
          <a:xfrm>
            <a:off x="2048515" y="2943304"/>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B7C30EE3-6108-981D-E289-266D9F7B82A2}"/>
              </a:ext>
            </a:extLst>
          </p:cNvPr>
          <p:cNvSpPr/>
          <p:nvPr/>
        </p:nvSpPr>
        <p:spPr>
          <a:xfrm>
            <a:off x="2048515" y="2760071"/>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F0A2410A-319A-58F5-5A9C-491AA8179C16}"/>
              </a:ext>
            </a:extLst>
          </p:cNvPr>
          <p:cNvSpPr/>
          <p:nvPr/>
        </p:nvSpPr>
        <p:spPr>
          <a:xfrm>
            <a:off x="2048515" y="3125418"/>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E1FE51D-E9FE-5C59-ACDD-6AD858BF8B40}"/>
              </a:ext>
            </a:extLst>
          </p:cNvPr>
          <p:cNvGrpSpPr/>
          <p:nvPr/>
        </p:nvGrpSpPr>
        <p:grpSpPr>
          <a:xfrm>
            <a:off x="2078894" y="2790625"/>
            <a:ext cx="429064" cy="113712"/>
            <a:chOff x="429065" y="3110131"/>
            <a:chExt cx="429064" cy="113712"/>
          </a:xfrm>
        </p:grpSpPr>
        <p:sp>
          <p:nvSpPr>
            <p:cNvPr id="22" name="Rectangle: Rounded Corners 21">
              <a:extLst>
                <a:ext uri="{FF2B5EF4-FFF2-40B4-BE49-F238E27FC236}">
                  <a16:creationId xmlns:a16="http://schemas.microsoft.com/office/drawing/2014/main" id="{603B6F1D-A048-5423-4B5A-1437C3271555}"/>
                </a:ext>
              </a:extLst>
            </p:cNvPr>
            <p:cNvSpPr/>
            <p:nvPr/>
          </p:nvSpPr>
          <p:spPr>
            <a:xfrm>
              <a:off x="429065" y="3144128"/>
              <a:ext cx="429064" cy="45719"/>
            </a:xfrm>
            <a:prstGeom prst="roundRect">
              <a:avLst/>
            </a:prstGeom>
            <a:gradFill>
              <a:gsLst>
                <a:gs pos="0">
                  <a:schemeClr val="bg1">
                    <a:lumMod val="75000"/>
                    <a:lumOff val="25000"/>
                  </a:schemeClr>
                </a:gs>
                <a:gs pos="100000">
                  <a:srgbClr val="00B050"/>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EF4FEEAA-AB1B-CEA7-8E54-B6C1B5921608}"/>
                </a:ext>
              </a:extLst>
            </p:cNvPr>
            <p:cNvSpPr/>
            <p:nvPr/>
          </p:nvSpPr>
          <p:spPr>
            <a:xfrm>
              <a:off x="657775" y="3110131"/>
              <a:ext cx="45719" cy="113712"/>
            </a:xfrm>
            <a:prstGeom prst="roundRect">
              <a:avLst/>
            </a:prstGeom>
            <a:solidFill>
              <a:srgbClr val="A096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1593990F-1385-5512-2A68-42FC0964E1AE}"/>
              </a:ext>
            </a:extLst>
          </p:cNvPr>
          <p:cNvGrpSpPr/>
          <p:nvPr/>
        </p:nvGrpSpPr>
        <p:grpSpPr>
          <a:xfrm>
            <a:off x="2078894" y="2976788"/>
            <a:ext cx="429064" cy="113712"/>
            <a:chOff x="429065" y="3110131"/>
            <a:chExt cx="429064" cy="113712"/>
          </a:xfrm>
        </p:grpSpPr>
        <p:sp>
          <p:nvSpPr>
            <p:cNvPr id="25" name="Rectangle: Rounded Corners 24">
              <a:extLst>
                <a:ext uri="{FF2B5EF4-FFF2-40B4-BE49-F238E27FC236}">
                  <a16:creationId xmlns:a16="http://schemas.microsoft.com/office/drawing/2014/main" id="{16C87BF9-F130-8CF7-B865-C830D6A12DDC}"/>
                </a:ext>
              </a:extLst>
            </p:cNvPr>
            <p:cNvSpPr/>
            <p:nvPr/>
          </p:nvSpPr>
          <p:spPr>
            <a:xfrm>
              <a:off x="429065" y="3144128"/>
              <a:ext cx="429064" cy="45719"/>
            </a:xfrm>
            <a:prstGeom prst="roundRect">
              <a:avLst/>
            </a:prstGeom>
            <a:gradFill>
              <a:gsLst>
                <a:gs pos="0">
                  <a:schemeClr val="bg1">
                    <a:lumMod val="75000"/>
                    <a:lumOff val="25000"/>
                  </a:schemeClr>
                </a:gs>
                <a:gs pos="100000">
                  <a:srgbClr val="00B050"/>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E6B2C20-B368-74A0-6D81-ACF7B0CA7940}"/>
                </a:ext>
              </a:extLst>
            </p:cNvPr>
            <p:cNvSpPr/>
            <p:nvPr/>
          </p:nvSpPr>
          <p:spPr>
            <a:xfrm>
              <a:off x="744299" y="3110131"/>
              <a:ext cx="45719" cy="113712"/>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10A284FE-D809-40A8-B32A-2C7C9D25E1BC}"/>
              </a:ext>
            </a:extLst>
          </p:cNvPr>
          <p:cNvGrpSpPr/>
          <p:nvPr/>
        </p:nvGrpSpPr>
        <p:grpSpPr>
          <a:xfrm>
            <a:off x="2078894" y="3154972"/>
            <a:ext cx="429064" cy="113712"/>
            <a:chOff x="429065" y="3110131"/>
            <a:chExt cx="429064" cy="113712"/>
          </a:xfrm>
        </p:grpSpPr>
        <p:sp>
          <p:nvSpPr>
            <p:cNvPr id="28" name="Rectangle: Rounded Corners 27">
              <a:extLst>
                <a:ext uri="{FF2B5EF4-FFF2-40B4-BE49-F238E27FC236}">
                  <a16:creationId xmlns:a16="http://schemas.microsoft.com/office/drawing/2014/main" id="{A35D6E64-26A1-4F8E-FDA1-C22FCAF93ED7}"/>
                </a:ext>
              </a:extLst>
            </p:cNvPr>
            <p:cNvSpPr/>
            <p:nvPr/>
          </p:nvSpPr>
          <p:spPr>
            <a:xfrm>
              <a:off x="429065" y="3144128"/>
              <a:ext cx="429064" cy="45720"/>
            </a:xfrm>
            <a:prstGeom prst="roundRect">
              <a:avLst/>
            </a:prstGeom>
            <a:gradFill>
              <a:gsLst>
                <a:gs pos="0">
                  <a:schemeClr val="bg1">
                    <a:lumMod val="75000"/>
                    <a:lumOff val="25000"/>
                  </a:schemeClr>
                </a:gs>
                <a:gs pos="100000">
                  <a:srgbClr val="00B050"/>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57ABAA7-C7E5-AD73-CA81-3BA669BF3D87}"/>
                </a:ext>
              </a:extLst>
            </p:cNvPr>
            <p:cNvSpPr/>
            <p:nvPr/>
          </p:nvSpPr>
          <p:spPr>
            <a:xfrm>
              <a:off x="777637" y="3110131"/>
              <a:ext cx="45719" cy="113712"/>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A634DF7E-E09C-3A24-BFE7-85FF7138C976}"/>
              </a:ext>
            </a:extLst>
          </p:cNvPr>
          <p:cNvGrpSpPr/>
          <p:nvPr/>
        </p:nvGrpSpPr>
        <p:grpSpPr>
          <a:xfrm>
            <a:off x="2078894" y="2603817"/>
            <a:ext cx="429064" cy="113712"/>
            <a:chOff x="429065" y="3110131"/>
            <a:chExt cx="429064" cy="113712"/>
          </a:xfrm>
        </p:grpSpPr>
        <p:sp>
          <p:nvSpPr>
            <p:cNvPr id="31" name="Rectangle: Rounded Corners 30">
              <a:extLst>
                <a:ext uri="{FF2B5EF4-FFF2-40B4-BE49-F238E27FC236}">
                  <a16:creationId xmlns:a16="http://schemas.microsoft.com/office/drawing/2014/main" id="{DB654BDD-1F01-7A94-E56C-43D7F0558871}"/>
                </a:ext>
              </a:extLst>
            </p:cNvPr>
            <p:cNvSpPr/>
            <p:nvPr/>
          </p:nvSpPr>
          <p:spPr>
            <a:xfrm>
              <a:off x="429065" y="3144128"/>
              <a:ext cx="429064" cy="45719"/>
            </a:xfrm>
            <a:prstGeom prst="roundRect">
              <a:avLst/>
            </a:prstGeom>
            <a:gradFill>
              <a:gsLst>
                <a:gs pos="0">
                  <a:schemeClr val="bg1">
                    <a:lumMod val="75000"/>
                    <a:lumOff val="25000"/>
                  </a:schemeClr>
                </a:gs>
                <a:gs pos="100000">
                  <a:srgbClr val="00B050"/>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Rounded Corners 479">
              <a:extLst>
                <a:ext uri="{FF2B5EF4-FFF2-40B4-BE49-F238E27FC236}">
                  <a16:creationId xmlns:a16="http://schemas.microsoft.com/office/drawing/2014/main" id="{4FFC78E6-F612-F29A-2301-D235AB5440C6}"/>
                </a:ext>
              </a:extLst>
            </p:cNvPr>
            <p:cNvSpPr/>
            <p:nvPr/>
          </p:nvSpPr>
          <p:spPr>
            <a:xfrm>
              <a:off x="794304" y="3110131"/>
              <a:ext cx="45719" cy="113712"/>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0" name="TextBox 489">
            <a:extLst>
              <a:ext uri="{FF2B5EF4-FFF2-40B4-BE49-F238E27FC236}">
                <a16:creationId xmlns:a16="http://schemas.microsoft.com/office/drawing/2014/main" id="{1E5103A2-4982-F222-1BBD-966A649B3884}"/>
              </a:ext>
            </a:extLst>
          </p:cNvPr>
          <p:cNvSpPr txBox="1"/>
          <p:nvPr/>
        </p:nvSpPr>
        <p:spPr>
          <a:xfrm>
            <a:off x="3194104" y="2334370"/>
            <a:ext cx="2360612" cy="276999"/>
          </a:xfrm>
          <a:prstGeom prst="rect">
            <a:avLst/>
          </a:prstGeom>
          <a:noFill/>
        </p:spPr>
        <p:txBody>
          <a:bodyPr wrap="square">
            <a:spAutoFit/>
          </a:bodyPr>
          <a:lstStyle/>
          <a:p>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Need for more and better labelled keypoints</a:t>
            </a:r>
            <a:endParaRPr lang="en-US" dirty="0"/>
          </a:p>
        </p:txBody>
      </p:sp>
      <p:sp>
        <p:nvSpPr>
          <p:cNvPr id="492" name="TextBox 491">
            <a:extLst>
              <a:ext uri="{FF2B5EF4-FFF2-40B4-BE49-F238E27FC236}">
                <a16:creationId xmlns:a16="http://schemas.microsoft.com/office/drawing/2014/main" id="{3623AFEA-E573-F679-E94B-74AABA3314E1}"/>
              </a:ext>
            </a:extLst>
          </p:cNvPr>
          <p:cNvSpPr txBox="1"/>
          <p:nvPr/>
        </p:nvSpPr>
        <p:spPr>
          <a:xfrm>
            <a:off x="5222943" y="2567854"/>
            <a:ext cx="912866" cy="215444"/>
          </a:xfrm>
          <a:prstGeom prst="rect">
            <a:avLst/>
          </a:prstGeom>
          <a:noFill/>
        </p:spPr>
        <p:txBody>
          <a:bodyPr wrap="square">
            <a:spAutoFit/>
          </a:bodyPr>
          <a:lstStyle/>
          <a:p>
            <a:r>
              <a:rPr lang="en-US" sz="800" dirty="0">
                <a:solidFill>
                  <a:srgbClr val="5B0F00"/>
                </a:solidFill>
                <a:latin typeface="Josefin Slab SemiBold" pitchFamily="2" charset="0"/>
              </a:rPr>
              <a:t>→ OK</a:t>
            </a:r>
            <a:endParaRPr lang="en-US" sz="800" dirty="0"/>
          </a:p>
        </p:txBody>
      </p:sp>
      <p:sp>
        <p:nvSpPr>
          <p:cNvPr id="498" name="TextBox 497">
            <a:extLst>
              <a:ext uri="{FF2B5EF4-FFF2-40B4-BE49-F238E27FC236}">
                <a16:creationId xmlns:a16="http://schemas.microsoft.com/office/drawing/2014/main" id="{901FB591-D7F1-333F-69C1-43D07BB39D30}"/>
              </a:ext>
            </a:extLst>
          </p:cNvPr>
          <p:cNvSpPr txBox="1"/>
          <p:nvPr/>
        </p:nvSpPr>
        <p:spPr>
          <a:xfrm>
            <a:off x="3024388" y="2706353"/>
            <a:ext cx="3163545" cy="276999"/>
          </a:xfrm>
          <a:prstGeom prst="rect">
            <a:avLst/>
          </a:prstGeom>
          <a:noFill/>
        </p:spPr>
        <p:txBody>
          <a:bodyPr wrap="square">
            <a:spAutoFit/>
          </a:bodyPr>
          <a:lstStyle/>
          <a:p>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Need for user-friendly calibration and synchronization + GUI</a:t>
            </a:r>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endParaRPr lang="en-US" dirty="0"/>
          </a:p>
        </p:txBody>
      </p:sp>
      <p:sp>
        <p:nvSpPr>
          <p:cNvPr id="502" name="TextBox 501">
            <a:extLst>
              <a:ext uri="{FF2B5EF4-FFF2-40B4-BE49-F238E27FC236}">
                <a16:creationId xmlns:a16="http://schemas.microsoft.com/office/drawing/2014/main" id="{411CDD12-A04B-C0A3-241C-FAE5A4DBC12C}"/>
              </a:ext>
            </a:extLst>
          </p:cNvPr>
          <p:cNvSpPr txBox="1"/>
          <p:nvPr/>
        </p:nvSpPr>
        <p:spPr>
          <a:xfrm>
            <a:off x="3409123" y="2929099"/>
            <a:ext cx="652462" cy="215444"/>
          </a:xfrm>
          <a:prstGeom prst="rect">
            <a:avLst/>
          </a:prstGeom>
          <a:noFill/>
        </p:spPr>
        <p:txBody>
          <a:bodyPr wrap="square">
            <a:spAutoFit/>
          </a:bodyPr>
          <a:lstStyle/>
          <a:p>
            <a:r>
              <a:rPr kumimoji="0" lang="en-US" sz="800" b="0" i="0" u="none" strike="noStrike" kern="0" cap="none" spc="0" normalizeH="0" baseline="0" noProof="0" dirty="0">
                <a:ln>
                  <a:noFill/>
                </a:ln>
                <a:solidFill>
                  <a:srgbClr val="5B0F00"/>
                </a:solidFill>
                <a:effectLst/>
                <a:uLnTx/>
                <a:uFillTx/>
                <a:latin typeface="Josefin Slab SemiBold" pitchFamily="2" charset="0"/>
                <a:sym typeface="Arial"/>
              </a:rPr>
              <a:t>→ OK </a:t>
            </a:r>
            <a:endParaRPr lang="en-US" sz="800" dirty="0"/>
          </a:p>
        </p:txBody>
      </p:sp>
      <p:sp>
        <p:nvSpPr>
          <p:cNvPr id="506" name="TextBox 505">
            <a:extLst>
              <a:ext uri="{FF2B5EF4-FFF2-40B4-BE49-F238E27FC236}">
                <a16:creationId xmlns:a16="http://schemas.microsoft.com/office/drawing/2014/main" id="{4AD96940-3D27-CDBE-A6A8-93DB2CD74632}"/>
              </a:ext>
            </a:extLst>
          </p:cNvPr>
          <p:cNvSpPr txBox="1"/>
          <p:nvPr/>
        </p:nvSpPr>
        <p:spPr>
          <a:xfrm>
            <a:off x="4692452" y="2937175"/>
            <a:ext cx="1325562" cy="215444"/>
          </a:xfrm>
          <a:prstGeom prst="rect">
            <a:avLst/>
          </a:prstGeom>
          <a:noFill/>
        </p:spPr>
        <p:txBody>
          <a:bodyPr wrap="square">
            <a:spAutoFit/>
          </a:bodyPr>
          <a:lstStyle/>
          <a:p>
            <a:r>
              <a:rPr kumimoji="0" lang="en-US" sz="800" b="0" i="0" u="none" strike="noStrike" kern="0" cap="none" spc="0" normalizeH="0" baseline="0" noProof="0" dirty="0">
                <a:ln>
                  <a:noFill/>
                </a:ln>
                <a:solidFill>
                  <a:srgbClr val="5B0F00"/>
                </a:solidFill>
                <a:effectLst/>
                <a:uLnTx/>
                <a:uFillTx/>
                <a:latin typeface="Josefin Slab SemiBold" pitchFamily="2" charset="0"/>
                <a:sym typeface="Arial"/>
              </a:rPr>
              <a:t>→ Bottleneck: 2D pose</a:t>
            </a:r>
            <a:endParaRPr lang="en-US" sz="800" dirty="0"/>
          </a:p>
        </p:txBody>
      </p:sp>
      <p:sp>
        <p:nvSpPr>
          <p:cNvPr id="510" name="TextBox 509">
            <a:extLst>
              <a:ext uri="{FF2B5EF4-FFF2-40B4-BE49-F238E27FC236}">
                <a16:creationId xmlns:a16="http://schemas.microsoft.com/office/drawing/2014/main" id="{10A77354-C656-2194-A12E-244CCE0E4685}"/>
              </a:ext>
            </a:extLst>
          </p:cNvPr>
          <p:cNvSpPr txBox="1"/>
          <p:nvPr/>
        </p:nvSpPr>
        <p:spPr>
          <a:xfrm>
            <a:off x="3039265" y="3067598"/>
            <a:ext cx="1998662" cy="276999"/>
          </a:xfrm>
          <a:prstGeom prst="rect">
            <a:avLst/>
          </a:prstGeom>
          <a:noFill/>
        </p:spPr>
        <p:txBody>
          <a:bodyPr wrap="square">
            <a:spAutoFit/>
          </a:bodyPr>
          <a:lstStyle/>
          <a:p>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5,000 € vs. 50,000 €</a:t>
            </a:r>
            <a:endParaRPr lang="en-US" dirty="0"/>
          </a:p>
        </p:txBody>
      </p:sp>
    </p:spTree>
    <p:extLst>
      <p:ext uri="{BB962C8B-B14F-4D97-AF65-F5344CB8AC3E}">
        <p14:creationId xmlns:p14="http://schemas.microsoft.com/office/powerpoint/2010/main" val="39017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animBg="1"/>
      <p:bldP spid="483" grpId="0" animBg="1"/>
      <p:bldP spid="484" grpId="0" animBg="1"/>
      <p:bldP spid="485" grpId="0" animBg="1"/>
      <p:bldP spid="486" grpId="0" animBg="1"/>
      <p:bldP spid="490" grpId="0"/>
      <p:bldP spid="492" grpId="0"/>
      <p:bldP spid="498" grpId="0"/>
      <p:bldP spid="502" grpId="0"/>
      <p:bldP spid="506" grpId="0"/>
      <p:bldP spid="5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Perspectives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Perspectives</a:t>
            </a:r>
          </a:p>
          <a:p>
            <a:pPr marL="0" indent="0" algn="r">
              <a:buNone/>
            </a:pPr>
            <a:r>
              <a:rPr lang="es" sz="1600" dirty="0">
                <a:latin typeface="Josefin Sans" pitchFamily="2" charset="0"/>
              </a:rPr>
              <a:t>Going further in challenging cases</a:t>
            </a:r>
          </a:p>
        </p:txBody>
      </p:sp>
      <p:sp>
        <p:nvSpPr>
          <p:cNvPr id="7" name="TextBox 6">
            <a:extLst>
              <a:ext uri="{FF2B5EF4-FFF2-40B4-BE49-F238E27FC236}">
                <a16:creationId xmlns:a16="http://schemas.microsoft.com/office/drawing/2014/main" id="{0267D909-D689-7DEA-7636-8D68E6F7DB4F}"/>
              </a:ext>
            </a:extLst>
          </p:cNvPr>
          <p:cNvSpPr txBox="1"/>
          <p:nvPr/>
        </p:nvSpPr>
        <p:spPr>
          <a:xfrm>
            <a:off x="628096" y="1747748"/>
            <a:ext cx="5661579" cy="313932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Example case: BMX race</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Vast field of view</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1200" dirty="0">
                <a:solidFill>
                  <a:srgbClr val="5B0F00"/>
                </a:solidFill>
                <a:latin typeface="Josefin Slab SemiBold" pitchFamily="2" charset="0"/>
              </a:rPr>
              <a:t>L</a:t>
            </a:r>
            <a:r>
              <a:rPr kumimoji="0" lang="en-US" sz="1200" b="0" i="0" u="none" strike="noStrike" kern="0" cap="none" spc="0" normalizeH="0" baseline="0" noProof="0" dirty="0" err="1">
                <a:ln>
                  <a:noFill/>
                </a:ln>
                <a:solidFill>
                  <a:srgbClr val="5B0F00"/>
                </a:solidFill>
                <a:effectLst/>
                <a:uLnTx/>
                <a:uFillTx/>
                <a:latin typeface="Josefin Slab SemiBold" pitchFamily="2" charset="0"/>
                <a:sym typeface="Arial"/>
              </a:rPr>
              <a:t>arge</a:t>
            </a: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 occlusions </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1200" dirty="0">
                <a:solidFill>
                  <a:srgbClr val="5B0F00"/>
                </a:solidFill>
                <a:latin typeface="Josefin Slab SemiBold" pitchFamily="2" charset="0"/>
              </a:rPr>
              <a:t>E</a:t>
            </a:r>
            <a:r>
              <a:rPr kumimoji="0" lang="en-US" sz="1200" b="0" i="0" u="none" strike="noStrike" kern="0" cap="none" spc="0" normalizeH="0" baseline="0" noProof="0" dirty="0" err="1">
                <a:ln>
                  <a:noFill/>
                </a:ln>
                <a:solidFill>
                  <a:srgbClr val="5B0F00"/>
                </a:solidFill>
                <a:effectLst/>
                <a:uLnTx/>
                <a:uFillTx/>
                <a:latin typeface="Josefin Slab SemiBold" pitchFamily="2" charset="0"/>
                <a:sym typeface="Arial"/>
              </a:rPr>
              <a:t>quipment</a:t>
            </a: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 to detect</a:t>
            </a:r>
          </a:p>
          <a:p>
            <a:pPr marR="0" lvl="0" algn="l" defTabSz="914400" rtl="0" eaLnBrk="1" fontAlgn="auto" latinLnBrk="0" hangingPunct="1">
              <a:lnSpc>
                <a:spcPct val="100000"/>
              </a:lnSpc>
              <a:spcBef>
                <a:spcPts val="0"/>
              </a:spcBef>
              <a:spcAft>
                <a:spcPts val="0"/>
              </a:spcAft>
              <a:buClr>
                <a:schemeClr val="bg1"/>
              </a:buClr>
              <a:buSzTx/>
              <a:tabLst/>
              <a:defRPr/>
            </a:pPr>
            <a:endParaRPr kumimoji="0" lang="en-US" sz="1000" b="0" i="0" u="none" strike="noStrike" kern="0" cap="none" spc="0" normalizeH="0" baseline="0" noProof="0" dirty="0">
              <a:ln>
                <a:noFill/>
              </a:ln>
              <a:solidFill>
                <a:srgbClr val="5B0F00"/>
              </a:solidFill>
              <a:effectLst/>
              <a:uLnTx/>
              <a:uFillTx/>
              <a:latin typeface="Josefin Slab SemiBold" pitchFamily="2" charset="0"/>
              <a:sym typeface="Arial"/>
            </a:endParaRPr>
          </a:p>
          <a:p>
            <a:pPr marR="0" lvl="0" algn="l" defTabSz="914400" rtl="0" eaLnBrk="1" fontAlgn="auto" latinLnBrk="0" hangingPunct="1">
              <a:lnSpc>
                <a:spcPct val="100000"/>
              </a:lnSpc>
              <a:spcBef>
                <a:spcPts val="0"/>
              </a:spcBef>
              <a:spcAft>
                <a:spcPts val="0"/>
              </a:spcAft>
              <a:buClr>
                <a:schemeClr val="bg1"/>
              </a:buClr>
              <a:buSzTx/>
              <a:tabLst/>
              <a:defRPr/>
            </a:pPr>
            <a:r>
              <a:rPr kumimoji="0" lang="en-US" sz="1200" b="0" i="0" u="none" strike="noStrike" kern="0" cap="none" spc="0" normalizeH="0" baseline="0" noProof="0" dirty="0">
                <a:ln>
                  <a:noFill/>
                </a:ln>
                <a:solidFill>
                  <a:srgbClr val="5B0F00"/>
                </a:solidFill>
                <a:effectLst/>
                <a:uLnTx/>
                <a:uFillTx/>
                <a:latin typeface="Josefin Sans" pitchFamily="2" charset="0"/>
                <a:sym typeface="Arial"/>
              </a:rPr>
              <a:t>Preliminary</a:t>
            </a:r>
            <a:r>
              <a:rPr kumimoji="0" lang="en-US" sz="1200" b="0" i="0" u="none" strike="noStrike" kern="0" cap="none" spc="0" normalizeH="0" noProof="0" dirty="0">
                <a:ln>
                  <a:noFill/>
                </a:ln>
                <a:solidFill>
                  <a:srgbClr val="5B0F00"/>
                </a:solidFill>
                <a:effectLst/>
                <a:uLnTx/>
                <a:uFillTx/>
                <a:latin typeface="Josefin Sans" pitchFamily="2" charset="0"/>
                <a:sym typeface="Arial"/>
              </a:rPr>
              <a:t> study: </a:t>
            </a:r>
          </a:p>
          <a:p>
            <a:pPr marR="0" lvl="0" algn="l" defTabSz="914400" rtl="0" eaLnBrk="1" fontAlgn="auto" latinLnBrk="0" hangingPunct="1">
              <a:lnSpc>
                <a:spcPct val="100000"/>
              </a:lnSpc>
              <a:spcBef>
                <a:spcPts val="0"/>
              </a:spcBef>
              <a:spcAft>
                <a:spcPts val="0"/>
              </a:spcAft>
              <a:buClr>
                <a:schemeClr val="bg1"/>
              </a:buClr>
              <a:buSzTx/>
              <a:tabLst/>
              <a:defRPr/>
            </a:pPr>
            <a:r>
              <a:rPr kumimoji="0" lang="en-US" sz="1200" b="0" i="0" u="none" strike="noStrike" kern="0" cap="none" spc="0" normalizeH="0" noProof="0" dirty="0">
                <a:ln>
                  <a:noFill/>
                </a:ln>
                <a:solidFill>
                  <a:srgbClr val="5B0F00"/>
                </a:solidFill>
                <a:effectLst/>
                <a:uLnTx/>
                <a:uFillTx/>
                <a:latin typeface="Josefin Slab SemiBold" pitchFamily="2" charset="0"/>
                <a:sym typeface="Arial"/>
              </a:rPr>
              <a:t>Pilot detection with OpenPose </a:t>
            </a:r>
          </a:p>
          <a:p>
            <a:pPr marR="0" lvl="0" algn="l" defTabSz="914400" rtl="0" eaLnBrk="1" fontAlgn="auto" latinLnBrk="0" hangingPunct="1">
              <a:lnSpc>
                <a:spcPct val="100000"/>
              </a:lnSpc>
              <a:spcBef>
                <a:spcPts val="0"/>
              </a:spcBef>
              <a:spcAft>
                <a:spcPts val="0"/>
              </a:spcAft>
              <a:buClr>
                <a:schemeClr val="bg1"/>
              </a:buClr>
              <a:buSzTx/>
              <a:tabLst/>
              <a:defRPr/>
            </a:pPr>
            <a:r>
              <a:rPr kumimoji="0" lang="en-US" sz="1200" b="0" i="0" u="none" strike="noStrike" kern="0" cap="none" spc="0" normalizeH="0" noProof="0" dirty="0">
                <a:ln>
                  <a:noFill/>
                </a:ln>
                <a:solidFill>
                  <a:srgbClr val="5B0F00"/>
                </a:solidFill>
                <a:effectLst/>
                <a:uLnTx/>
                <a:uFillTx/>
                <a:latin typeface="Josefin Slab SemiBold" pitchFamily="2" charset="0"/>
                <a:sym typeface="Arial"/>
              </a:rPr>
              <a:t>Bike detection by </a:t>
            </a:r>
            <a:r>
              <a:rPr kumimoji="0" lang="en-US" sz="1200" b="0" i="0" u="none" strike="noStrike" kern="0" cap="none" spc="0" normalizeH="0" noProof="0" dirty="0" err="1">
                <a:ln>
                  <a:noFill/>
                </a:ln>
                <a:solidFill>
                  <a:srgbClr val="5B0F00"/>
                </a:solidFill>
                <a:effectLst/>
                <a:uLnTx/>
                <a:uFillTx/>
                <a:latin typeface="Josefin Slab SemiBold" pitchFamily="2" charset="0"/>
                <a:sym typeface="Arial"/>
              </a:rPr>
              <a:t>DeepLabCut</a:t>
            </a:r>
            <a:endParaRPr kumimoji="0" lang="en-US" sz="1200" b="0" i="0" u="none" strike="noStrike" kern="0" cap="none" spc="0" normalizeH="0" noProof="0" dirty="0">
              <a:ln>
                <a:noFill/>
              </a:ln>
              <a:solidFill>
                <a:srgbClr val="5B0F00"/>
              </a:solidFill>
              <a:effectLst/>
              <a:uLnTx/>
              <a:uFillTx/>
              <a:latin typeface="Josefin Slab SemiBold" pitchFamily="2" charset="0"/>
              <a:sym typeface="Arial"/>
            </a:endParaRPr>
          </a:p>
          <a:p>
            <a:pPr marR="0" lvl="0" algn="l" defTabSz="914400" rtl="0" eaLnBrk="1" fontAlgn="auto" latinLnBrk="0" hangingPunct="1">
              <a:lnSpc>
                <a:spcPct val="100000"/>
              </a:lnSpc>
              <a:spcBef>
                <a:spcPts val="0"/>
              </a:spcBef>
              <a:spcAft>
                <a:spcPts val="0"/>
              </a:spcAft>
              <a:buClr>
                <a:schemeClr val="bg1"/>
              </a:buClr>
              <a:buSzTx/>
              <a:tabLst/>
              <a:defRPr/>
            </a:pPr>
            <a:endParaRPr lang="en-US" sz="1000" baseline="0" dirty="0">
              <a:solidFill>
                <a:srgbClr val="5B0F00"/>
              </a:solidFill>
              <a:latin typeface="Josefin Slab SemiBold" pitchFamily="2" charset="0"/>
            </a:endParaRPr>
          </a:p>
          <a:p>
            <a:pPr marR="0" lvl="0" algn="l" defTabSz="914400" rtl="0" eaLnBrk="1" fontAlgn="auto" latinLnBrk="0" hangingPunct="1">
              <a:lnSpc>
                <a:spcPct val="100000"/>
              </a:lnSpc>
              <a:spcBef>
                <a:spcPts val="0"/>
              </a:spcBef>
              <a:spcAft>
                <a:spcPts val="0"/>
              </a:spcAft>
              <a:buClr>
                <a:schemeClr val="bg1"/>
              </a:buClr>
              <a:buSzTx/>
              <a:tabLst/>
              <a:defRPr/>
            </a:pPr>
            <a:r>
              <a:rPr lang="en-US" sz="1200" baseline="0" dirty="0">
                <a:solidFill>
                  <a:srgbClr val="5B0F00"/>
                </a:solidFill>
                <a:latin typeface="Josefin Sans" pitchFamily="2" charset="0"/>
              </a:rPr>
              <a:t>Perspectives:</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1200" b="0" i="0" u="none" strike="noStrike" kern="0" cap="none" spc="0" normalizeH="0" baseline="0" noProof="0" dirty="0">
                <a:ln>
                  <a:noFill/>
                </a:ln>
                <a:solidFill>
                  <a:srgbClr val="5B0F00"/>
                </a:solidFill>
                <a:effectLst/>
                <a:uLnTx/>
                <a:uFillTx/>
                <a:latin typeface="Josefin Slab SemiBold" pitchFamily="2" charset="0"/>
                <a:sym typeface="Arial"/>
              </a:rPr>
              <a:t>Adding kinematic constraints between feet-pedals, hand-handle</a:t>
            </a:r>
          </a:p>
          <a:p>
            <a:pPr marL="171450" marR="0" lvl="0" indent="-1714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sz="1200" noProof="0" dirty="0">
                <a:solidFill>
                  <a:srgbClr val="5B0F00"/>
                </a:solidFill>
                <a:latin typeface="Josefin Slab SemiBold" pitchFamily="2" charset="0"/>
              </a:rPr>
              <a:t>Positioning a few IMUs on feet and hands for orientation priors</a:t>
            </a:r>
          </a:p>
          <a:p>
            <a:pPr marR="0" lvl="0" algn="l" defTabSz="914400" rtl="0" eaLnBrk="1" fontAlgn="auto" latinLnBrk="0" hangingPunct="1">
              <a:lnSpc>
                <a:spcPct val="100000"/>
              </a:lnSpc>
              <a:spcBef>
                <a:spcPts val="0"/>
              </a:spcBef>
              <a:spcAft>
                <a:spcPts val="0"/>
              </a:spcAft>
              <a:buClr>
                <a:schemeClr val="bg1"/>
              </a:buClr>
              <a:buSzTx/>
              <a:tabLst/>
              <a:defRPr/>
            </a:pPr>
            <a:endParaRPr kumimoji="0" lang="en-US" sz="1000" b="0" i="0" u="none" strike="noStrike" kern="0" cap="none" spc="0" normalizeH="0" baseline="0" noProof="0" dirty="0">
              <a:ln>
                <a:noFill/>
              </a:ln>
              <a:solidFill>
                <a:srgbClr val="5B0F00"/>
              </a:solidFill>
              <a:effectLst/>
              <a:uLnTx/>
              <a:uFillTx/>
              <a:latin typeface="Josefin Slab SemiBold" pitchFamily="2" charset="0"/>
              <a:sym typeface="Arial"/>
            </a:endParaRPr>
          </a:p>
          <a:p>
            <a:pPr marR="0" lvl="0" algn="l" defTabSz="914400" rtl="0" eaLnBrk="1" fontAlgn="auto" latinLnBrk="0" hangingPunct="1">
              <a:lnSpc>
                <a:spcPct val="100000"/>
              </a:lnSpc>
              <a:spcBef>
                <a:spcPts val="0"/>
              </a:spcBef>
              <a:spcAft>
                <a:spcPts val="0"/>
              </a:spcAft>
              <a:buClr>
                <a:schemeClr val="bg1"/>
              </a:buClr>
              <a:buSzTx/>
              <a:tabLst/>
              <a:defRPr/>
            </a:pPr>
            <a:endPar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endParaRPr>
          </a:p>
          <a:p>
            <a:endParaRPr lang="en-US" sz="1200" dirty="0">
              <a:solidFill>
                <a:srgbClr val="5B0F00"/>
              </a:solidFill>
              <a:latin typeface="Josefin Sans" pitchFamily="2" charset="0"/>
            </a:endParaRPr>
          </a:p>
          <a:p>
            <a:endParaRPr lang="en-US" sz="1200" dirty="0">
              <a:solidFill>
                <a:srgbClr val="5B0F00"/>
              </a:solidFill>
              <a:latin typeface="Josefin Slab SemiBold" pitchFamily="2" charset="0"/>
            </a:endParaRPr>
          </a:p>
          <a:p>
            <a:endParaRPr lang="en-US" sz="1200" b="1" dirty="0">
              <a:solidFill>
                <a:srgbClr val="5B0F00"/>
              </a:solidFill>
              <a:latin typeface="Josefin Slab SemiBold" pitchFamily="2" charset="0"/>
            </a:endParaRPr>
          </a:p>
        </p:txBody>
      </p:sp>
      <p:pic>
        <p:nvPicPr>
          <p:cNvPr id="14" name="Picture 13">
            <a:extLst>
              <a:ext uri="{FF2B5EF4-FFF2-40B4-BE49-F238E27FC236}">
                <a16:creationId xmlns:a16="http://schemas.microsoft.com/office/drawing/2014/main" id="{77B579F3-7D97-D125-33B6-4F20321CA54E}"/>
              </a:ext>
            </a:extLst>
          </p:cNvPr>
          <p:cNvPicPr>
            <a:picLocks noChangeAspect="1"/>
          </p:cNvPicPr>
          <p:nvPr/>
        </p:nvPicPr>
        <p:blipFill>
          <a:blip r:embed="rId5"/>
          <a:stretch>
            <a:fillRect/>
          </a:stretch>
        </p:blipFill>
        <p:spPr>
          <a:xfrm>
            <a:off x="440447" y="5299732"/>
            <a:ext cx="3455401" cy="1999371"/>
          </a:xfrm>
          <a:prstGeom prst="rect">
            <a:avLst/>
          </a:prstGeom>
        </p:spPr>
      </p:pic>
      <p:sp>
        <p:nvSpPr>
          <p:cNvPr id="19" name="Google Shape;306;p25">
            <a:extLst>
              <a:ext uri="{FF2B5EF4-FFF2-40B4-BE49-F238E27FC236}">
                <a16:creationId xmlns:a16="http://schemas.microsoft.com/office/drawing/2014/main" id="{BD63D39A-9043-A0AC-9B6B-8D2571CF4644}"/>
              </a:ext>
            </a:extLst>
          </p:cNvPr>
          <p:cNvSpPr/>
          <p:nvPr/>
        </p:nvSpPr>
        <p:spPr>
          <a:xfrm rot="16200000">
            <a:off x="2701765" y="3022492"/>
            <a:ext cx="322439" cy="45719"/>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TextBox 480">
            <a:extLst>
              <a:ext uri="{FF2B5EF4-FFF2-40B4-BE49-F238E27FC236}">
                <a16:creationId xmlns:a16="http://schemas.microsoft.com/office/drawing/2014/main" id="{FBE2C2C7-4489-A202-2C6C-A62DE0A56B86}"/>
              </a:ext>
            </a:extLst>
          </p:cNvPr>
          <p:cNvSpPr txBox="1"/>
          <p:nvPr/>
        </p:nvSpPr>
        <p:spPr>
          <a:xfrm>
            <a:off x="3061927" y="2910522"/>
            <a:ext cx="2642522" cy="276999"/>
          </a:xfrm>
          <a:prstGeom prst="rect">
            <a:avLst/>
          </a:prstGeom>
          <a:noFill/>
        </p:spPr>
        <p:txBody>
          <a:bodyPr wrap="square">
            <a:spAutoFit/>
          </a:bodyPr>
          <a:lstStyle/>
          <a:p>
            <a:r>
              <a:rPr lang="en-US" sz="1200" noProof="0" dirty="0">
                <a:solidFill>
                  <a:srgbClr val="5B0F00"/>
                </a:solidFill>
                <a:latin typeface="Josefin Slab SemiBold" pitchFamily="2" charset="0"/>
              </a:rPr>
              <a:t>Pose2Sim → Unsatisfying results</a:t>
            </a:r>
            <a:endParaRPr lang="en-US" sz="1200" dirty="0"/>
          </a:p>
        </p:txBody>
      </p:sp>
      <p:pic>
        <p:nvPicPr>
          <p:cNvPr id="487" name="test_bmx">
            <a:hlinkClick r:id="" action="ppaction://media"/>
            <a:extLst>
              <a:ext uri="{FF2B5EF4-FFF2-40B4-BE49-F238E27FC236}">
                <a16:creationId xmlns:a16="http://schemas.microsoft.com/office/drawing/2014/main" id="{D75AE437-96F3-6B1B-6CE5-EB673464F6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r="20630"/>
          <a:stretch/>
        </p:blipFill>
        <p:spPr>
          <a:xfrm>
            <a:off x="5439239" y="1643212"/>
            <a:ext cx="3543839" cy="2385199"/>
          </a:xfrm>
          <a:prstGeom prst="rect">
            <a:avLst/>
          </a:prstGeom>
        </p:spPr>
      </p:pic>
    </p:spTree>
    <p:extLst>
      <p:ext uri="{BB962C8B-B14F-4D97-AF65-F5344CB8AC3E}">
        <p14:creationId xmlns:p14="http://schemas.microsoft.com/office/powerpoint/2010/main" val="348509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
                                        </p:tgtEl>
                                        <p:attrNameLst>
                                          <p:attrName>style.visibility</p:attrName>
                                        </p:attrNameLst>
                                      </p:cBhvr>
                                      <p:to>
                                        <p:strVal val="visible"/>
                                      </p:to>
                                    </p:set>
                                  </p:childTnLst>
                                </p:cTn>
                              </p:par>
                              <p:par>
                                <p:cTn id="15" presetID="2" presetClass="mediacall" presetSubtype="0" fill="hold" nodeType="withEffect">
                                  <p:stCondLst>
                                    <p:cond delay="0"/>
                                  </p:stCondLst>
                                  <p:childTnLst>
                                    <p:cmd type="call" cmd="togglePause">
                                      <p:cBhvr>
                                        <p:cTn id="16" dur="1" fill="hold"/>
                                        <p:tgtEl>
                                          <p:spTgt spid="487"/>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repeatCount="indefinite" fill="hold" display="0">
                  <p:stCondLst>
                    <p:cond delay="indefinite"/>
                  </p:stCondLst>
                </p:cTn>
                <p:tgtEl>
                  <p:spTgt spid="487"/>
                </p:tgtEl>
              </p:cMediaNode>
            </p:video>
          </p:childTnLst>
        </p:cTn>
      </p:par>
    </p:tnLst>
    <p:bldLst>
      <p:bldP spid="19" grpId="0" animBg="1"/>
      <p:bldP spid="48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ctrTitle" idx="6"/>
          </p:nvPr>
        </p:nvSpPr>
        <p:spPr>
          <a:xfrm>
            <a:off x="243648" y="38727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Accuracy</a:t>
            </a:r>
            <a:endParaRPr dirty="0"/>
          </a:p>
        </p:txBody>
      </p:sp>
      <p:sp>
        <p:nvSpPr>
          <p:cNvPr id="133" name="Google Shape;133;p19"/>
          <p:cNvSpPr txBox="1">
            <a:spLocks noGrp="1"/>
          </p:cNvSpPr>
          <p:nvPr>
            <p:ph type="subTitle" idx="7"/>
          </p:nvPr>
        </p:nvSpPr>
        <p:spPr>
          <a:xfrm>
            <a:off x="243647" y="4331573"/>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Comparison to a marker-based process.</a:t>
            </a:r>
            <a:endParaRPr dirty="0"/>
          </a:p>
        </p:txBody>
      </p:sp>
      <p:sp>
        <p:nvSpPr>
          <p:cNvPr id="134" name="Google Shape;134;p19"/>
          <p:cNvSpPr txBox="1">
            <a:spLocks noGrp="1"/>
          </p:cNvSpPr>
          <p:nvPr>
            <p:ph type="title" idx="8"/>
          </p:nvPr>
        </p:nvSpPr>
        <p:spPr>
          <a:xfrm>
            <a:off x="243658" y="35689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04</a:t>
            </a:r>
            <a:endParaRPr dirty="0"/>
          </a:p>
        </p:txBody>
      </p:sp>
      <p:sp>
        <p:nvSpPr>
          <p:cNvPr id="135" name="Google Shape;135;p19"/>
          <p:cNvSpPr txBox="1">
            <a:spLocks noGrp="1"/>
          </p:cNvSpPr>
          <p:nvPr>
            <p:ph type="ctrTitle" idx="15"/>
          </p:nvPr>
        </p:nvSpPr>
        <p:spPr>
          <a:xfrm>
            <a:off x="7334128" y="129625"/>
            <a:ext cx="11022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Conclusion</a:t>
            </a:r>
            <a:endParaRPr sz="3600" dirty="0"/>
          </a:p>
        </p:txBody>
      </p:sp>
      <p:sp>
        <p:nvSpPr>
          <p:cNvPr id="136" name="Google Shape;136;p19"/>
          <p:cNvSpPr txBox="1">
            <a:spLocks noGrp="1"/>
          </p:cNvSpPr>
          <p:nvPr>
            <p:ph type="ctrTitle"/>
          </p:nvPr>
        </p:nvSpPr>
        <p:spPr>
          <a:xfrm>
            <a:off x="243648" y="64914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s" dirty="0"/>
              <a:t>Introduction</a:t>
            </a:r>
            <a:endParaRPr dirty="0"/>
          </a:p>
        </p:txBody>
      </p:sp>
      <p:sp>
        <p:nvSpPr>
          <p:cNvPr id="137" name="Google Shape;137;p19"/>
          <p:cNvSpPr txBox="1">
            <a:spLocks noGrp="1"/>
          </p:cNvSpPr>
          <p:nvPr>
            <p:ph type="subTitle" idx="1"/>
          </p:nvPr>
        </p:nvSpPr>
        <p:spPr>
          <a:xfrm>
            <a:off x="243646" y="1117533"/>
            <a:ext cx="229737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 dirty="0"/>
          </a:p>
          <a:p>
            <a:pPr marL="0" lvl="0" indent="0" algn="l" rtl="0">
              <a:spcBef>
                <a:spcPts val="0"/>
              </a:spcBef>
              <a:spcAft>
                <a:spcPts val="0"/>
              </a:spcAft>
              <a:buNone/>
            </a:pPr>
            <a:r>
              <a:rPr lang="es" dirty="0"/>
              <a:t>What is MoCap?</a:t>
            </a:r>
          </a:p>
          <a:p>
            <a:pPr marL="0" lvl="0" indent="0" algn="l" rtl="0">
              <a:spcBef>
                <a:spcPts val="0"/>
              </a:spcBef>
              <a:spcAft>
                <a:spcPts val="0"/>
              </a:spcAft>
              <a:buNone/>
            </a:pPr>
            <a:r>
              <a:rPr lang="es" dirty="0"/>
              <a:t>Why do we need markerless in sports?</a:t>
            </a:r>
            <a:endParaRPr dirty="0"/>
          </a:p>
        </p:txBody>
      </p:sp>
      <p:sp>
        <p:nvSpPr>
          <p:cNvPr id="138" name="Google Shape;138;p19"/>
          <p:cNvSpPr txBox="1">
            <a:spLocks noGrp="1"/>
          </p:cNvSpPr>
          <p:nvPr>
            <p:ph type="title" idx="2"/>
          </p:nvPr>
        </p:nvSpPr>
        <p:spPr>
          <a:xfrm>
            <a:off x="243658" y="35299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01</a:t>
            </a:r>
            <a:endParaRPr dirty="0"/>
          </a:p>
        </p:txBody>
      </p:sp>
      <p:sp>
        <p:nvSpPr>
          <p:cNvPr id="139" name="Google Shape;139;p19"/>
          <p:cNvSpPr txBox="1">
            <a:spLocks noGrp="1"/>
          </p:cNvSpPr>
          <p:nvPr>
            <p:ph type="ctrTitle" idx="3"/>
          </p:nvPr>
        </p:nvSpPr>
        <p:spPr>
          <a:xfrm>
            <a:off x="2541017" y="832320"/>
            <a:ext cx="279298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From 2D pose </a:t>
            </a:r>
            <a:br>
              <a:rPr lang="es" dirty="0"/>
            </a:br>
            <a:r>
              <a:rPr lang="es" dirty="0"/>
              <a:t>to 3D joint angles</a:t>
            </a:r>
            <a:endParaRPr dirty="0"/>
          </a:p>
        </p:txBody>
      </p:sp>
      <p:sp>
        <p:nvSpPr>
          <p:cNvPr id="140" name="Google Shape;140;p19"/>
          <p:cNvSpPr txBox="1">
            <a:spLocks noGrp="1"/>
          </p:cNvSpPr>
          <p:nvPr>
            <p:ph type="subTitle" idx="4"/>
          </p:nvPr>
        </p:nvSpPr>
        <p:spPr>
          <a:xfrm>
            <a:off x="2541018" y="1241194"/>
            <a:ext cx="2297370" cy="577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Crossover of numerous research fields.</a:t>
            </a:r>
          </a:p>
          <a:p>
            <a:pPr marL="0" lvl="0" indent="0" algn="l" rtl="0">
              <a:spcBef>
                <a:spcPts val="0"/>
              </a:spcBef>
              <a:spcAft>
                <a:spcPts val="0"/>
              </a:spcAft>
              <a:buNone/>
            </a:pPr>
            <a:r>
              <a:rPr lang="es" dirty="0"/>
              <a:t>Building an open-source solution.</a:t>
            </a:r>
            <a:endParaRPr dirty="0"/>
          </a:p>
        </p:txBody>
      </p:sp>
      <p:sp>
        <p:nvSpPr>
          <p:cNvPr id="141" name="Google Shape;141;p19"/>
          <p:cNvSpPr txBox="1">
            <a:spLocks noGrp="1"/>
          </p:cNvSpPr>
          <p:nvPr>
            <p:ph type="title" idx="5"/>
          </p:nvPr>
        </p:nvSpPr>
        <p:spPr>
          <a:xfrm>
            <a:off x="2541033" y="34959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02</a:t>
            </a:r>
            <a:endParaRPr dirty="0"/>
          </a:p>
        </p:txBody>
      </p:sp>
      <p:sp>
        <p:nvSpPr>
          <p:cNvPr id="142" name="Google Shape;142;p19"/>
          <p:cNvSpPr txBox="1">
            <a:spLocks noGrp="1"/>
          </p:cNvSpPr>
          <p:nvPr>
            <p:ph type="ctrTitle" idx="9"/>
          </p:nvPr>
        </p:nvSpPr>
        <p:spPr>
          <a:xfrm>
            <a:off x="2541023" y="387270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Application case</a:t>
            </a:r>
            <a:endParaRPr dirty="0"/>
          </a:p>
        </p:txBody>
      </p:sp>
      <p:sp>
        <p:nvSpPr>
          <p:cNvPr id="143" name="Google Shape;143;p19"/>
          <p:cNvSpPr txBox="1">
            <a:spLocks noGrp="1"/>
          </p:cNvSpPr>
          <p:nvPr>
            <p:ph type="subTitle" idx="13"/>
          </p:nvPr>
        </p:nvSpPr>
        <p:spPr>
          <a:xfrm>
            <a:off x="2541022" y="4333473"/>
            <a:ext cx="21224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Boxing, using unsynchronized and uncalibrated </a:t>
            </a:r>
            <a:r>
              <a:rPr lang="en-US" dirty="0" err="1"/>
              <a:t>GoPros</a:t>
            </a:r>
            <a:r>
              <a:rPr lang="en-US" dirty="0"/>
              <a:t>.</a:t>
            </a:r>
          </a:p>
          <a:p>
            <a:pPr marL="0" lvl="0" indent="0" algn="l" rtl="0">
              <a:spcBef>
                <a:spcPts val="0"/>
              </a:spcBef>
              <a:spcAft>
                <a:spcPts val="0"/>
              </a:spcAft>
              <a:buNone/>
            </a:pPr>
            <a:endParaRPr dirty="0"/>
          </a:p>
        </p:txBody>
      </p:sp>
      <p:sp>
        <p:nvSpPr>
          <p:cNvPr id="144" name="Google Shape;144;p19"/>
          <p:cNvSpPr txBox="1">
            <a:spLocks noGrp="1"/>
          </p:cNvSpPr>
          <p:nvPr>
            <p:ph type="title" idx="14"/>
          </p:nvPr>
        </p:nvSpPr>
        <p:spPr>
          <a:xfrm>
            <a:off x="2541033" y="35689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05</a:t>
            </a:r>
            <a:endParaRPr dirty="0"/>
          </a:p>
        </p:txBody>
      </p:sp>
      <p:pic>
        <p:nvPicPr>
          <p:cNvPr id="145" name="Google Shape;145;p19"/>
          <p:cNvPicPr preferRelativeResize="0"/>
          <p:nvPr/>
        </p:nvPicPr>
        <p:blipFill>
          <a:blip r:embed="rId3"/>
          <a:srcRect t="39140" b="39140"/>
          <a:stretch/>
        </p:blipFill>
        <p:spPr>
          <a:xfrm>
            <a:off x="0" y="2049025"/>
            <a:ext cx="9144000" cy="1045459"/>
          </a:xfrm>
          <a:prstGeom prst="rect">
            <a:avLst/>
          </a:prstGeom>
          <a:noFill/>
          <a:ln>
            <a:noFill/>
          </a:ln>
        </p:spPr>
      </p:pic>
      <p:sp>
        <p:nvSpPr>
          <p:cNvPr id="146" name="Google Shape;146;p19"/>
          <p:cNvSpPr/>
          <p:nvPr/>
        </p:nvSpPr>
        <p:spPr>
          <a:xfrm>
            <a:off x="0" y="2048984"/>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sldNum" idx="12"/>
          </p:nvPr>
        </p:nvSpPr>
        <p:spPr>
          <a:xfrm>
            <a:off x="7898603" y="473133"/>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45</a:t>
            </a:fld>
            <a:endParaRPr dirty="0"/>
          </a:p>
        </p:txBody>
      </p:sp>
      <p:sp>
        <p:nvSpPr>
          <p:cNvPr id="4" name="Google Shape;139;p19">
            <a:extLst>
              <a:ext uri="{FF2B5EF4-FFF2-40B4-BE49-F238E27FC236}">
                <a16:creationId xmlns:a16="http://schemas.microsoft.com/office/drawing/2014/main" id="{7B46C31B-616A-96B4-837F-8E800CCFD34F}"/>
              </a:ext>
            </a:extLst>
          </p:cNvPr>
          <p:cNvSpPr txBox="1">
            <a:spLocks/>
          </p:cNvSpPr>
          <p:nvPr/>
        </p:nvSpPr>
        <p:spPr>
          <a:xfrm>
            <a:off x="4790106" y="645745"/>
            <a:ext cx="2792982"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2pPr>
            <a:lvl3pPr marR="0" lvl="2"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3pPr>
            <a:lvl4pPr marR="0" lvl="3"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4pPr>
            <a:lvl5pPr marR="0" lvl="4"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5pPr>
            <a:lvl6pPr marR="0" lvl="5"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6pPr>
            <a:lvl7pPr marR="0" lvl="6"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7pPr>
            <a:lvl8pPr marR="0" lvl="7"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8pPr>
            <a:lvl9pPr marR="0" lvl="8" algn="l" rtl="0">
              <a:lnSpc>
                <a:spcPct val="100000"/>
              </a:lnSpc>
              <a:spcBef>
                <a:spcPts val="0"/>
              </a:spcBef>
              <a:spcAft>
                <a:spcPts val="0"/>
              </a:spcAft>
              <a:buClr>
                <a:schemeClr val="lt1"/>
              </a:buClr>
              <a:buSzPts val="1200"/>
              <a:buFont typeface="Josefin Sans"/>
              <a:buNone/>
              <a:defRPr sz="1200" b="1" i="0" u="none" strike="noStrike" cap="none">
                <a:solidFill>
                  <a:schemeClr val="lt1"/>
                </a:solidFill>
                <a:latin typeface="Josefin Sans"/>
                <a:ea typeface="Josefin Sans"/>
                <a:cs typeface="Josefin Sans"/>
                <a:sym typeface="Josefin Sans"/>
              </a:defRPr>
            </a:lvl9pPr>
          </a:lstStyle>
          <a:p>
            <a:r>
              <a:rPr lang="es" dirty="0"/>
              <a:t>Robustness</a:t>
            </a:r>
            <a:endParaRPr lang="en-US" dirty="0"/>
          </a:p>
        </p:txBody>
      </p:sp>
      <p:sp>
        <p:nvSpPr>
          <p:cNvPr id="6" name="Google Shape;141;p19">
            <a:extLst>
              <a:ext uri="{FF2B5EF4-FFF2-40B4-BE49-F238E27FC236}">
                <a16:creationId xmlns:a16="http://schemas.microsoft.com/office/drawing/2014/main" id="{341E354F-444F-E6A2-447E-9985C37B701C}"/>
              </a:ext>
            </a:extLst>
          </p:cNvPr>
          <p:cNvSpPr txBox="1">
            <a:spLocks/>
          </p:cNvSpPr>
          <p:nvPr/>
        </p:nvSpPr>
        <p:spPr>
          <a:xfrm>
            <a:off x="4790116" y="349597"/>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t>03</a:t>
            </a:r>
          </a:p>
        </p:txBody>
      </p:sp>
      <p:sp>
        <p:nvSpPr>
          <p:cNvPr id="7" name="Google Shape;142;p19">
            <a:extLst>
              <a:ext uri="{FF2B5EF4-FFF2-40B4-BE49-F238E27FC236}">
                <a16:creationId xmlns:a16="http://schemas.microsoft.com/office/drawing/2014/main" id="{64687450-F399-11BC-38D6-E1E89BB30A7E}"/>
              </a:ext>
            </a:extLst>
          </p:cNvPr>
          <p:cNvSpPr txBox="1">
            <a:spLocks/>
          </p:cNvSpPr>
          <p:nvPr/>
        </p:nvSpPr>
        <p:spPr>
          <a:xfrm>
            <a:off x="4790106" y="3872705"/>
            <a:ext cx="2251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97775"/>
              </a:buClr>
              <a:buSzPts val="1200"/>
              <a:buFont typeface="Josefin Sans"/>
              <a:buNone/>
              <a:defRPr sz="12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2pPr>
            <a:lvl3pPr marR="0" lvl="2"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3pPr>
            <a:lvl4pPr marR="0" lvl="3"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4pPr>
            <a:lvl5pPr marR="0" lvl="4"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5pPr>
            <a:lvl6pPr marR="0" lvl="5"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6pPr>
            <a:lvl7pPr marR="0" lvl="6"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7pPr>
            <a:lvl8pPr marR="0" lvl="7"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8pPr>
            <a:lvl9pPr marR="0" lvl="8" algn="l" rtl="0">
              <a:lnSpc>
                <a:spcPct val="100000"/>
              </a:lnSpc>
              <a:spcBef>
                <a:spcPts val="0"/>
              </a:spcBef>
              <a:spcAft>
                <a:spcPts val="0"/>
              </a:spcAft>
              <a:buClr>
                <a:srgbClr val="297775"/>
              </a:buClr>
              <a:buSzPts val="1200"/>
              <a:buFont typeface="Josefin Sans"/>
              <a:buNone/>
              <a:defRPr sz="1200" b="1" i="0" u="none" strike="noStrike" cap="none">
                <a:solidFill>
                  <a:srgbClr val="297775"/>
                </a:solidFill>
                <a:latin typeface="Josefin Sans"/>
                <a:ea typeface="Josefin Sans"/>
                <a:cs typeface="Josefin Sans"/>
                <a:sym typeface="Josefin Sans"/>
              </a:defRPr>
            </a:lvl9pPr>
          </a:lstStyle>
          <a:p>
            <a:r>
              <a:rPr lang="en-US" dirty="0"/>
              <a:t>Perspectives</a:t>
            </a:r>
          </a:p>
        </p:txBody>
      </p:sp>
      <p:sp>
        <p:nvSpPr>
          <p:cNvPr id="8" name="Google Shape;143;p19">
            <a:extLst>
              <a:ext uri="{FF2B5EF4-FFF2-40B4-BE49-F238E27FC236}">
                <a16:creationId xmlns:a16="http://schemas.microsoft.com/office/drawing/2014/main" id="{EA21D686-3EB3-7DF9-730E-B06DC3F43051}"/>
              </a:ext>
            </a:extLst>
          </p:cNvPr>
          <p:cNvSpPr txBox="1">
            <a:spLocks/>
          </p:cNvSpPr>
          <p:nvPr/>
        </p:nvSpPr>
        <p:spPr>
          <a:xfrm>
            <a:off x="4790104" y="4333473"/>
            <a:ext cx="2544024"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t>Enhancing the markerless process</a:t>
            </a:r>
          </a:p>
          <a:p>
            <a:pPr marL="0" indent="0"/>
            <a:r>
              <a:rPr lang="en-US" dirty="0"/>
              <a:t>Data fusion when video is challenged</a:t>
            </a:r>
          </a:p>
        </p:txBody>
      </p:sp>
      <p:sp>
        <p:nvSpPr>
          <p:cNvPr id="9" name="Google Shape;144;p19">
            <a:extLst>
              <a:ext uri="{FF2B5EF4-FFF2-40B4-BE49-F238E27FC236}">
                <a16:creationId xmlns:a16="http://schemas.microsoft.com/office/drawing/2014/main" id="{2DB6C261-81EC-26EF-51B6-A135C42C23D7}"/>
              </a:ext>
            </a:extLst>
          </p:cNvPr>
          <p:cNvSpPr txBox="1">
            <a:spLocks/>
          </p:cNvSpPr>
          <p:nvPr/>
        </p:nvSpPr>
        <p:spPr>
          <a:xfrm>
            <a:off x="4790116" y="3568935"/>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Josefin Sans"/>
              <a:buNone/>
              <a:defRPr sz="4800" b="1" i="0" u="none" strike="noStrike" cap="none">
                <a:solidFill>
                  <a:schemeClr val="lt1"/>
                </a:solidFill>
                <a:latin typeface="Josefin Sans"/>
                <a:ea typeface="Josefin Sans"/>
                <a:cs typeface="Josefin Sans"/>
                <a:sym typeface="Josefin Sans"/>
              </a:defRPr>
            </a:lvl1pPr>
            <a:lvl2pPr marR="0" lvl="1"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lt1"/>
              </a:buClr>
              <a:buSzPts val="4800"/>
              <a:buFont typeface="Fira Sans Extra Condensed Medium"/>
              <a:buNone/>
              <a:defRPr sz="4800" b="1" i="0" u="none" strike="noStrike" cap="none">
                <a:solidFill>
                  <a:schemeClr val="lt1"/>
                </a:solidFill>
                <a:latin typeface="Fira Sans Extra Condensed Medium"/>
                <a:ea typeface="Fira Sans Extra Condensed Medium"/>
                <a:cs typeface="Fira Sans Extra Condensed Medium"/>
                <a:sym typeface="Fira Sans Extra Condensed Medium"/>
              </a:defRPr>
            </a:lvl9pPr>
          </a:lstStyle>
          <a:p>
            <a:r>
              <a:rPr lang="es" dirty="0"/>
              <a:t>06</a:t>
            </a:r>
          </a:p>
        </p:txBody>
      </p:sp>
      <p:sp>
        <p:nvSpPr>
          <p:cNvPr id="2" name="Google Shape;140;p19">
            <a:extLst>
              <a:ext uri="{FF2B5EF4-FFF2-40B4-BE49-F238E27FC236}">
                <a16:creationId xmlns:a16="http://schemas.microsoft.com/office/drawing/2014/main" id="{3541F237-9FAF-44DF-49DE-46EB84D72AD9}"/>
              </a:ext>
            </a:extLst>
          </p:cNvPr>
          <p:cNvSpPr txBox="1">
            <a:spLocks/>
          </p:cNvSpPr>
          <p:nvPr/>
        </p:nvSpPr>
        <p:spPr>
          <a:xfrm>
            <a:off x="4790105" y="1239359"/>
            <a:ext cx="2544023"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000"/>
              <a:buFont typeface="Josefin Slab SemiBold"/>
              <a:buNone/>
              <a:defRPr sz="1000" b="0" i="0" u="none" strike="noStrike" cap="none">
                <a:solidFill>
                  <a:schemeClr val="lt1"/>
                </a:solidFill>
                <a:latin typeface="Josefin Slab SemiBold"/>
                <a:ea typeface="Josefin Slab SemiBold"/>
                <a:cs typeface="Josefin Slab SemiBold"/>
                <a:sym typeface="Josefin Slab SemiBold"/>
              </a:defRPr>
            </a:lvl9pPr>
          </a:lstStyle>
          <a:p>
            <a:pPr marL="0" indent="0"/>
            <a:r>
              <a:rPr lang="en-US" dirty="0">
                <a:solidFill>
                  <a:schemeClr val="bg1"/>
                </a:solidFill>
              </a:rPr>
              <a:t>Does it actually work? Comparing results </a:t>
            </a:r>
          </a:p>
          <a:p>
            <a:pPr marL="0" indent="0"/>
            <a:r>
              <a:rPr lang="en-US" dirty="0">
                <a:solidFill>
                  <a:schemeClr val="bg1"/>
                </a:solidFill>
              </a:rPr>
              <a:t>under challenging capture conditions</a:t>
            </a:r>
          </a:p>
        </p:txBody>
      </p:sp>
    </p:spTree>
    <p:extLst>
      <p:ext uri="{BB962C8B-B14F-4D97-AF65-F5344CB8AC3E}">
        <p14:creationId xmlns:p14="http://schemas.microsoft.com/office/powerpoint/2010/main" val="3554748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Conclusion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Conclusion</a:t>
            </a:r>
          </a:p>
          <a:p>
            <a:pPr marL="0" indent="0" algn="r">
              <a:buNone/>
            </a:pPr>
            <a:endParaRPr lang="es" sz="1600" dirty="0">
              <a:latin typeface="Josefin Sans" pitchFamily="2" charset="0"/>
            </a:endParaRPr>
          </a:p>
        </p:txBody>
      </p:sp>
      <p:sp>
        <p:nvSpPr>
          <p:cNvPr id="7" name="TextBox 6">
            <a:extLst>
              <a:ext uri="{FF2B5EF4-FFF2-40B4-BE49-F238E27FC236}">
                <a16:creationId xmlns:a16="http://schemas.microsoft.com/office/drawing/2014/main" id="{0267D909-D689-7DEA-7636-8D68E6F7DB4F}"/>
              </a:ext>
            </a:extLst>
          </p:cNvPr>
          <p:cNvSpPr txBox="1"/>
          <p:nvPr/>
        </p:nvSpPr>
        <p:spPr>
          <a:xfrm>
            <a:off x="661182" y="1371928"/>
            <a:ext cx="7226432" cy="1569660"/>
          </a:xfrm>
          <a:prstGeom prst="rect">
            <a:avLst/>
          </a:prstGeom>
          <a:noFill/>
        </p:spPr>
        <p:txBody>
          <a:bodyPr wrap="square">
            <a:spAutoFit/>
          </a:bodyPr>
          <a:lstStyle/>
          <a:p>
            <a:r>
              <a:rPr lang="en-US" sz="1200" dirty="0">
                <a:solidFill>
                  <a:srgbClr val="5B0F00"/>
                </a:solidFill>
                <a:latin typeface="Josefin Sans" pitchFamily="2" charset="0"/>
              </a:rPr>
              <a:t>I am grateful:</a:t>
            </a:r>
          </a:p>
          <a:p>
            <a:pPr marL="171450" indent="-171450">
              <a:buClr>
                <a:schemeClr val="bg1"/>
              </a:buClr>
              <a:buFont typeface="Arial" panose="020B0604020202020204" pitchFamily="34" charset="0"/>
              <a:buChar char="•"/>
            </a:pPr>
            <a:r>
              <a:rPr lang="en-US" sz="1200" dirty="0">
                <a:solidFill>
                  <a:srgbClr val="5B0F00"/>
                </a:solidFill>
                <a:latin typeface="Josefin Sans" pitchFamily="2" charset="0"/>
              </a:rPr>
              <a:t>For this opportunity </a:t>
            </a:r>
            <a:r>
              <a:rPr lang="en-US" sz="1000" dirty="0">
                <a:solidFill>
                  <a:srgbClr val="5B0F00"/>
                </a:solidFill>
                <a:latin typeface="Josefin Slab SemiBold" pitchFamily="2" charset="0"/>
              </a:rPr>
              <a:t>of mixing sports and science together</a:t>
            </a:r>
          </a:p>
          <a:p>
            <a:pPr marL="171450" indent="-171450">
              <a:buClr>
                <a:schemeClr val="bg1"/>
              </a:buClr>
              <a:buFont typeface="Arial" panose="020B0604020202020204" pitchFamily="34" charset="0"/>
              <a:buChar char="•"/>
            </a:pPr>
            <a:r>
              <a:rPr lang="en-US" sz="1200" dirty="0">
                <a:solidFill>
                  <a:srgbClr val="5B0F00"/>
                </a:solidFill>
                <a:latin typeface="Josefin Sans" pitchFamily="2" charset="0"/>
              </a:rPr>
              <a:t>That results ended up being satisfactory </a:t>
            </a:r>
            <a:r>
              <a:rPr lang="en-US" sz="1000" dirty="0">
                <a:solidFill>
                  <a:srgbClr val="5B0F00"/>
                </a:solidFill>
                <a:latin typeface="Josefin Slab SemiBold" pitchFamily="2" charset="0"/>
              </a:rPr>
              <a:t>after a year and a half of unconclusive wandering</a:t>
            </a:r>
          </a:p>
          <a:p>
            <a:pPr marL="171450" indent="-171450">
              <a:buClr>
                <a:schemeClr val="bg1"/>
              </a:buClr>
              <a:buFont typeface="Arial" panose="020B0604020202020204" pitchFamily="34" charset="0"/>
              <a:buChar char="•"/>
            </a:pPr>
            <a:r>
              <a:rPr kumimoji="0" lang="en-US" sz="1200" b="0" i="0" u="none" strike="noStrike" kern="0" cap="none" spc="0" normalizeH="0" baseline="0" noProof="0" dirty="0">
                <a:ln>
                  <a:noFill/>
                </a:ln>
                <a:solidFill>
                  <a:schemeClr val="bg1"/>
                </a:solidFill>
                <a:effectLst/>
                <a:uLnTx/>
                <a:uFillTx/>
                <a:latin typeface="Josefin Sans" pitchFamily="2" charset="0"/>
                <a:cs typeface="Arial"/>
                <a:sym typeface="Arial"/>
              </a:rPr>
              <a:t>For the opportunities of publishing my work </a:t>
            </a:r>
            <a:r>
              <a:rPr kumimoji="0" lang="en-US" sz="1000" b="0" i="0" u="none" strike="noStrike" kern="0" cap="none" spc="0" normalizeH="0" baseline="0" noProof="0" dirty="0">
                <a:ln>
                  <a:noFill/>
                </a:ln>
                <a:solidFill>
                  <a:schemeClr val="bg1"/>
                </a:solidFill>
                <a:effectLst/>
                <a:uLnTx/>
                <a:uFillTx/>
                <a:latin typeface="Josefin Slab SemiBold" pitchFamily="2" charset="0"/>
                <a:cs typeface="Arial"/>
                <a:sym typeface="Arial"/>
              </a:rPr>
              <a:t>Peer-reviewed articles: 3(+1), Conferences: 2</a:t>
            </a:r>
            <a:endParaRPr kumimoji="0" lang="en-US" sz="1200" b="0" i="0" u="none" strike="noStrike" kern="0" cap="none" spc="0" normalizeH="0" baseline="0" noProof="0" dirty="0">
              <a:ln>
                <a:noFill/>
              </a:ln>
              <a:solidFill>
                <a:schemeClr val="bg1"/>
              </a:solidFill>
              <a:effectLst/>
              <a:uLnTx/>
              <a:uFillTx/>
              <a:latin typeface="Josefin Sans" pitchFamily="2" charset="0"/>
              <a:cs typeface="Arial"/>
              <a:sym typeface="Arial"/>
            </a:endParaRPr>
          </a:p>
          <a:p>
            <a:pPr marL="171450" indent="-171450">
              <a:buClr>
                <a:schemeClr val="bg1"/>
              </a:buClr>
              <a:buFont typeface="Arial" panose="020B0604020202020204" pitchFamily="34" charset="0"/>
              <a:buChar char="•"/>
            </a:pPr>
            <a:r>
              <a:rPr kumimoji="0" lang="en-US" sz="1200" b="0" i="0" u="none" strike="noStrike" kern="0" cap="none" spc="0" normalizeH="0" baseline="0" noProof="0" dirty="0">
                <a:ln>
                  <a:noFill/>
                </a:ln>
                <a:solidFill>
                  <a:srgbClr val="5B0F00"/>
                </a:solidFill>
                <a:effectLst/>
                <a:uLnTx/>
                <a:uFillTx/>
                <a:latin typeface="Josefin Sans" pitchFamily="2" charset="0"/>
                <a:cs typeface="Arial"/>
                <a:sym typeface="Arial"/>
              </a:rPr>
              <a:t>And of releasing a workable tool </a:t>
            </a:r>
            <a:r>
              <a:rPr kumimoji="0" lang="en-US" sz="1000" b="0" i="0" u="none" strike="noStrike" kern="0" cap="none" spc="0" normalizeH="0" baseline="0" noProof="0" dirty="0">
                <a:ln>
                  <a:noFill/>
                </a:ln>
                <a:solidFill>
                  <a:srgbClr val="5B0F00"/>
                </a:solidFill>
                <a:effectLst/>
                <a:uLnTx/>
                <a:uFillTx/>
                <a:latin typeface="Josefin Slab SemiBold" pitchFamily="2" charset="0"/>
                <a:sym typeface="Arial"/>
              </a:rPr>
              <a:t>Used by several labs and companies</a:t>
            </a:r>
            <a:endParaRPr kumimoji="0" lang="en-US" sz="1200" b="0" i="0" u="none" strike="noStrike" kern="0" cap="none" spc="0" normalizeH="0" baseline="0" noProof="0" dirty="0">
              <a:ln>
                <a:noFill/>
              </a:ln>
              <a:solidFill>
                <a:srgbClr val="5B0F00"/>
              </a:solidFill>
              <a:effectLst/>
              <a:uLnTx/>
              <a:uFillTx/>
              <a:latin typeface="Josefin Slab SemiBold" pitchFamily="2" charset="0"/>
              <a:sym typeface="Arial"/>
            </a:endParaRPr>
          </a:p>
          <a:p>
            <a:pPr marL="171450" indent="-171450">
              <a:buFont typeface="Arial" panose="020B0604020202020204" pitchFamily="34" charset="0"/>
              <a:buChar char="•"/>
            </a:pPr>
            <a:endParaRPr lang="en-US" sz="1200" dirty="0">
              <a:solidFill>
                <a:srgbClr val="5B0F00"/>
              </a:solidFill>
              <a:latin typeface="Josefin Sans" pitchFamily="2" charset="0"/>
            </a:endParaRPr>
          </a:p>
          <a:p>
            <a:r>
              <a:rPr lang="en-US" sz="1200" dirty="0">
                <a:solidFill>
                  <a:srgbClr val="5B0F00"/>
                </a:solidFill>
                <a:latin typeface="Josefin Sans" pitchFamily="2" charset="0"/>
              </a:rPr>
              <a:t>Still so much more to look into!</a:t>
            </a:r>
          </a:p>
          <a:p>
            <a:pPr marL="228600" indent="-228600">
              <a:buAutoNum type="arabicPeriod"/>
            </a:pPr>
            <a:endParaRPr lang="en-US" sz="1200" dirty="0">
              <a:solidFill>
                <a:srgbClr val="5B0F00"/>
              </a:solidFill>
              <a:latin typeface="Josefin Slab SemiBold" pitchFamily="2" charset="0"/>
            </a:endParaRPr>
          </a:p>
        </p:txBody>
      </p:sp>
      <p:grpSp>
        <p:nvGrpSpPr>
          <p:cNvPr id="8" name="Group 7">
            <a:extLst>
              <a:ext uri="{FF2B5EF4-FFF2-40B4-BE49-F238E27FC236}">
                <a16:creationId xmlns:a16="http://schemas.microsoft.com/office/drawing/2014/main" id="{3B9AF409-A7F9-EFA8-F563-87BBA422DA33}"/>
              </a:ext>
            </a:extLst>
          </p:cNvPr>
          <p:cNvGrpSpPr/>
          <p:nvPr/>
        </p:nvGrpSpPr>
        <p:grpSpPr>
          <a:xfrm>
            <a:off x="7169349" y="1180737"/>
            <a:ext cx="1359135" cy="1735214"/>
            <a:chOff x="7098887" y="2565882"/>
            <a:chExt cx="1871355" cy="2389165"/>
          </a:xfrm>
        </p:grpSpPr>
        <p:pic>
          <p:nvPicPr>
            <p:cNvPr id="3078" name="Picture 6" descr="Wanted Dead And Alive Schrodinger Cat 01 SVG Cut File">
              <a:extLst>
                <a:ext uri="{FF2B5EF4-FFF2-40B4-BE49-F238E27FC236}">
                  <a16:creationId xmlns:a16="http://schemas.microsoft.com/office/drawing/2014/main" id="{9E27F23C-BF2C-7CB9-30DE-B7EE45098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3929" y="2565882"/>
              <a:ext cx="1736313" cy="2161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C77D75-BA9D-D56F-D7B0-6539E8563DAB}"/>
                </a:ext>
              </a:extLst>
            </p:cNvPr>
            <p:cNvSpPr txBox="1"/>
            <p:nvPr/>
          </p:nvSpPr>
          <p:spPr>
            <a:xfrm>
              <a:off x="7098887" y="4658409"/>
              <a:ext cx="1167406" cy="296638"/>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Svgforest.com</a:t>
              </a:r>
            </a:p>
          </p:txBody>
        </p:sp>
      </p:grpSp>
      <p:pic>
        <p:nvPicPr>
          <p:cNvPr id="12" name="Activities_last">
            <a:hlinkClick r:id="" action="ppaction://media"/>
            <a:extLst>
              <a:ext uri="{FF2B5EF4-FFF2-40B4-BE49-F238E27FC236}">
                <a16:creationId xmlns:a16="http://schemas.microsoft.com/office/drawing/2014/main" id="{13AE3C4C-7571-3635-7E25-A5D0058E4B1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3791" b="5379"/>
          <a:stretch/>
        </p:blipFill>
        <p:spPr>
          <a:xfrm>
            <a:off x="2499790" y="2861460"/>
            <a:ext cx="3651511" cy="1865641"/>
          </a:xfrm>
          <a:prstGeom prst="rect">
            <a:avLst/>
          </a:prstGeom>
        </p:spPr>
      </p:pic>
    </p:spTree>
    <p:extLst>
      <p:ext uri="{BB962C8B-B14F-4D97-AF65-F5344CB8AC3E}">
        <p14:creationId xmlns:p14="http://schemas.microsoft.com/office/powerpoint/2010/main" val="200109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1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subTitle" idx="1"/>
          </p:nvPr>
        </p:nvSpPr>
        <p:spPr>
          <a:xfrm>
            <a:off x="831200" y="3931065"/>
            <a:ext cx="3081600" cy="13334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fr-FR" dirty="0">
              <a:solidFill>
                <a:srgbClr val="5B0F00"/>
              </a:solidFill>
              <a:latin typeface="Josefin Sans" panose="020B0604020202020204" pitchFamily="2" charset="0"/>
              <a:cs typeface="Arial"/>
              <a:sym typeface="Arial"/>
            </a:endParaRPr>
          </a:p>
          <a:p>
            <a:pPr marL="0" lvl="0" indent="0" algn="l" rtl="0">
              <a:spcBef>
                <a:spcPts val="0"/>
              </a:spcBef>
              <a:spcAft>
                <a:spcPts val="0"/>
              </a:spcAft>
              <a:buClr>
                <a:schemeClr val="dk1"/>
              </a:buClr>
              <a:buSzPts val="1100"/>
              <a:buFont typeface="Arial"/>
              <a:buNone/>
            </a:pPr>
            <a:endParaRPr sz="1100" dirty="0">
              <a:solidFill>
                <a:srgbClr val="5B0F00"/>
              </a:solidFill>
              <a:latin typeface="Josefin Sans" panose="020B0604020202020204" pitchFamily="2" charset="0"/>
              <a:cs typeface="Arial"/>
              <a:sym typeface="Arial"/>
            </a:endParaRPr>
          </a:p>
          <a:p>
            <a:pPr marL="0" lvl="0" indent="0" algn="l" rtl="0">
              <a:spcBef>
                <a:spcPts val="0"/>
              </a:spcBef>
              <a:spcAft>
                <a:spcPts val="0"/>
              </a:spcAft>
              <a:buClr>
                <a:schemeClr val="dk1"/>
              </a:buClr>
              <a:buSzPts val="1100"/>
              <a:buFont typeface="Arial"/>
              <a:buNone/>
            </a:pPr>
            <a:r>
              <a:rPr lang="es" sz="1100" dirty="0">
                <a:solidFill>
                  <a:srgbClr val="5B0F00"/>
                </a:solidFill>
                <a:latin typeface="Josefin Slab SemiBold" pitchFamily="2" charset="0"/>
                <a:cs typeface="Arial"/>
              </a:rPr>
              <a:t>contact@david-pagnon.com </a:t>
            </a:r>
            <a:endParaRPr sz="1100" dirty="0">
              <a:solidFill>
                <a:srgbClr val="5B0F00"/>
              </a:solidFill>
              <a:latin typeface="Josefin Slab SemiBold" pitchFamily="2" charset="0"/>
              <a:cs typeface="Arial"/>
            </a:endParaRPr>
          </a:p>
          <a:p>
            <a:pPr marL="0" lvl="0" indent="0" algn="l" rtl="0">
              <a:spcBef>
                <a:spcPts val="0"/>
              </a:spcBef>
              <a:spcAft>
                <a:spcPts val="0"/>
              </a:spcAft>
              <a:buClr>
                <a:schemeClr val="dk1"/>
              </a:buClr>
              <a:buSzPts val="1100"/>
              <a:buFont typeface="Arial"/>
              <a:buNone/>
            </a:pPr>
            <a:r>
              <a:rPr lang="es" sz="1100" dirty="0">
                <a:solidFill>
                  <a:srgbClr val="5B0F00"/>
                </a:solidFill>
                <a:latin typeface="Josefin Slab SemiBold" pitchFamily="2" charset="0"/>
                <a:cs typeface="Arial"/>
              </a:rPr>
              <a:t>+33 6 19 86 06 57 </a:t>
            </a:r>
            <a:endParaRPr sz="1100" dirty="0">
              <a:solidFill>
                <a:srgbClr val="5B0F00"/>
              </a:solidFill>
              <a:latin typeface="Josefin Slab SemiBold" pitchFamily="2" charset="0"/>
              <a:cs typeface="Arial"/>
            </a:endParaRPr>
          </a:p>
          <a:p>
            <a:pPr marL="0" lvl="0" indent="0" algn="l" rtl="0">
              <a:spcBef>
                <a:spcPts val="0"/>
              </a:spcBef>
              <a:spcAft>
                <a:spcPts val="0"/>
              </a:spcAft>
              <a:buNone/>
            </a:pPr>
            <a:r>
              <a:rPr lang="es" sz="1100" dirty="0">
                <a:solidFill>
                  <a:srgbClr val="5B0F00"/>
                </a:solidFill>
                <a:latin typeface="Josefin Slab SemiBold" pitchFamily="2" charset="0"/>
                <a:cs typeface="Arial"/>
              </a:rPr>
              <a:t>http://david-pagnon.com</a:t>
            </a:r>
            <a:endParaRPr sz="1100" dirty="0">
              <a:solidFill>
                <a:srgbClr val="5B0F00"/>
              </a:solidFill>
              <a:latin typeface="Josefin Slab SemiBold" pitchFamily="2" charset="0"/>
              <a:cs typeface="Arial"/>
            </a:endParaRPr>
          </a:p>
        </p:txBody>
      </p:sp>
      <p:sp>
        <p:nvSpPr>
          <p:cNvPr id="391" name="Google Shape;391;p29"/>
          <p:cNvSpPr txBox="1">
            <a:spLocks noGrp="1"/>
          </p:cNvSpPr>
          <p:nvPr>
            <p:ph type="ctrTitle"/>
          </p:nvPr>
        </p:nvSpPr>
        <p:spPr>
          <a:xfrm>
            <a:off x="831200" y="3214540"/>
            <a:ext cx="1988912" cy="7165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6"/>
                </a:solidFill>
              </a:rPr>
              <a:t>Thank you</a:t>
            </a:r>
            <a:endParaRPr dirty="0">
              <a:solidFill>
                <a:schemeClr val="accent6"/>
              </a:solidFill>
            </a:endParaRPr>
          </a:p>
        </p:txBody>
      </p:sp>
      <p:sp>
        <p:nvSpPr>
          <p:cNvPr id="392" name="Google Shape;392;p2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47</a:t>
            </a:fld>
            <a:endParaRPr/>
          </a:p>
        </p:txBody>
      </p:sp>
      <p:sp>
        <p:nvSpPr>
          <p:cNvPr id="396" name="Google Shape;396;p29"/>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Thanks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TextBox 3">
            <a:extLst>
              <a:ext uri="{FF2B5EF4-FFF2-40B4-BE49-F238E27FC236}">
                <a16:creationId xmlns:a16="http://schemas.microsoft.com/office/drawing/2014/main" id="{59B670E2-BEB0-2321-482C-F361E89A85B6}"/>
              </a:ext>
            </a:extLst>
          </p:cNvPr>
          <p:cNvSpPr txBox="1"/>
          <p:nvPr/>
        </p:nvSpPr>
        <p:spPr>
          <a:xfrm>
            <a:off x="-56776" y="1075266"/>
            <a:ext cx="4628776" cy="3785652"/>
          </a:xfrm>
          <a:prstGeom prst="rect">
            <a:avLst/>
          </a:prstGeom>
          <a:noFill/>
        </p:spPr>
        <p:txBody>
          <a:bodyPr wrap="square">
            <a:spAutoFit/>
          </a:bodyPr>
          <a:lstStyle/>
          <a:p>
            <a:r>
              <a:rPr lang="en-US" sz="800" b="1" i="0" dirty="0">
                <a:solidFill>
                  <a:srgbClr val="000000"/>
                </a:solidFill>
                <a:effectLst/>
                <a:latin typeface="Josefin Slab" pitchFamily="2" charset="0"/>
                <a:ea typeface="Calibri" panose="020F0502020204030204" pitchFamily="34" charset="0"/>
                <a:cs typeface="Arial" panose="020B0604020202020204" pitchFamily="34" charset="0"/>
              </a:rPr>
              <a:t>ATHA (1984) </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J </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Current techniques for measuring motion</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 Applied ergonomics</a:t>
            </a:r>
            <a:endParaRPr lang="en-US" sz="800" dirty="0">
              <a:effectLst/>
              <a:latin typeface="Josefin Slab" pitchFamily="2" charset="0"/>
              <a:ea typeface="Calibri" panose="020F0502020204030204" pitchFamily="34" charset="0"/>
              <a:cs typeface="Arial" panose="020B0604020202020204" pitchFamily="34" charset="0"/>
            </a:endParaRPr>
          </a:p>
          <a:p>
            <a:r>
              <a:rPr lang="en-US" sz="800" b="1" i="0" dirty="0">
                <a:solidFill>
                  <a:srgbClr val="000000"/>
                </a:solidFill>
                <a:effectLst/>
                <a:latin typeface="Josefin Slab" pitchFamily="2" charset="0"/>
                <a:ea typeface="Calibri" panose="020F0502020204030204" pitchFamily="34" charset="0"/>
                <a:cs typeface="Arial" panose="020B0604020202020204" pitchFamily="34" charset="0"/>
              </a:rPr>
              <a:t>BEAUCAGE-GAUVREAU (2019) </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Validation of an </a:t>
            </a:r>
            <a:r>
              <a:rPr lang="en-US" sz="800" b="0" i="1" dirty="0" err="1">
                <a:solidFill>
                  <a:srgbClr val="000000"/>
                </a:solidFill>
                <a:effectLst/>
                <a:latin typeface="Josefin Slab" pitchFamily="2" charset="0"/>
                <a:ea typeface="Calibri" panose="020F0502020204030204" pitchFamily="34" charset="0"/>
                <a:cs typeface="Arial" panose="020B0604020202020204" pitchFamily="34" charset="0"/>
              </a:rPr>
              <a:t>OpenSim</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 full-body model with detailed lumbar spine for estimating lower lumbar spine loads during symmetric and asymmetric lifting tasks</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 Computer Methods in Biomechanics and Biomedical Engineering</a:t>
            </a:r>
          </a:p>
          <a:p>
            <a:r>
              <a:rPr lang="en-US" sz="800" b="1" dirty="0">
                <a:effectLst/>
                <a:latin typeface="Josefin Slab" pitchFamily="2" charset="0"/>
                <a:ea typeface="Calibri" panose="020F0502020204030204" pitchFamily="34" charset="0"/>
                <a:cs typeface="Arial" panose="020B0604020202020204" pitchFamily="34" charset="0"/>
              </a:rPr>
              <a:t>BENOIT (2015)</a:t>
            </a:r>
            <a:r>
              <a:rPr lang="en-US" sz="800" dirty="0">
                <a:effectLst/>
                <a:latin typeface="Josefin Slab" pitchFamily="2" charset="0"/>
                <a:ea typeface="Calibri" panose="020F0502020204030204" pitchFamily="34" charset="0"/>
                <a:cs typeface="Arial" panose="020B0604020202020204" pitchFamily="34" charset="0"/>
              </a:rPr>
              <a:t> </a:t>
            </a:r>
            <a:r>
              <a:rPr lang="en-US" sz="800" i="1" dirty="0">
                <a:effectLst/>
                <a:latin typeface="Josefin Slab" pitchFamily="2" charset="0"/>
                <a:ea typeface="Calibri" panose="020F0502020204030204" pitchFamily="34" charset="0"/>
                <a:cs typeface="Arial" panose="020B0604020202020204" pitchFamily="34" charset="0"/>
              </a:rPr>
              <a:t>Surface marker cluster translation, rotation, scaling and deformation: Their contribution to soft tissue artefact and impact on knee joint kinematics.</a:t>
            </a:r>
            <a:r>
              <a:rPr lang="en-US" sz="800" dirty="0">
                <a:effectLst/>
                <a:latin typeface="Josefin Slab" pitchFamily="2" charset="0"/>
                <a:ea typeface="Calibri" panose="020F0502020204030204" pitchFamily="34" charset="0"/>
                <a:cs typeface="Arial" panose="020B0604020202020204" pitchFamily="34" charset="0"/>
              </a:rPr>
              <a:t> Journal of Biomechanics</a:t>
            </a:r>
          </a:p>
          <a:p>
            <a:r>
              <a:rPr lang="en-US" sz="800" b="1" i="0" dirty="0">
                <a:solidFill>
                  <a:srgbClr val="000000"/>
                </a:solidFill>
                <a:effectLst/>
                <a:latin typeface="Josefin Slab" pitchFamily="2" charset="0"/>
                <a:ea typeface="Calibri" panose="020F0502020204030204" pitchFamily="34" charset="0"/>
                <a:cs typeface="Arial" panose="020B0604020202020204" pitchFamily="34" charset="0"/>
              </a:rPr>
              <a:t>BOGO (2016) </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Keep it SMPL: Automatic estimation of 3D human pose and shape from a single image</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 In Computer Vision–ECCV</a:t>
            </a:r>
          </a:p>
          <a:p>
            <a:r>
              <a:rPr lang="en-US" sz="800" b="1" dirty="0">
                <a:effectLst/>
                <a:latin typeface="Josefin Slab" pitchFamily="2" charset="0"/>
                <a:ea typeface="Calibri" panose="020F0502020204030204" pitchFamily="34" charset="0"/>
                <a:cs typeface="Arial" panose="020B0604020202020204" pitchFamily="34" charset="0"/>
              </a:rPr>
              <a:t>BOLAÑOS (2021)</a:t>
            </a:r>
            <a:r>
              <a:rPr lang="en-US" sz="800" dirty="0">
                <a:effectLst/>
                <a:latin typeface="Josefin Slab" pitchFamily="2" charset="0"/>
                <a:ea typeface="Calibri" panose="020F0502020204030204" pitchFamily="34" charset="0"/>
                <a:cs typeface="Arial" panose="020B0604020202020204" pitchFamily="34" charset="0"/>
              </a:rPr>
              <a:t> </a:t>
            </a:r>
            <a:r>
              <a:rPr lang="en-US" sz="800" i="1" dirty="0">
                <a:effectLst/>
                <a:latin typeface="Josefin Slab" pitchFamily="2" charset="0"/>
                <a:ea typeface="Calibri" panose="020F0502020204030204" pitchFamily="34" charset="0"/>
                <a:cs typeface="Arial" panose="020B0604020202020204" pitchFamily="34" charset="0"/>
              </a:rPr>
              <a:t>A three-dimensional virtual mouse generates synthetic training data for behavioral analysis</a:t>
            </a:r>
            <a:r>
              <a:rPr lang="en-US" sz="800" dirty="0">
                <a:effectLst/>
                <a:latin typeface="Josefin Slab" pitchFamily="2" charset="0"/>
                <a:ea typeface="Calibri" panose="020F0502020204030204" pitchFamily="34" charset="0"/>
                <a:cs typeface="Arial" panose="020B0604020202020204" pitchFamily="34" charset="0"/>
              </a:rPr>
              <a:t>. Nature methods</a:t>
            </a:r>
          </a:p>
          <a:p>
            <a:r>
              <a:rPr lang="en-US" sz="800" b="1" i="0" dirty="0">
                <a:solidFill>
                  <a:srgbClr val="000000"/>
                </a:solidFill>
                <a:effectLst/>
                <a:latin typeface="Josefin Slab" pitchFamily="2" charset="0"/>
                <a:ea typeface="Calibri" panose="020F0502020204030204" pitchFamily="34" charset="0"/>
                <a:cs typeface="Arial" panose="020B0604020202020204" pitchFamily="34" charset="0"/>
              </a:rPr>
              <a:t>CAO (2019) </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OpenPose: </a:t>
            </a:r>
            <a:r>
              <a:rPr lang="en-US" sz="800" b="0" i="1" dirty="0" err="1">
                <a:solidFill>
                  <a:srgbClr val="000000"/>
                </a:solidFill>
                <a:effectLst/>
                <a:latin typeface="Josefin Slab" pitchFamily="2" charset="0"/>
                <a:ea typeface="Calibri" panose="020F0502020204030204" pitchFamily="34" charset="0"/>
                <a:cs typeface="Arial" panose="020B0604020202020204" pitchFamily="34" charset="0"/>
              </a:rPr>
              <a:t>realtime</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 multi-person 2D pose estimation using Part Affinity Fields</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 IEEE transactions on pattern analysis and machine intelligence</a:t>
            </a:r>
            <a:endParaRPr lang="en-US" sz="800" dirty="0">
              <a:effectLst/>
              <a:latin typeface="Josefin Slab" pitchFamily="2" charset="0"/>
              <a:ea typeface="Calibri" panose="020F0502020204030204" pitchFamily="34" charset="0"/>
              <a:cs typeface="Arial" panose="020B0604020202020204" pitchFamily="34" charset="0"/>
            </a:endParaRPr>
          </a:p>
          <a:p>
            <a:r>
              <a:rPr lang="fr-FR" sz="800" b="1" i="0" dirty="0">
                <a:solidFill>
                  <a:srgbClr val="000000"/>
                </a:solidFill>
                <a:effectLst/>
                <a:latin typeface="Josefin Slab" pitchFamily="2" charset="0"/>
                <a:ea typeface="Calibri" panose="020F0502020204030204" pitchFamily="34" charset="0"/>
                <a:cs typeface="Arial" panose="020B0604020202020204" pitchFamily="34" charset="0"/>
              </a:rPr>
              <a:t>DONG (2021) </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Fast and robust multi-person 3d pose estimation and tracking from multiple views</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 IEEE Transactions on Pattern Analysis and Machine Intelligence</a:t>
            </a:r>
            <a:endParaRPr lang="en-US" sz="800" dirty="0">
              <a:effectLst/>
              <a:latin typeface="Josefin Slab" pitchFamily="2" charset="0"/>
              <a:ea typeface="Calibri" panose="020F0502020204030204" pitchFamily="34" charset="0"/>
              <a:cs typeface="Arial" panose="020B0604020202020204" pitchFamily="34" charset="0"/>
            </a:endParaRPr>
          </a:p>
          <a:p>
            <a:r>
              <a:rPr lang="en-US" sz="800" b="1" i="0" dirty="0">
                <a:solidFill>
                  <a:srgbClr val="000000"/>
                </a:solidFill>
                <a:effectLst/>
                <a:latin typeface="Josefin Slab" pitchFamily="2" charset="0"/>
                <a:ea typeface="Calibri" panose="020F0502020204030204" pitchFamily="34" charset="0"/>
                <a:cs typeface="Arial" panose="020B0604020202020204" pitchFamily="34" charset="0"/>
              </a:rPr>
              <a:t>FANG (2017) </a:t>
            </a:r>
            <a:r>
              <a:rPr lang="fr-FR" sz="800" b="0" i="1" dirty="0">
                <a:solidFill>
                  <a:srgbClr val="000000"/>
                </a:solidFill>
                <a:effectLst/>
                <a:latin typeface="Josefin Slab" pitchFamily="2" charset="0"/>
                <a:ea typeface="Calibri" panose="020F0502020204030204" pitchFamily="34" charset="0"/>
                <a:cs typeface="Arial" panose="020B0604020202020204" pitchFamily="34" charset="0"/>
              </a:rPr>
              <a:t>RMPE: </a:t>
            </a:r>
            <a:r>
              <a:rPr lang="fr-FR" sz="800" b="0" i="1" dirty="0" err="1">
                <a:solidFill>
                  <a:srgbClr val="000000"/>
                </a:solidFill>
                <a:effectLst/>
                <a:latin typeface="Josefin Slab" pitchFamily="2" charset="0"/>
                <a:ea typeface="Calibri" panose="020F0502020204030204" pitchFamily="34" charset="0"/>
                <a:cs typeface="Arial" panose="020B0604020202020204" pitchFamily="34" charset="0"/>
              </a:rPr>
              <a:t>Regional</a:t>
            </a:r>
            <a:r>
              <a:rPr lang="fr-FR" sz="800" b="0" i="1" dirty="0">
                <a:solidFill>
                  <a:srgbClr val="000000"/>
                </a:solidFill>
                <a:effectLst/>
                <a:latin typeface="Josefin Slab" pitchFamily="2" charset="0"/>
                <a:ea typeface="Calibri" panose="020F0502020204030204" pitchFamily="34" charset="0"/>
                <a:cs typeface="Arial" panose="020B0604020202020204" pitchFamily="34" charset="0"/>
              </a:rPr>
              <a:t> Multi-</a:t>
            </a:r>
            <a:r>
              <a:rPr lang="fr-FR" sz="800" b="0" i="1" dirty="0" err="1">
                <a:solidFill>
                  <a:srgbClr val="000000"/>
                </a:solidFill>
                <a:effectLst/>
                <a:latin typeface="Josefin Slab" pitchFamily="2" charset="0"/>
                <a:ea typeface="Calibri" panose="020F0502020204030204" pitchFamily="34" charset="0"/>
                <a:cs typeface="Arial" panose="020B0604020202020204" pitchFamily="34" charset="0"/>
              </a:rPr>
              <a:t>person</a:t>
            </a:r>
            <a:r>
              <a:rPr lang="fr-FR" sz="800" b="0" i="1" dirty="0">
                <a:solidFill>
                  <a:srgbClr val="000000"/>
                </a:solidFill>
                <a:effectLst/>
                <a:latin typeface="Josefin Slab" pitchFamily="2" charset="0"/>
                <a:ea typeface="Calibri" panose="020F0502020204030204" pitchFamily="34" charset="0"/>
                <a:cs typeface="Arial" panose="020B0604020202020204" pitchFamily="34" charset="0"/>
              </a:rPr>
              <a:t> Pose Estimation. </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IEEE International Conference on Computer Vision (ICCV)</a:t>
            </a:r>
          </a:p>
          <a:p>
            <a:r>
              <a:rPr lang="en-US" sz="800" b="1" dirty="0">
                <a:effectLst/>
                <a:latin typeface="Josefin Slab" pitchFamily="2" charset="0"/>
                <a:ea typeface="Calibri" panose="020F0502020204030204" pitchFamily="34" charset="0"/>
                <a:cs typeface="Arial" panose="020B0604020202020204" pitchFamily="34" charset="0"/>
              </a:rPr>
              <a:t>FERRARI (2010) </a:t>
            </a:r>
            <a:r>
              <a:rPr lang="en-US" sz="800" i="1" dirty="0">
                <a:effectLst/>
                <a:latin typeface="Josefin Slab" pitchFamily="2" charset="0"/>
                <a:ea typeface="Calibri" panose="020F0502020204030204" pitchFamily="34" charset="0"/>
                <a:cs typeface="Arial" panose="020B0604020202020204" pitchFamily="34" charset="0"/>
              </a:rPr>
              <a:t>A new formulation of the coefficient of multiple correlation to assess the similarity of waveforms measured synchronously by different motion analysis protocols</a:t>
            </a:r>
            <a:r>
              <a:rPr lang="en-US" sz="800" dirty="0">
                <a:effectLst/>
                <a:latin typeface="Josefin Slab" pitchFamily="2" charset="0"/>
                <a:ea typeface="Calibri" panose="020F0502020204030204" pitchFamily="34" charset="0"/>
                <a:cs typeface="Arial" panose="020B0604020202020204" pitchFamily="34" charset="0"/>
              </a:rPr>
              <a:t>. Gait &amp; posture</a:t>
            </a:r>
          </a:p>
          <a:p>
            <a:r>
              <a:rPr lang="en-US" sz="800" b="1" dirty="0">
                <a:effectLst/>
                <a:latin typeface="Josefin Slab" pitchFamily="2" charset="0"/>
                <a:ea typeface="Calibri" panose="020F0502020204030204" pitchFamily="34" charset="0"/>
                <a:cs typeface="Arial" panose="020B0604020202020204" pitchFamily="34" charset="0"/>
              </a:rPr>
              <a:t>GORTON (2009)</a:t>
            </a:r>
            <a:r>
              <a:rPr lang="en-US" sz="800" dirty="0">
                <a:effectLst/>
                <a:latin typeface="Josefin Slab" pitchFamily="2" charset="0"/>
                <a:ea typeface="Calibri" panose="020F0502020204030204" pitchFamily="34" charset="0"/>
                <a:cs typeface="Arial" panose="020B0604020202020204" pitchFamily="34" charset="0"/>
              </a:rPr>
              <a:t> </a:t>
            </a:r>
            <a:r>
              <a:rPr lang="en-US" sz="800" i="1" dirty="0">
                <a:effectLst/>
                <a:latin typeface="Josefin Slab" pitchFamily="2" charset="0"/>
                <a:ea typeface="Calibri" panose="020F0502020204030204" pitchFamily="34" charset="0"/>
                <a:cs typeface="Arial" panose="020B0604020202020204" pitchFamily="34" charset="0"/>
              </a:rPr>
              <a:t>Assessment of the kinematic variability among 12 motion analysis laboratories</a:t>
            </a:r>
            <a:r>
              <a:rPr lang="en-US" sz="800" dirty="0">
                <a:effectLst/>
                <a:latin typeface="Josefin Slab" pitchFamily="2" charset="0"/>
                <a:ea typeface="Calibri" panose="020F0502020204030204" pitchFamily="34" charset="0"/>
                <a:cs typeface="Arial" panose="020B0604020202020204" pitchFamily="34" charset="0"/>
              </a:rPr>
              <a:t>. Gait and Posture</a:t>
            </a:r>
          </a:p>
          <a:p>
            <a:r>
              <a:rPr lang="en-US" sz="800" b="1" dirty="0">
                <a:effectLst/>
                <a:latin typeface="Josefin Slab" pitchFamily="2" charset="0"/>
                <a:ea typeface="Calibri" panose="020F0502020204030204" pitchFamily="34" charset="0"/>
                <a:cs typeface="Arial" panose="020B0604020202020204" pitchFamily="34" charset="0"/>
              </a:rPr>
              <a:t>HARNETT (2022) </a:t>
            </a:r>
            <a:r>
              <a:rPr lang="en-US" sz="800" i="1" dirty="0">
                <a:effectLst/>
                <a:latin typeface="Josefin Slab" pitchFamily="2" charset="0"/>
                <a:ea typeface="Calibri" panose="020F0502020204030204" pitchFamily="34" charset="0"/>
                <a:cs typeface="Arial" panose="020B0604020202020204" pitchFamily="34" charset="0"/>
              </a:rPr>
              <a:t>Validating an inertial measurement unit for cricket fast bowling: a first step in assessing the feasibility of diagnosing back injury risk in cricket fast bowlers during a tele-sport-and-exercise medicine consultation</a:t>
            </a:r>
            <a:r>
              <a:rPr lang="en-US" sz="800" dirty="0">
                <a:effectLst/>
                <a:latin typeface="Josefin Slab" pitchFamily="2" charset="0"/>
                <a:ea typeface="Calibri" panose="020F0502020204030204" pitchFamily="34" charset="0"/>
                <a:cs typeface="Arial" panose="020B0604020202020204" pitchFamily="34" charset="0"/>
              </a:rPr>
              <a:t>. </a:t>
            </a:r>
            <a:r>
              <a:rPr lang="en-US" sz="800" dirty="0" err="1">
                <a:effectLst/>
                <a:latin typeface="Josefin Slab" pitchFamily="2" charset="0"/>
                <a:ea typeface="Calibri" panose="020F0502020204030204" pitchFamily="34" charset="0"/>
                <a:cs typeface="Arial" panose="020B0604020202020204" pitchFamily="34" charset="0"/>
              </a:rPr>
              <a:t>PeerJ</a:t>
            </a:r>
            <a:r>
              <a:rPr lang="en-US" sz="800" dirty="0">
                <a:effectLst/>
                <a:latin typeface="Josefin Slab" pitchFamily="2" charset="0"/>
                <a:ea typeface="Calibri" panose="020F0502020204030204" pitchFamily="34" charset="0"/>
                <a:cs typeface="Arial" panose="020B0604020202020204" pitchFamily="34" charset="0"/>
              </a:rPr>
              <a:t> </a:t>
            </a:r>
          </a:p>
          <a:p>
            <a:r>
              <a:rPr lang="en-US" sz="800" b="1" i="0" dirty="0">
                <a:solidFill>
                  <a:srgbClr val="000000"/>
                </a:solidFill>
                <a:effectLst/>
                <a:latin typeface="Josefin Slab" pitchFamily="2" charset="0"/>
                <a:ea typeface="Calibri" panose="020F0502020204030204" pitchFamily="34" charset="0"/>
                <a:cs typeface="Arial" panose="020B0604020202020204" pitchFamily="34" charset="0"/>
              </a:rPr>
              <a:t>KARASHCHUK (2021) </a:t>
            </a:r>
            <a:r>
              <a:rPr lang="en-US" sz="800" b="0" i="1" dirty="0" err="1">
                <a:solidFill>
                  <a:srgbClr val="000000"/>
                </a:solidFill>
                <a:effectLst/>
                <a:latin typeface="Josefin Slab" pitchFamily="2" charset="0"/>
                <a:ea typeface="Calibri" panose="020F0502020204030204" pitchFamily="34" charset="0"/>
                <a:cs typeface="Arial" panose="020B0604020202020204" pitchFamily="34" charset="0"/>
              </a:rPr>
              <a:t>Anipose</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 a toolkit for robust markerless 3D pose estimation</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 Cell reports</a:t>
            </a:r>
          </a:p>
          <a:p>
            <a:r>
              <a:rPr lang="en-US" sz="800" b="1" i="0" dirty="0">
                <a:solidFill>
                  <a:srgbClr val="000000"/>
                </a:solidFill>
                <a:effectLst/>
                <a:latin typeface="Josefin Slab" pitchFamily="2" charset="0"/>
                <a:ea typeface="Calibri" panose="020F0502020204030204" pitchFamily="34" charset="0"/>
                <a:cs typeface="Arial" panose="020B0604020202020204" pitchFamily="34" charset="0"/>
              </a:rPr>
              <a:t>KANKO (2021) </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Concurrent assessment of gait kinematics using marker-based and markerless motion capture</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 Journal of Biomechanics</a:t>
            </a:r>
            <a:endParaRPr lang="en-US" sz="800" dirty="0">
              <a:latin typeface="Josefin Slab" pitchFamily="2" charset="0"/>
              <a:ea typeface="Calibri" panose="020F0502020204030204" pitchFamily="34" charset="0"/>
              <a:cs typeface="Arial" panose="020B0604020202020204" pitchFamily="34" charset="0"/>
            </a:endParaRPr>
          </a:p>
          <a:p>
            <a:r>
              <a:rPr lang="en-US" sz="800" b="1" dirty="0">
                <a:effectLst/>
                <a:latin typeface="Josefin Slab" pitchFamily="2" charset="0"/>
                <a:ea typeface="Calibri" panose="020F0502020204030204" pitchFamily="34" charset="0"/>
                <a:cs typeface="Arial" panose="020B0604020202020204" pitchFamily="34" charset="0"/>
              </a:rPr>
              <a:t>KE</a:t>
            </a:r>
            <a:r>
              <a:rPr lang="en-US" sz="800" b="1" dirty="0">
                <a:latin typeface="Josefin Slab" pitchFamily="2" charset="0"/>
                <a:ea typeface="Calibri" panose="020F0502020204030204" pitchFamily="34" charset="0"/>
                <a:cs typeface="Arial" panose="020B0604020202020204" pitchFamily="34" charset="0"/>
              </a:rPr>
              <a:t>SSLER (2019)</a:t>
            </a:r>
            <a:r>
              <a:rPr lang="en-US" sz="800" dirty="0">
                <a:latin typeface="Josefin Slab" pitchFamily="2" charset="0"/>
                <a:ea typeface="Calibri" panose="020F0502020204030204" pitchFamily="34" charset="0"/>
                <a:cs typeface="Arial" panose="020B0604020202020204" pitchFamily="34" charset="0"/>
              </a:rPr>
              <a:t> </a:t>
            </a:r>
            <a:r>
              <a:rPr lang="en-US" sz="800" i="1" dirty="0">
                <a:latin typeface="Josefin Slab" pitchFamily="2" charset="0"/>
                <a:ea typeface="Calibri" panose="020F0502020204030204" pitchFamily="34" charset="0"/>
                <a:cs typeface="Arial" panose="020B0604020202020204" pitchFamily="34" charset="0"/>
              </a:rPr>
              <a:t>A Direct Comparison of Biplanar </a:t>
            </a:r>
            <a:r>
              <a:rPr lang="en-US" sz="800" i="1" dirty="0" err="1">
                <a:latin typeface="Josefin Slab" pitchFamily="2" charset="0"/>
                <a:ea typeface="Calibri" panose="020F0502020204030204" pitchFamily="34" charset="0"/>
                <a:cs typeface="Arial" panose="020B0604020202020204" pitchFamily="34" charset="0"/>
              </a:rPr>
              <a:t>Videoradiography</a:t>
            </a:r>
            <a:r>
              <a:rPr lang="en-US" sz="800" i="1" dirty="0">
                <a:latin typeface="Josefin Slab" pitchFamily="2" charset="0"/>
                <a:ea typeface="Calibri" panose="020F0502020204030204" pitchFamily="34" charset="0"/>
                <a:cs typeface="Arial" panose="020B0604020202020204" pitchFamily="34" charset="0"/>
              </a:rPr>
              <a:t> and Optical Motion Capture for Foot and Ankle Kinematics.</a:t>
            </a:r>
            <a:r>
              <a:rPr lang="en-US" sz="800" dirty="0">
                <a:latin typeface="Josefin Slab" pitchFamily="2" charset="0"/>
                <a:ea typeface="Calibri" panose="020F0502020204030204" pitchFamily="34" charset="0"/>
                <a:cs typeface="Arial" panose="020B0604020202020204" pitchFamily="34" charset="0"/>
              </a:rPr>
              <a:t> Front. </a:t>
            </a:r>
            <a:r>
              <a:rPr lang="en-US" sz="800" dirty="0" err="1">
                <a:latin typeface="Josefin Slab" pitchFamily="2" charset="0"/>
                <a:ea typeface="Calibri" panose="020F0502020204030204" pitchFamily="34" charset="0"/>
                <a:cs typeface="Arial" panose="020B0604020202020204" pitchFamily="34" charset="0"/>
              </a:rPr>
              <a:t>Bioeng</a:t>
            </a:r>
            <a:r>
              <a:rPr lang="en-US" sz="800" dirty="0">
                <a:latin typeface="Josefin Slab" pitchFamily="2" charset="0"/>
                <a:ea typeface="Calibri" panose="020F0502020204030204" pitchFamily="34" charset="0"/>
                <a:cs typeface="Arial" panose="020B0604020202020204" pitchFamily="34" charset="0"/>
              </a:rPr>
              <a:t>. </a:t>
            </a:r>
            <a:r>
              <a:rPr lang="en-US" sz="800" dirty="0" err="1">
                <a:latin typeface="Josefin Slab" pitchFamily="2" charset="0"/>
                <a:ea typeface="Calibri" panose="020F0502020204030204" pitchFamily="34" charset="0"/>
                <a:cs typeface="Arial" panose="020B0604020202020204" pitchFamily="34" charset="0"/>
              </a:rPr>
              <a:t>Biotechnol</a:t>
            </a:r>
            <a:endParaRPr lang="en-US" sz="800" dirty="0">
              <a:latin typeface="Josefin Slab" pitchFamily="2" charset="0"/>
              <a:ea typeface="Calibri" panose="020F0502020204030204" pitchFamily="34" charset="0"/>
              <a:cs typeface="Arial" panose="020B0604020202020204" pitchFamily="34" charset="0"/>
            </a:endParaRPr>
          </a:p>
          <a:p>
            <a:r>
              <a:rPr lang="en-US" sz="800" b="1" dirty="0">
                <a:effectLst/>
                <a:latin typeface="Josefin Slab" pitchFamily="2" charset="0"/>
                <a:ea typeface="Calibri" panose="020F0502020204030204" pitchFamily="34" charset="0"/>
                <a:cs typeface="Arial" panose="020B0604020202020204" pitchFamily="34" charset="0"/>
              </a:rPr>
              <a:t>LEBOEUF (2019)</a:t>
            </a:r>
            <a:r>
              <a:rPr lang="en-US" sz="800" dirty="0">
                <a:effectLst/>
                <a:latin typeface="Josefin Slab" pitchFamily="2" charset="0"/>
                <a:ea typeface="Calibri" panose="020F0502020204030204" pitchFamily="34" charset="0"/>
                <a:cs typeface="Arial" panose="020B0604020202020204" pitchFamily="34" charset="0"/>
              </a:rPr>
              <a:t> </a:t>
            </a:r>
            <a:r>
              <a:rPr lang="en-US" sz="800" i="1" dirty="0">
                <a:effectLst/>
                <a:latin typeface="Josefin Slab" pitchFamily="2" charset="0"/>
                <a:ea typeface="Calibri" panose="020F0502020204030204" pitchFamily="34" charset="0"/>
                <a:cs typeface="Arial" panose="020B0604020202020204" pitchFamily="34" charset="0"/>
              </a:rPr>
              <a:t>The effect on conventional gait model kinematics and kinetics of hip joint </a:t>
            </a:r>
            <a:r>
              <a:rPr lang="en-US" sz="800" i="1" dirty="0" err="1">
                <a:effectLst/>
                <a:latin typeface="Josefin Slab" pitchFamily="2" charset="0"/>
                <a:ea typeface="Calibri" panose="020F0502020204030204" pitchFamily="34" charset="0"/>
                <a:cs typeface="Arial" panose="020B0604020202020204" pitchFamily="34" charset="0"/>
              </a:rPr>
              <a:t>centre</a:t>
            </a:r>
            <a:endParaRPr lang="en-US" sz="800" i="1" dirty="0">
              <a:effectLst/>
              <a:latin typeface="Josefin Slab" pitchFamily="2" charset="0"/>
              <a:ea typeface="Calibri" panose="020F0502020204030204" pitchFamily="34" charset="0"/>
              <a:cs typeface="Arial" panose="020B0604020202020204" pitchFamily="34" charset="0"/>
            </a:endParaRPr>
          </a:p>
          <a:p>
            <a:r>
              <a:rPr lang="en-US" sz="800" i="1" dirty="0">
                <a:effectLst/>
                <a:latin typeface="Josefin Slab" pitchFamily="2" charset="0"/>
                <a:ea typeface="Calibri" panose="020F0502020204030204" pitchFamily="34" charset="0"/>
                <a:cs typeface="Arial" panose="020B0604020202020204" pitchFamily="34" charset="0"/>
              </a:rPr>
              <a:t>equations in adult healthy gait. </a:t>
            </a:r>
            <a:r>
              <a:rPr lang="en-US" sz="800" dirty="0">
                <a:effectLst/>
                <a:latin typeface="Josefin Slab" pitchFamily="2" charset="0"/>
                <a:ea typeface="Calibri" panose="020F0502020204030204" pitchFamily="34" charset="0"/>
                <a:cs typeface="Arial" panose="020B0604020202020204" pitchFamily="34" charset="0"/>
              </a:rPr>
              <a:t>Journal of Biomechanics</a:t>
            </a:r>
          </a:p>
        </p:txBody>
      </p:sp>
      <p:sp>
        <p:nvSpPr>
          <p:cNvPr id="8" name="TextBox 7">
            <a:extLst>
              <a:ext uri="{FF2B5EF4-FFF2-40B4-BE49-F238E27FC236}">
                <a16:creationId xmlns:a16="http://schemas.microsoft.com/office/drawing/2014/main" id="{9A6880C2-87F2-8B03-5D82-4260EA154474}"/>
              </a:ext>
            </a:extLst>
          </p:cNvPr>
          <p:cNvSpPr txBox="1"/>
          <p:nvPr/>
        </p:nvSpPr>
        <p:spPr>
          <a:xfrm>
            <a:off x="4514850" y="714922"/>
            <a:ext cx="4629150" cy="4278094"/>
          </a:xfrm>
          <a:prstGeom prst="rect">
            <a:avLst/>
          </a:prstGeom>
          <a:noFill/>
        </p:spPr>
        <p:txBody>
          <a:bodyPr wrap="square">
            <a:spAutoFit/>
          </a:bodyPr>
          <a:lstStyle/>
          <a:p>
            <a:r>
              <a:rPr lang="en-US" sz="800" b="1" i="0" dirty="0">
                <a:solidFill>
                  <a:srgbClr val="000000"/>
                </a:solidFill>
                <a:effectLst/>
                <a:latin typeface="Josefin Slab" pitchFamily="2" charset="0"/>
                <a:ea typeface="Calibri" panose="020F0502020204030204" pitchFamily="34" charset="0"/>
                <a:cs typeface="Arial" panose="020B0604020202020204" pitchFamily="34" charset="0"/>
              </a:rPr>
              <a:t>LOPER (2015) </a:t>
            </a:r>
            <a:r>
              <a:rPr lang="en-US" sz="800" b="0" i="1" dirty="0">
                <a:solidFill>
                  <a:srgbClr val="000000"/>
                </a:solidFill>
                <a:effectLst/>
                <a:latin typeface="Josefin Slab" pitchFamily="2" charset="0"/>
                <a:ea typeface="Calibri" panose="020F0502020204030204" pitchFamily="34" charset="0"/>
                <a:cs typeface="Arial" panose="020B0604020202020204" pitchFamily="34" charset="0"/>
              </a:rPr>
              <a:t>SMPL: a skinned multi-person linear model</a:t>
            </a:r>
            <a:r>
              <a:rPr lang="en-US" sz="800" b="0" i="0" dirty="0">
                <a:solidFill>
                  <a:srgbClr val="000000"/>
                </a:solidFill>
                <a:effectLst/>
                <a:latin typeface="Josefin Slab" pitchFamily="2" charset="0"/>
                <a:ea typeface="Calibri" panose="020F0502020204030204" pitchFamily="34" charset="0"/>
                <a:cs typeface="Arial" panose="020B0604020202020204" pitchFamily="34" charset="0"/>
              </a:rPr>
              <a:t>. ACM Transactions on Graphics</a:t>
            </a:r>
          </a:p>
          <a:p>
            <a:r>
              <a:rPr lang="en-US" sz="800" b="1" dirty="0">
                <a:latin typeface="Josefin Slab" pitchFamily="2" charset="0"/>
                <a:ea typeface="Calibri" panose="020F0502020204030204" pitchFamily="34" charset="0"/>
                <a:cs typeface="Arial" panose="020B0604020202020204" pitchFamily="34" charset="0"/>
              </a:rPr>
              <a:t>LIU (2022)</a:t>
            </a:r>
            <a:r>
              <a:rPr lang="en-US" sz="800" dirty="0">
                <a:latin typeface="Josefin Slab" pitchFamily="2" charset="0"/>
                <a:ea typeface="Calibri" panose="020F0502020204030204" pitchFamily="34" charset="0"/>
                <a:cs typeface="Arial" panose="020B0604020202020204" pitchFamily="34" charset="0"/>
              </a:rPr>
              <a:t> </a:t>
            </a:r>
            <a:r>
              <a:rPr lang="en-US" sz="800" i="1" dirty="0">
                <a:latin typeface="Josefin Slab" pitchFamily="2" charset="0"/>
                <a:ea typeface="Calibri" panose="020F0502020204030204" pitchFamily="34" charset="0"/>
                <a:cs typeface="Arial" panose="020B0604020202020204" pitchFamily="34" charset="0"/>
              </a:rPr>
              <a:t>Auto calibration of multi-camera system for human pose estimation</a:t>
            </a:r>
            <a:r>
              <a:rPr lang="en-US" sz="800" dirty="0">
                <a:latin typeface="Josefin Slab" pitchFamily="2" charset="0"/>
                <a:ea typeface="Calibri" panose="020F0502020204030204" pitchFamily="34" charset="0"/>
                <a:cs typeface="Arial" panose="020B0604020202020204" pitchFamily="34" charset="0"/>
              </a:rPr>
              <a:t>. IET Computer Vision</a:t>
            </a:r>
            <a:endParaRPr lang="en-US" sz="800" b="0" i="0" dirty="0">
              <a:solidFill>
                <a:srgbClr val="000000"/>
              </a:solidFill>
              <a:effectLst/>
              <a:latin typeface="Josefin Slab" pitchFamily="2" charset="0"/>
              <a:ea typeface="Calibri" panose="020F0502020204030204" pitchFamily="34" charset="0"/>
              <a:cs typeface="Arial" panose="020B0604020202020204" pitchFamily="34" charset="0"/>
            </a:endParaRPr>
          </a:p>
          <a:p>
            <a:r>
              <a:rPr lang="en-US" sz="800" b="1" dirty="0">
                <a:latin typeface="Josefin Slab" pitchFamily="2" charset="0"/>
                <a:ea typeface="Calibri" panose="020F0502020204030204" pitchFamily="34" charset="0"/>
                <a:cs typeface="Arial" panose="020B0604020202020204" pitchFamily="34" charset="0"/>
              </a:rPr>
              <a:t>MAHMOOD (2019)</a:t>
            </a:r>
            <a:r>
              <a:rPr lang="en-US" sz="800" dirty="0">
                <a:latin typeface="Josefin Slab" pitchFamily="2" charset="0"/>
                <a:ea typeface="Calibri" panose="020F0502020204030204" pitchFamily="34" charset="0"/>
                <a:cs typeface="Arial" panose="020B0604020202020204" pitchFamily="34" charset="0"/>
              </a:rPr>
              <a:t> </a:t>
            </a:r>
            <a:r>
              <a:rPr lang="en-US" sz="800" i="1" dirty="0">
                <a:latin typeface="Josefin Slab" pitchFamily="2" charset="0"/>
                <a:ea typeface="Calibri" panose="020F0502020204030204" pitchFamily="34" charset="0"/>
                <a:cs typeface="Arial" panose="020B0604020202020204" pitchFamily="34" charset="0"/>
              </a:rPr>
              <a:t>AMASS: Archive of Motion Capture as Surface Shapes</a:t>
            </a:r>
            <a:r>
              <a:rPr lang="en-US" sz="800" dirty="0">
                <a:latin typeface="Josefin Slab" pitchFamily="2" charset="0"/>
                <a:ea typeface="Calibri" panose="020F0502020204030204" pitchFamily="34" charset="0"/>
                <a:cs typeface="Arial" panose="020B0604020202020204" pitchFamily="34" charset="0"/>
              </a:rPr>
              <a:t>. ICCV</a:t>
            </a:r>
            <a:endParaRPr lang="en-US" sz="800" b="0" i="0" dirty="0">
              <a:solidFill>
                <a:srgbClr val="000000"/>
              </a:solidFill>
              <a:effectLst/>
              <a:latin typeface="Josefin Slab" pitchFamily="2" charset="0"/>
              <a:ea typeface="Calibri" panose="020F0502020204030204" pitchFamily="34" charset="0"/>
              <a:cs typeface="Arial" panose="020B0604020202020204" pitchFamily="34" charset="0"/>
            </a:endParaRPr>
          </a:p>
          <a:p>
            <a:r>
              <a:rPr kumimoji="0" lang="en-US" sz="800" b="1"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MATHIS (2018) </a:t>
            </a:r>
            <a:r>
              <a:rPr kumimoji="0" lang="en-US" sz="800" b="0" i="1" u="none" strike="noStrike" kern="0" cap="none" spc="0" normalizeH="0" baseline="0" noProof="0" dirty="0" err="1">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DeepLabCut</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markerless pose estimation of user-defined body parts with deep learning</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Nature Neuroscience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MATTHIS (2022)</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a:t>
            </a:r>
            <a:r>
              <a:rPr kumimoji="0" lang="en-US" sz="800" b="0" i="1" u="none" strike="noStrike" kern="0" cap="none" spc="0" normalizeH="0" baseline="0" noProof="0" dirty="0" err="1">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FreeMoCap</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A free, open source markerless motion capture system</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a:t>
            </a:r>
            <a:r>
              <a:rPr kumimoji="0" lang="en-US" sz="800" b="0" i="0" u="none" strike="noStrike" kern="0" cap="none" spc="0" normalizeH="0" baseline="0" noProof="0" dirty="0" err="1">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Zenodo</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MOESLUND (2001) </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Review - A Survey of Computer Vision-Based Human Motion Capture</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Computer Vision and Image Understanding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NEEDHAM (2021) </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The accuracy of several pose estimation methods for 3D joint </a:t>
            </a:r>
            <a:r>
              <a:rPr kumimoji="0" lang="en-US" sz="800" b="0" i="1" u="none" strike="noStrike" kern="0" cap="none" spc="0" normalizeH="0" baseline="0" noProof="0" dirty="0" err="1">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centre</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a:t>
            </a:r>
            <a:r>
              <a:rPr kumimoji="0" lang="en-US" sz="800" b="0" i="1" u="none" strike="noStrike" kern="0" cap="none" spc="0" normalizeH="0" baseline="0" noProof="0" dirty="0" err="1">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localisation</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Scientific reports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NEEDHAM (2022) </a:t>
            </a:r>
            <a:r>
              <a:rPr kumimoji="0" lang="en-US" sz="800" b="0" i="1"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The development and evaluation of a fully automated markerless motion capture workflow</a:t>
            </a:r>
            <a:r>
              <a:rPr kumimoji="0" lang="en-US" sz="800" b="0"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 Journal of Biomechanics.</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OSMAN (2020) </a:t>
            </a:r>
            <a:r>
              <a:rPr kumimoji="0" lang="en-US" sz="800" b="0" i="1"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Star: Sparse trained articulated human body regressor</a:t>
            </a:r>
            <a:r>
              <a:rPr kumimoji="0" lang="en-US" sz="800" b="0"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 ECCV</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PAGNON (2021) </a:t>
            </a:r>
            <a:r>
              <a:rPr kumimoji="0" lang="en-US" sz="800" b="0" i="1"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Pose2Sim: An End-to-End Workflow for 3D Markerless Sports Kinematics—Part 1: Robustness</a:t>
            </a:r>
            <a:r>
              <a:rPr kumimoji="0" lang="en-US" sz="800" b="0"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 Sensors</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PAGNON (2022a) </a:t>
            </a:r>
            <a:r>
              <a:rPr kumimoji="0" lang="en-US" sz="800" b="0" i="1"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Pose2Sim: An End-to-End Workflow for 3D Markerless Sports Kinematics—Part 2: Accuracy</a:t>
            </a:r>
            <a:r>
              <a:rPr kumimoji="0" lang="en-US" sz="800" b="0"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 Sensors</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PAGNON (2022b) </a:t>
            </a:r>
            <a:r>
              <a:rPr kumimoji="0" lang="en-US" sz="800" b="0" i="1"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Pose2Sim: An open-source Python package for </a:t>
            </a:r>
            <a:r>
              <a:rPr kumimoji="0" lang="en-US" sz="800" b="0" i="1" u="none" strike="noStrike" kern="0" cap="none" spc="0" normalizeH="0" baseline="0" noProof="0" dirty="0" err="1">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multiview</a:t>
            </a:r>
            <a:r>
              <a:rPr kumimoji="0" lang="en-US" sz="800" b="0" i="1"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 markerless kinematics</a:t>
            </a:r>
            <a:r>
              <a:rPr kumimoji="0" lang="en-US" sz="800" b="0"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 Journal of Open Source Software</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800" b="1"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PAGNON (2022c) </a:t>
            </a:r>
            <a:r>
              <a:rPr kumimoji="0" lang="en-US" sz="800" b="0" i="1"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A 3D markerless protocol with action cameras – Key performance indicators in boxing</a:t>
            </a:r>
            <a:r>
              <a:rPr kumimoji="0" lang="en-US" sz="800" b="0"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 ECSS</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PEREIRA (2022) </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SLEAP: A deep learning system for multi-animal pose tracking</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Nature methods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PETIT (2010) </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Multicamera real-time 3d modeling for telepresence and remote collaboration</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International journal of digital multimedia broadcasting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RAJAGOPAL (2015) </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Full-Body Musculoskeletal Model for Muscle-Driven Simulation of Human Gait</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IEEE Transactions on Biomedical Engineering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1" dirty="0">
                <a:latin typeface="Josefin Slab" pitchFamily="2" charset="0"/>
                <a:ea typeface="Calibri" panose="020F0502020204030204" pitchFamily="34" charset="0"/>
                <a:cs typeface="Arial" panose="020B0604020202020204" pitchFamily="34" charset="0"/>
              </a:rPr>
              <a:t>REMPE (2020)</a:t>
            </a:r>
            <a:r>
              <a:rPr lang="en-US" sz="800" dirty="0">
                <a:latin typeface="Josefin Slab" pitchFamily="2" charset="0"/>
                <a:ea typeface="Calibri" panose="020F0502020204030204" pitchFamily="34" charset="0"/>
                <a:cs typeface="Arial" panose="020B0604020202020204" pitchFamily="34" charset="0"/>
              </a:rPr>
              <a:t> </a:t>
            </a:r>
            <a:r>
              <a:rPr lang="en-US" sz="800" i="1" dirty="0">
                <a:latin typeface="Josefin Slab" pitchFamily="2" charset="0"/>
                <a:ea typeface="Calibri" panose="020F0502020204030204" pitchFamily="34" charset="0"/>
                <a:cs typeface="Arial" panose="020B0604020202020204" pitchFamily="34" charset="0"/>
              </a:rPr>
              <a:t>Contact and Human Dynamics from Monocular Video</a:t>
            </a:r>
            <a:r>
              <a:rPr lang="en-US" sz="800" dirty="0">
                <a:latin typeface="Josefin Slab" pitchFamily="2" charset="0"/>
                <a:ea typeface="Calibri" panose="020F0502020204030204" pitchFamily="34" charset="0"/>
                <a:cs typeface="Arial" panose="020B0604020202020204" pitchFamily="34" charset="0"/>
              </a:rPr>
              <a:t>. ECCV</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SENGUPTA (2020) </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Synthetic training for accurate 3d human pose and shape estimation in the wild</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a:t>
            </a:r>
            <a:r>
              <a:rPr kumimoji="0" lang="en-US" sz="800" b="0" i="0" u="none" strike="noStrike" kern="0" cap="none" spc="0" normalizeH="0" baseline="0" noProof="0" dirty="0" err="1">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arXiv</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UHLRICH (2022) </a:t>
            </a:r>
            <a:r>
              <a:rPr kumimoji="0" lang="en-US" sz="800" b="0" i="1" u="none" strike="noStrike" kern="0" cap="none" spc="0" normalizeH="0" baseline="0" noProof="0" dirty="0" err="1">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OpenCap</a:t>
            </a:r>
            <a:r>
              <a:rPr kumimoji="0" lang="en-US" sz="800" b="0" i="1"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3D human movement dynamics from smartphone videos</a:t>
            </a:r>
            <a:r>
              <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 </a:t>
            </a:r>
            <a:r>
              <a:rPr kumimoji="0" lang="en-US" sz="800" b="0" i="0" u="none" strike="noStrike" kern="0" cap="none" spc="0" normalizeH="0" baseline="0" noProof="0" dirty="0" err="1">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rPr>
              <a:t>biorXiv</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WANG (2022) </a:t>
            </a:r>
            <a:r>
              <a:rPr kumimoji="0" lang="en-US" sz="800" b="0" i="1"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YOLOv7: Trainable bag-of-freebies sets new state-of-the-art for real-time object detectors</a:t>
            </a:r>
            <a:r>
              <a:rPr kumimoji="0" lang="en-US" sz="800" b="0"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 </a:t>
            </a:r>
            <a:r>
              <a:rPr kumimoji="0" lang="en-US" sz="800" b="0" i="0" u="none" strike="noStrike" kern="0" cap="none" spc="0" normalizeH="0" baseline="0" noProof="0" dirty="0" err="1">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rPr>
              <a:t>arXiv</a:t>
            </a:r>
            <a:endParaRPr kumimoji="0" lang="en-US" sz="800" b="0" i="0" u="none" strike="noStrike" kern="0" cap="none" spc="0" normalizeH="0" baseline="0" noProof="0" dirty="0">
              <a:ln>
                <a:noFill/>
              </a:ln>
              <a:solidFill>
                <a:srgbClr val="000000"/>
              </a:solidFill>
              <a:effectLst/>
              <a:uLnTx/>
              <a:uFillTx/>
              <a:latin typeface="Josefin Slab" pitchFamily="2" charset="0"/>
              <a:ea typeface="Times New Roman" panose="02020603050405020304" pitchFamily="18" charset="0"/>
              <a:cs typeface="Times New Roman" panose="02020603050405020304" pitchFamily="18"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800" b="1" dirty="0">
                <a:latin typeface="Josefin Slab" pitchFamily="2" charset="0"/>
                <a:ea typeface="Calibri" panose="020F0502020204030204" pitchFamily="34" charset="0"/>
                <a:cs typeface="Times New Roman" panose="02020603050405020304" pitchFamily="18" charset="0"/>
              </a:rPr>
              <a:t>WOOD (2021)</a:t>
            </a:r>
            <a:r>
              <a:rPr lang="en-US" sz="800" dirty="0">
                <a:latin typeface="Josefin Slab" pitchFamily="2" charset="0"/>
                <a:ea typeface="Calibri" panose="020F0502020204030204" pitchFamily="34" charset="0"/>
                <a:cs typeface="Times New Roman" panose="02020603050405020304" pitchFamily="18" charset="0"/>
              </a:rPr>
              <a:t> </a:t>
            </a:r>
            <a:r>
              <a:rPr lang="en-US" sz="800" i="1" dirty="0">
                <a:latin typeface="Josefin Slab" pitchFamily="2" charset="0"/>
                <a:ea typeface="Calibri" panose="020F0502020204030204" pitchFamily="34" charset="0"/>
                <a:cs typeface="Times New Roman" panose="02020603050405020304" pitchFamily="18" charset="0"/>
              </a:rPr>
              <a:t>Fake it till you make it: face analysis in the wild using synthetic data alone.</a:t>
            </a:r>
            <a:r>
              <a:rPr lang="en-US" sz="800" dirty="0">
                <a:latin typeface="Josefin Slab" pitchFamily="2" charset="0"/>
                <a:ea typeface="Calibri" panose="020F0502020204030204" pitchFamily="34" charset="0"/>
                <a:cs typeface="Times New Roman" panose="02020603050405020304" pitchFamily="18" charset="0"/>
              </a:rPr>
              <a:t> IEEE/CVF</a:t>
            </a:r>
            <a:endParaRPr kumimoji="0" lang="en-US" sz="800" b="0" i="0" u="none" strike="noStrike" kern="0" cap="none" spc="0" normalizeH="0" baseline="0" noProof="0" dirty="0">
              <a:ln>
                <a:noFill/>
              </a:ln>
              <a:solidFill>
                <a:srgbClr val="000000"/>
              </a:solidFill>
              <a:effectLst/>
              <a:uLnTx/>
              <a:uFillTx/>
              <a:latin typeface="Josefin Slab" pitchFamily="2" charset="0"/>
              <a:ea typeface="Calibri" panose="020F0502020204030204" pitchFamily="34" charset="0"/>
              <a:cs typeface="Arial" panose="020B0604020202020204" pitchFamily="34" charset="0"/>
              <a:sym typeface="Arial"/>
            </a:endParaRPr>
          </a:p>
        </p:txBody>
      </p:sp>
      <p:sp>
        <p:nvSpPr>
          <p:cNvPr id="15" name="Google Shape;153;p20">
            <a:extLst>
              <a:ext uri="{FF2B5EF4-FFF2-40B4-BE49-F238E27FC236}">
                <a16:creationId xmlns:a16="http://schemas.microsoft.com/office/drawing/2014/main" id="{1AFE87E2-E955-E7DB-9A38-0CEB19631077}"/>
              </a:ext>
            </a:extLst>
          </p:cNvPr>
          <p:cNvSpPr txBox="1">
            <a:spLocks/>
          </p:cNvSpPr>
          <p:nvPr/>
        </p:nvSpPr>
        <p:spPr>
          <a:xfrm>
            <a:off x="-114417" y="166914"/>
            <a:ext cx="4686417"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Bibliography</a:t>
            </a:r>
            <a:endParaRPr lang="es" sz="1600" dirty="0">
              <a:latin typeface="Josefin Sans" pitchFamily="2" charset="0"/>
            </a:endParaRPr>
          </a:p>
        </p:txBody>
      </p:sp>
    </p:spTree>
    <p:extLst>
      <p:ext uri="{BB962C8B-B14F-4D97-AF65-F5344CB8AC3E}">
        <p14:creationId xmlns:p14="http://schemas.microsoft.com/office/powerpoint/2010/main" val="3563121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21" name="Google Shape;153;p20">
            <a:extLst>
              <a:ext uri="{FF2B5EF4-FFF2-40B4-BE49-F238E27FC236}">
                <a16:creationId xmlns:a16="http://schemas.microsoft.com/office/drawing/2014/main" id="{3355CC51-9BB4-C393-3383-53415AD45775}"/>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Smallest worthwhile change</a:t>
            </a:r>
          </a:p>
          <a:p>
            <a:pPr marL="0" indent="0" algn="r">
              <a:buNone/>
            </a:pPr>
            <a:r>
              <a:rPr lang="fr-FR" sz="1600" dirty="0" err="1">
                <a:latin typeface="Josefin Sans" pitchFamily="2" charset="0"/>
              </a:rPr>
              <a:t>Quantifying</a:t>
            </a:r>
            <a:r>
              <a:rPr lang="fr-FR" sz="1600" dirty="0">
                <a:latin typeface="Josefin Sans" pitchFamily="2" charset="0"/>
              </a:rPr>
              <a:t> </a:t>
            </a:r>
            <a:r>
              <a:rPr lang="fr-FR" sz="1600" dirty="0" err="1">
                <a:latin typeface="Josefin Sans" pitchFamily="2" charset="0"/>
              </a:rPr>
              <a:t>accuracy</a:t>
            </a:r>
            <a:r>
              <a:rPr lang="fr-FR" sz="1600" dirty="0">
                <a:latin typeface="Josefin Sans" pitchFamily="2" charset="0"/>
              </a:rPr>
              <a:t> </a:t>
            </a:r>
            <a:r>
              <a:rPr lang="fr-FR" sz="1600" dirty="0" err="1">
                <a:latin typeface="Josefin Sans" pitchFamily="2" charset="0"/>
              </a:rPr>
              <a:t>requirements</a:t>
            </a:r>
            <a:endParaRPr lang="es" sz="1600" dirty="0">
              <a:latin typeface="Josefin Sans" pitchFamily="2" charset="0"/>
            </a:endParaRPr>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pic>
        <p:nvPicPr>
          <p:cNvPr id="12" name="Picture 11">
            <a:extLst>
              <a:ext uri="{FF2B5EF4-FFF2-40B4-BE49-F238E27FC236}">
                <a16:creationId xmlns:a16="http://schemas.microsoft.com/office/drawing/2014/main" id="{B6557CD6-8AC9-FAF3-E9AB-0C0D83967B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69480" y="-14374"/>
            <a:ext cx="3574520" cy="5060180"/>
          </a:xfrm>
          <a:prstGeom prst="rect">
            <a:avLst/>
          </a:prstGeom>
        </p:spPr>
      </p:pic>
      <p:sp>
        <p:nvSpPr>
          <p:cNvPr id="11" name="TextBox 10">
            <a:extLst>
              <a:ext uri="{FF2B5EF4-FFF2-40B4-BE49-F238E27FC236}">
                <a16:creationId xmlns:a16="http://schemas.microsoft.com/office/drawing/2014/main" id="{F3F4C587-2768-4FA4-EF86-7CC61E00F4BE}"/>
              </a:ext>
            </a:extLst>
          </p:cNvPr>
          <p:cNvSpPr txBox="1"/>
          <p:nvPr/>
        </p:nvSpPr>
        <p:spPr>
          <a:xfrm>
            <a:off x="421654" y="1560600"/>
            <a:ext cx="5405945" cy="240065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lang="en-US" sz="1200" dirty="0">
                <a:solidFill>
                  <a:srgbClr val="5B0F00"/>
                </a:solidFill>
                <a:latin typeface="Josefin Sans" pitchFamily="2" charset="0"/>
              </a:rPr>
              <a:t>First, reasonable results as compared to known marker-based errors:</a:t>
            </a:r>
            <a:br>
              <a:rPr lang="en-US" sz="1200" dirty="0">
                <a:solidFill>
                  <a:srgbClr val="5B0F00"/>
                </a:solidFill>
                <a:latin typeface="Josefin Sans" pitchFamily="2" charset="0"/>
              </a:rPr>
            </a:b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9° errors vs gold standard [Kessler 2019] </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10° inter-operator errors [Gorton2009]</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3° soft tissue artifacts [Benoit2015]</a:t>
            </a:r>
          </a:p>
          <a:p>
            <a:pPr marL="0" marR="0" lvl="0" indent="0" algn="l" defTabSz="914400" rtl="0" eaLnBrk="1" fontAlgn="auto" latinLnBrk="0" hangingPunct="1">
              <a:lnSpc>
                <a:spcPct val="100000"/>
              </a:lnSpc>
              <a:spcBef>
                <a:spcPts val="0"/>
              </a:spcBef>
              <a:spcAft>
                <a:spcPts val="0"/>
              </a:spcAft>
              <a:buClr>
                <a:srgbClr val="5B0F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3° joint position errors [Leboeuf2019]</a:t>
            </a:r>
          </a:p>
          <a:p>
            <a:endParaRPr lang="en-US" sz="1200" dirty="0">
              <a:solidFill>
                <a:srgbClr val="5B0F00"/>
              </a:solidFill>
              <a:latin typeface="Josefin Sans" pitchFamily="2" charset="0"/>
            </a:endParaRPr>
          </a:p>
          <a:p>
            <a:r>
              <a:rPr lang="en-US" sz="1200" dirty="0">
                <a:solidFill>
                  <a:srgbClr val="5B0F00"/>
                </a:solidFill>
                <a:latin typeface="Josefin Sans" pitchFamily="2" charset="0"/>
              </a:rPr>
              <a:t>Is the markerless protocol accurate enough to detect SWC?</a:t>
            </a:r>
          </a:p>
          <a:p>
            <a:r>
              <a:rPr lang="en-US" sz="1050" dirty="0">
                <a:solidFill>
                  <a:srgbClr val="5B0F00"/>
                </a:solidFill>
                <a:latin typeface="Josefin Sans" pitchFamily="2" charset="0"/>
              </a:rPr>
              <a:t>		</a:t>
            </a:r>
            <a:r>
              <a:rPr lang="en-US" sz="1200" dirty="0">
                <a:solidFill>
                  <a:srgbClr val="5B0F00"/>
                </a:solidFill>
                <a:latin typeface="Josefin Sans" pitchFamily="2" charset="0"/>
              </a:rPr>
              <a:t>SWC = 0.2 x SD</a:t>
            </a:r>
          </a:p>
          <a:p>
            <a:endParaRPr lang="en-US" sz="1000" dirty="0">
              <a:solidFill>
                <a:srgbClr val="5B0F00"/>
              </a:solidFill>
              <a:latin typeface="Josefin Sans" pitchFamily="2" charset="0"/>
            </a:endParaRPr>
          </a:p>
          <a:p>
            <a:r>
              <a:rPr lang="en-US" sz="1000" dirty="0">
                <a:solidFill>
                  <a:srgbClr val="5B0F00"/>
                </a:solidFill>
                <a:latin typeface="Josefin Sans" pitchFamily="2" charset="0"/>
              </a:rPr>
              <a:t>Mean inter-protocol differences </a:t>
            </a:r>
          </a:p>
          <a:p>
            <a:r>
              <a:rPr lang="en-US" sz="800" dirty="0">
                <a:solidFill>
                  <a:srgbClr val="5B0F00"/>
                </a:solidFill>
                <a:latin typeface="Josefin Sans" pitchFamily="2" charset="0"/>
              </a:rPr>
              <a:t>marker-based vs. markerless with </a:t>
            </a:r>
            <a:r>
              <a:rPr lang="en-US" sz="800" dirty="0" err="1">
                <a:solidFill>
                  <a:srgbClr val="5B0F00"/>
                </a:solidFill>
                <a:latin typeface="Josefin Sans" pitchFamily="2" charset="0"/>
              </a:rPr>
              <a:t>GoPros</a:t>
            </a:r>
            <a:endParaRPr lang="en-US" sz="1000" dirty="0">
              <a:solidFill>
                <a:srgbClr val="5B0F00"/>
              </a:solidFill>
              <a:latin typeface="Josefin Sans"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Knee flexion </a:t>
            </a:r>
            <a:r>
              <a:rPr kumimoji="0" lang="en-US" sz="800" b="0" i="0" u="none" strike="noStrike" kern="0" cap="none" spc="0" normalizeH="0" baseline="0" noProof="0" dirty="0" err="1">
                <a:ln>
                  <a:noFill/>
                </a:ln>
                <a:solidFill>
                  <a:srgbClr val="5B0F00"/>
                </a:solidFill>
                <a:effectLst/>
                <a:uLnTx/>
                <a:uFillTx/>
                <a:latin typeface="Josefin Slab SemiBold" pitchFamily="2" charset="0"/>
                <a:cs typeface="Arial"/>
                <a:sym typeface="Arial"/>
              </a:rPr>
              <a:t>Mean</a:t>
            </a:r>
            <a:r>
              <a:rPr kumimoji="0" lang="en-US" sz="800" b="0" i="0" u="none" strike="noStrike" kern="0" cap="none" spc="0" normalizeH="0" baseline="-25000" noProof="0" dirty="0" err="1">
                <a:ln>
                  <a:noFill/>
                </a:ln>
                <a:solidFill>
                  <a:srgbClr val="5B0F00"/>
                </a:solidFill>
                <a:effectLst/>
                <a:uLnTx/>
                <a:uFillTx/>
                <a:latin typeface="Josefin Slab SemiBold" pitchFamily="2" charset="0"/>
                <a:cs typeface="Arial"/>
                <a:sym typeface="Arial"/>
              </a:rPr>
              <a:t>err</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 3,3°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Pelvis rotation </a:t>
            </a:r>
            <a:r>
              <a:rPr kumimoji="0" lang="en-US" sz="800" b="0" i="0" u="none" strike="noStrike" kern="0" cap="none" spc="0" normalizeH="0" baseline="0" noProof="0" dirty="0" err="1">
                <a:ln>
                  <a:noFill/>
                </a:ln>
                <a:solidFill>
                  <a:srgbClr val="5B0F00"/>
                </a:solidFill>
                <a:effectLst/>
                <a:uLnTx/>
                <a:uFillTx/>
                <a:latin typeface="Josefin Slab SemiBold" pitchFamily="2" charset="0"/>
                <a:cs typeface="Arial"/>
                <a:sym typeface="Arial"/>
              </a:rPr>
              <a:t>Mean</a:t>
            </a:r>
            <a:r>
              <a:rPr kumimoji="0" lang="en-US" sz="800" b="0" i="0" u="none" strike="noStrike" kern="0" cap="none" spc="0" normalizeH="0" baseline="-25000" noProof="0" dirty="0" err="1">
                <a:ln>
                  <a:noFill/>
                </a:ln>
                <a:solidFill>
                  <a:srgbClr val="5B0F00"/>
                </a:solidFill>
                <a:effectLst/>
                <a:uLnTx/>
                <a:uFillTx/>
                <a:latin typeface="Josefin Slab SemiBold" pitchFamily="2" charset="0"/>
                <a:cs typeface="Arial"/>
                <a:sym typeface="Arial"/>
              </a:rPr>
              <a:t>err</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 4.9°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Shoulder </a:t>
            </a:r>
            <a:r>
              <a:rPr kumimoji="0" lang="en-US" sz="800" b="0" i="0" u="none" strike="noStrike" kern="0" cap="none" spc="0" normalizeH="0" baseline="0" noProof="0" dirty="0" err="1">
                <a:ln>
                  <a:noFill/>
                </a:ln>
                <a:solidFill>
                  <a:srgbClr val="5B0F00"/>
                </a:solidFill>
                <a:effectLst/>
                <a:uLnTx/>
                <a:uFillTx/>
                <a:latin typeface="Josefin Slab SemiBold" pitchFamily="2" charset="0"/>
                <a:cs typeface="Arial"/>
                <a:sym typeface="Arial"/>
              </a:rPr>
              <a:t>Mean</a:t>
            </a:r>
            <a:r>
              <a:rPr kumimoji="0" lang="en-US" sz="800" b="0" i="0" u="none" strike="noStrike" kern="0" cap="none" spc="0" normalizeH="0" baseline="-25000" noProof="0" dirty="0" err="1">
                <a:ln>
                  <a:noFill/>
                </a:ln>
                <a:solidFill>
                  <a:srgbClr val="5B0F00"/>
                </a:solidFill>
                <a:effectLst/>
                <a:uLnTx/>
                <a:uFillTx/>
                <a:latin typeface="Josefin Slab SemiBold" pitchFamily="2" charset="0"/>
                <a:cs typeface="Arial"/>
                <a:sym typeface="Arial"/>
              </a:rPr>
              <a:t>err</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 1.1°</a:t>
            </a:r>
            <a:endParaRPr lang="en-US" sz="1000" dirty="0">
              <a:solidFill>
                <a:srgbClr val="5B0F00"/>
              </a:solidFill>
              <a:latin typeface="Josefin Sans" pitchFamily="2" charset="0"/>
            </a:endParaRPr>
          </a:p>
          <a:p>
            <a:endParaRPr lang="en-US" sz="1000" dirty="0">
              <a:solidFill>
                <a:srgbClr val="5B0F00"/>
              </a:solidFill>
              <a:latin typeface="Josefin Sans" pitchFamily="2" charset="0"/>
            </a:endParaRPr>
          </a:p>
          <a:p>
            <a:endParaRPr lang="en-US" sz="800" dirty="0">
              <a:solidFill>
                <a:srgbClr val="5B0F00"/>
              </a:solidFill>
              <a:latin typeface="Josefin Slab SemiBold" pitchFamily="2" charset="0"/>
            </a:endParaRPr>
          </a:p>
        </p:txBody>
      </p:sp>
      <p:sp>
        <p:nvSpPr>
          <p:cNvPr id="23" name="Rectangle: Rounded Corners 22">
            <a:extLst>
              <a:ext uri="{FF2B5EF4-FFF2-40B4-BE49-F238E27FC236}">
                <a16:creationId xmlns:a16="http://schemas.microsoft.com/office/drawing/2014/main" id="{EEC9981B-D3B6-78C3-5DE9-18F71BA513EC}"/>
              </a:ext>
            </a:extLst>
          </p:cNvPr>
          <p:cNvSpPr/>
          <p:nvPr/>
        </p:nvSpPr>
        <p:spPr>
          <a:xfrm>
            <a:off x="2117189" y="2628020"/>
            <a:ext cx="1617783" cy="178484"/>
          </a:xfrm>
          <a:prstGeom prst="roundRect">
            <a:avLst>
              <a:gd name="adj" fmla="val 10182"/>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680D2FF-93F0-E1B7-6888-4EB46D59622D}"/>
              </a:ext>
            </a:extLst>
          </p:cNvPr>
          <p:cNvSpPr txBox="1"/>
          <p:nvPr/>
        </p:nvSpPr>
        <p:spPr>
          <a:xfrm>
            <a:off x="2857530" y="2925938"/>
            <a:ext cx="4628270" cy="19082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5B0F00"/>
                </a:solidFill>
                <a:effectLst/>
                <a:uLnTx/>
                <a:uFillTx/>
                <a:latin typeface="Josefin Sans" pitchFamily="2" charset="0"/>
                <a:cs typeface="Arial"/>
                <a:sym typeface="Arial"/>
              </a:rPr>
              <a:t>Between-subjects SWC: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More than enough to differentiate athletes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5B0F00"/>
                </a:solidFill>
                <a:effectLst/>
                <a:uLnTx/>
                <a:uFillTx/>
                <a:latin typeface="Josefin Sans" pitchFamily="2" charset="0"/>
                <a:cs typeface="Arial"/>
                <a:sym typeface="Arial"/>
              </a:rPr>
              <a:t>Within-subject SWC: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Very small (experts): Order frame, mm, dm/s, 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Knee flexion SWC = 0.7°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Pelvis rotation SWC = 0.9°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Shoulder SWC = 1.1°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Not enough to differentiate trials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5B0F00"/>
                </a:solidFill>
                <a:effectLst/>
                <a:uLnTx/>
                <a:uFillTx/>
                <a:latin typeface="Josefin Sans" pitchFamily="2" charset="0"/>
                <a:cs typeface="Arial"/>
                <a:sym typeface="Arial"/>
              </a:rPr>
              <a:t>Between-subjects SWC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ans" pitchFamily="2" charset="0"/>
                <a:cs typeface="Arial"/>
                <a:sym typeface="Arial"/>
              </a:rPr>
              <a:t>in more normative movements (cricket): </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[Harnett 2022] </a:t>
            </a:r>
            <a:endParaRPr kumimoji="0" lang="en-US" sz="800" b="0" i="0" u="none" strike="noStrike" kern="0" cap="none" spc="0" normalizeH="0" baseline="0" noProof="0" dirty="0">
              <a:ln>
                <a:noFill/>
              </a:ln>
              <a:solidFill>
                <a:srgbClr val="5B0F00"/>
              </a:solidFill>
              <a:effectLst/>
              <a:uLnTx/>
              <a:uFillTx/>
              <a:latin typeface="Josefin Sans"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Knee flexion SWC = 1.9°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Pelvis rotation SWC = 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Shoulder SWC = 3.9°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 Might be enough</a:t>
            </a:r>
          </a:p>
        </p:txBody>
      </p:sp>
    </p:spTree>
    <p:extLst>
      <p:ext uri="{BB962C8B-B14F-4D97-AF65-F5344CB8AC3E}">
        <p14:creationId xmlns:p14="http://schemas.microsoft.com/office/powerpoint/2010/main" val="47302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xEl>
                                              <p:pRg st="6" end="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xEl>
                                              <p:pRg st="8" end="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xEl>
                                              <p:pRg st="9" end="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xEl>
                                              <p:pRg st="10" end="1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xEl>
                                              <p:pRg st="12" end="1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0" name="Google Shape;46;p5">
            <a:extLst>
              <a:ext uri="{FF2B5EF4-FFF2-40B4-BE49-F238E27FC236}">
                <a16:creationId xmlns:a16="http://schemas.microsoft.com/office/drawing/2014/main" id="{36990746-4D5F-5433-E8BD-66B91408E16A}"/>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p5">
            <a:extLst>
              <a:ext uri="{FF2B5EF4-FFF2-40B4-BE49-F238E27FC236}">
                <a16:creationId xmlns:a16="http://schemas.microsoft.com/office/drawing/2014/main" id="{8F1DF488-F261-B81F-A7F6-9DCD479B8A7E}"/>
              </a:ext>
            </a:extLst>
          </p:cNvPr>
          <p:cNvSpPr/>
          <p:nvPr/>
        </p:nvSpPr>
        <p:spPr>
          <a:xfrm>
            <a:off x="7220630" y="0"/>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8" name="Picture 1027">
            <a:extLst>
              <a:ext uri="{FF2B5EF4-FFF2-40B4-BE49-F238E27FC236}">
                <a16:creationId xmlns:a16="http://schemas.microsoft.com/office/drawing/2014/main" id="{5C94DD46-0E35-9E0D-7897-F7904F7EC6D7}"/>
              </a:ext>
            </a:extLst>
          </p:cNvPr>
          <p:cNvPicPr>
            <a:picLocks noChangeAspect="1"/>
          </p:cNvPicPr>
          <p:nvPr/>
        </p:nvPicPr>
        <p:blipFill rotWithShape="1">
          <a:blip r:embed="rId3"/>
          <a:srcRect l="9213" b="10606"/>
          <a:stretch/>
        </p:blipFill>
        <p:spPr>
          <a:xfrm>
            <a:off x="3793244" y="610824"/>
            <a:ext cx="1545628" cy="2962192"/>
          </a:xfrm>
          <a:prstGeom prst="rect">
            <a:avLst/>
          </a:prstGeom>
        </p:spPr>
      </p:pic>
      <p:pic>
        <p:nvPicPr>
          <p:cNvPr id="1026" name="Picture 2">
            <a:extLst>
              <a:ext uri="{FF2B5EF4-FFF2-40B4-BE49-F238E27FC236}">
                <a16:creationId xmlns:a16="http://schemas.microsoft.com/office/drawing/2014/main" id="{25118765-1910-CFA5-2F28-9EF3722F83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479" r="39790" b="11152"/>
          <a:stretch/>
        </p:blipFill>
        <p:spPr bwMode="auto">
          <a:xfrm flipH="1">
            <a:off x="5880791" y="1240571"/>
            <a:ext cx="1469078" cy="3376625"/>
          </a:xfrm>
          <a:prstGeom prst="rect">
            <a:avLst/>
          </a:prstGeom>
          <a:noFill/>
          <a:extLst>
            <a:ext uri="{909E8E84-426E-40DD-AFC4-6F175D3DCCD1}">
              <a14:hiddenFill xmlns:a14="http://schemas.microsoft.com/office/drawing/2010/main">
                <a:solidFill>
                  <a:srgbClr val="FFFFFF"/>
                </a:solidFill>
              </a14:hiddenFill>
            </a:ext>
          </a:extLst>
        </p:spPr>
      </p:pic>
      <p:sp>
        <p:nvSpPr>
          <p:cNvPr id="176" name="Google Shape;176;p22"/>
          <p:cNvSpPr/>
          <p:nvPr/>
        </p:nvSpPr>
        <p:spPr>
          <a:xfrm>
            <a:off x="5881550" y="1232560"/>
            <a:ext cx="1500000" cy="3384636"/>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Picture 22">
            <a:extLst>
              <a:ext uri="{FF2B5EF4-FFF2-40B4-BE49-F238E27FC236}">
                <a16:creationId xmlns:a16="http://schemas.microsoft.com/office/drawing/2014/main" id="{49B68399-DB49-9C7D-EB5F-0B7EBA084A5F}"/>
              </a:ext>
            </a:extLst>
          </p:cNvPr>
          <p:cNvPicPr>
            <a:picLocks noChangeAspect="1"/>
          </p:cNvPicPr>
          <p:nvPr/>
        </p:nvPicPr>
        <p:blipFill rotWithShape="1">
          <a:blip r:embed="rId5"/>
          <a:srcRect l="48793" r="18907"/>
          <a:stretch/>
        </p:blipFill>
        <p:spPr>
          <a:xfrm>
            <a:off x="1888804" y="1218974"/>
            <a:ext cx="1447077" cy="3398222"/>
          </a:xfrm>
          <a:prstGeom prst="rect">
            <a:avLst/>
          </a:prstGeom>
        </p:spPr>
      </p:pic>
      <p:sp>
        <p:nvSpPr>
          <p:cNvPr id="178" name="Google Shape;178;p22"/>
          <p:cNvSpPr/>
          <p:nvPr/>
        </p:nvSpPr>
        <p:spPr>
          <a:xfrm>
            <a:off x="1889126" y="1225680"/>
            <a:ext cx="1439824" cy="3394869"/>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1;p22">
            <a:extLst>
              <a:ext uri="{FF2B5EF4-FFF2-40B4-BE49-F238E27FC236}">
                <a16:creationId xmlns:a16="http://schemas.microsoft.com/office/drawing/2014/main" id="{D2BB016D-95CE-A206-F91E-07ABCCBED4FC}"/>
              </a:ext>
            </a:extLst>
          </p:cNvPr>
          <p:cNvSpPr/>
          <p:nvPr/>
        </p:nvSpPr>
        <p:spPr>
          <a:xfrm>
            <a:off x="6535803" y="2535975"/>
            <a:ext cx="2113342" cy="195874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17" name="Google Shape;181;p22">
            <a:extLst>
              <a:ext uri="{FF2B5EF4-FFF2-40B4-BE49-F238E27FC236}">
                <a16:creationId xmlns:a16="http://schemas.microsoft.com/office/drawing/2014/main" id="{CD125F4B-85E7-2928-0638-6F4A647760FE}"/>
              </a:ext>
            </a:extLst>
          </p:cNvPr>
          <p:cNvSpPr/>
          <p:nvPr/>
        </p:nvSpPr>
        <p:spPr>
          <a:xfrm>
            <a:off x="3515748" y="2511837"/>
            <a:ext cx="2086010" cy="1982879"/>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15" name="Google Shape;181;p22">
            <a:extLst>
              <a:ext uri="{FF2B5EF4-FFF2-40B4-BE49-F238E27FC236}">
                <a16:creationId xmlns:a16="http://schemas.microsoft.com/office/drawing/2014/main" id="{5743BB4D-FE70-0866-4016-C27E85E3F967}"/>
              </a:ext>
            </a:extLst>
          </p:cNvPr>
          <p:cNvSpPr/>
          <p:nvPr/>
        </p:nvSpPr>
        <p:spPr>
          <a:xfrm>
            <a:off x="532144" y="2511837"/>
            <a:ext cx="2059076" cy="1982878"/>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181" name="Google Shape;181;p22"/>
          <p:cNvSpPr/>
          <p:nvPr/>
        </p:nvSpPr>
        <p:spPr>
          <a:xfrm>
            <a:off x="494097" y="2511837"/>
            <a:ext cx="2097123" cy="1982878"/>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182" name="Google Shape;182;p22"/>
          <p:cNvSpPr/>
          <p:nvPr/>
        </p:nvSpPr>
        <p:spPr>
          <a:xfrm>
            <a:off x="3506960" y="2511837"/>
            <a:ext cx="2093663" cy="1982878"/>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6535803" y="2535975"/>
            <a:ext cx="2114100" cy="195874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184" name="Google Shape;184;p22"/>
          <p:cNvSpPr txBox="1">
            <a:spLocks noGrp="1"/>
          </p:cNvSpPr>
          <p:nvPr>
            <p:ph type="subTitle" idx="1"/>
          </p:nvPr>
        </p:nvSpPr>
        <p:spPr>
          <a:xfrm>
            <a:off x="649092" y="3709567"/>
            <a:ext cx="1818000" cy="7851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err="1"/>
              <a:t>Retargetting</a:t>
            </a:r>
            <a:r>
              <a:rPr lang="en-US" sz="1100" dirty="0"/>
              <a:t> </a:t>
            </a:r>
          </a:p>
          <a:p>
            <a:pPr marL="0" lvl="0" indent="0" algn="ctr" rtl="0">
              <a:spcBef>
                <a:spcPts val="0"/>
              </a:spcBef>
              <a:spcAft>
                <a:spcPts val="0"/>
              </a:spcAft>
              <a:buNone/>
            </a:pPr>
            <a:r>
              <a:rPr lang="en-US" sz="1100" dirty="0"/>
              <a:t>the movements of an actor </a:t>
            </a:r>
          </a:p>
          <a:p>
            <a:pPr marL="0" lvl="0" indent="0" algn="ctr" rtl="0">
              <a:spcBef>
                <a:spcPts val="0"/>
              </a:spcBef>
              <a:spcAft>
                <a:spcPts val="0"/>
              </a:spcAft>
              <a:buNone/>
            </a:pPr>
            <a:r>
              <a:rPr lang="en-US" sz="1100" dirty="0"/>
              <a:t>to a character</a:t>
            </a:r>
          </a:p>
        </p:txBody>
      </p:sp>
      <p:sp>
        <p:nvSpPr>
          <p:cNvPr id="185" name="Google Shape;185;p22"/>
          <p:cNvSpPr txBox="1">
            <a:spLocks noGrp="1"/>
          </p:cNvSpPr>
          <p:nvPr>
            <p:ph type="subTitle" idx="2"/>
          </p:nvPr>
        </p:nvSpPr>
        <p:spPr>
          <a:xfrm>
            <a:off x="6676810" y="3709566"/>
            <a:ext cx="1818000" cy="7851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100" dirty="0"/>
              <a:t>Prosthetics, </a:t>
            </a:r>
          </a:p>
          <a:p>
            <a:pPr marL="0" lvl="0" indent="0" algn="ctr" rtl="0">
              <a:spcBef>
                <a:spcPts val="0"/>
              </a:spcBef>
              <a:spcAft>
                <a:spcPts val="0"/>
              </a:spcAft>
              <a:buNone/>
            </a:pPr>
            <a:r>
              <a:rPr lang="es" sz="1100" dirty="0"/>
              <a:t>Decision support for surgery</a:t>
            </a:r>
            <a:endParaRPr sz="1100" dirty="0"/>
          </a:p>
        </p:txBody>
      </p:sp>
      <p:sp>
        <p:nvSpPr>
          <p:cNvPr id="186" name="Google Shape;186;p22"/>
          <p:cNvSpPr txBox="1">
            <a:spLocks noGrp="1"/>
          </p:cNvSpPr>
          <p:nvPr>
            <p:ph type="subTitle" idx="4"/>
          </p:nvPr>
        </p:nvSpPr>
        <p:spPr>
          <a:xfrm>
            <a:off x="3659962" y="3709566"/>
            <a:ext cx="1818000" cy="785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100" dirty="0">
                <a:solidFill>
                  <a:schemeClr val="tx2">
                    <a:lumMod val="75000"/>
                  </a:schemeClr>
                </a:solidFill>
              </a:rPr>
              <a:t>Movement optimization,</a:t>
            </a:r>
          </a:p>
          <a:p>
            <a:pPr marL="0" lvl="0" indent="0" algn="ctr" rtl="0">
              <a:spcBef>
                <a:spcPts val="0"/>
              </a:spcBef>
              <a:spcAft>
                <a:spcPts val="0"/>
              </a:spcAft>
              <a:buNone/>
            </a:pPr>
            <a:r>
              <a:rPr lang="es" sz="1100" dirty="0">
                <a:solidFill>
                  <a:schemeClr val="tx2">
                    <a:lumMod val="75000"/>
                  </a:schemeClr>
                </a:solidFill>
              </a:rPr>
              <a:t>Performance prediction,</a:t>
            </a:r>
          </a:p>
          <a:p>
            <a:pPr marL="0" lvl="0" indent="0" algn="ctr" rtl="0">
              <a:spcBef>
                <a:spcPts val="0"/>
              </a:spcBef>
              <a:spcAft>
                <a:spcPts val="0"/>
              </a:spcAft>
              <a:buNone/>
            </a:pPr>
            <a:r>
              <a:rPr lang="es" dirty="0">
                <a:solidFill>
                  <a:schemeClr val="tx2">
                    <a:lumMod val="75000"/>
                  </a:schemeClr>
                </a:solidFill>
              </a:rPr>
              <a:t>Injury prevention</a:t>
            </a:r>
          </a:p>
        </p:txBody>
      </p:sp>
      <p:sp>
        <p:nvSpPr>
          <p:cNvPr id="187" name="Google Shape;187;p22"/>
          <p:cNvSpPr txBox="1">
            <a:spLocks noGrp="1"/>
          </p:cNvSpPr>
          <p:nvPr>
            <p:ph type="ctrTitle" idx="6"/>
          </p:nvPr>
        </p:nvSpPr>
        <p:spPr>
          <a:xfrm>
            <a:off x="7292928" y="129625"/>
            <a:ext cx="11433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Introduction</a:t>
            </a:r>
            <a:endParaRPr dirty="0"/>
          </a:p>
        </p:txBody>
      </p:sp>
      <p:sp>
        <p:nvSpPr>
          <p:cNvPr id="188" name="Google Shape;188;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198" name="Google Shape;198;p22"/>
          <p:cNvSpPr txBox="1">
            <a:spLocks noGrp="1"/>
          </p:cNvSpPr>
          <p:nvPr>
            <p:ph type="ctrTitle"/>
          </p:nvPr>
        </p:nvSpPr>
        <p:spPr>
          <a:xfrm>
            <a:off x="247782" y="3140809"/>
            <a:ext cx="2619300" cy="5687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dirty="0"/>
              <a:t>Film and game </a:t>
            </a:r>
            <a:br>
              <a:rPr lang="es" sz="1400" dirty="0"/>
            </a:br>
            <a:r>
              <a:rPr lang="es" sz="1400" dirty="0"/>
              <a:t>industries</a:t>
            </a:r>
            <a:endParaRPr sz="1400" dirty="0"/>
          </a:p>
        </p:txBody>
      </p:sp>
      <p:sp>
        <p:nvSpPr>
          <p:cNvPr id="199" name="Google Shape;199;p22"/>
          <p:cNvSpPr txBox="1">
            <a:spLocks noGrp="1"/>
          </p:cNvSpPr>
          <p:nvPr>
            <p:ph type="ctrTitle" idx="3"/>
          </p:nvPr>
        </p:nvSpPr>
        <p:spPr>
          <a:xfrm>
            <a:off x="6286858" y="3178130"/>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dirty="0"/>
              <a:t>Medicine</a:t>
            </a:r>
            <a:endParaRPr sz="1400" dirty="0"/>
          </a:p>
        </p:txBody>
      </p:sp>
      <p:sp>
        <p:nvSpPr>
          <p:cNvPr id="200" name="Google Shape;200;p22"/>
          <p:cNvSpPr txBox="1">
            <a:spLocks noGrp="1"/>
          </p:cNvSpPr>
          <p:nvPr>
            <p:ph type="ctrTitle" idx="5"/>
          </p:nvPr>
        </p:nvSpPr>
        <p:spPr>
          <a:xfrm>
            <a:off x="3227953" y="318811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solidFill>
                  <a:schemeClr val="tx2">
                    <a:lumMod val="75000"/>
                  </a:schemeClr>
                </a:solidFill>
              </a:rPr>
              <a:t>Sports</a:t>
            </a:r>
            <a:endParaRPr dirty="0">
              <a:solidFill>
                <a:schemeClr val="tx2">
                  <a:lumMod val="75000"/>
                </a:schemeClr>
              </a:solidFill>
            </a:endParaRPr>
          </a:p>
        </p:txBody>
      </p:sp>
      <p:grpSp>
        <p:nvGrpSpPr>
          <p:cNvPr id="2" name="Google Shape;7495;p46">
            <a:extLst>
              <a:ext uri="{FF2B5EF4-FFF2-40B4-BE49-F238E27FC236}">
                <a16:creationId xmlns:a16="http://schemas.microsoft.com/office/drawing/2014/main" id="{DD97FEB1-DA3B-DF29-4A14-3E285DECBC20}"/>
              </a:ext>
            </a:extLst>
          </p:cNvPr>
          <p:cNvGrpSpPr/>
          <p:nvPr/>
        </p:nvGrpSpPr>
        <p:grpSpPr>
          <a:xfrm>
            <a:off x="1394002" y="2802634"/>
            <a:ext cx="341579" cy="299374"/>
            <a:chOff x="-12660025" y="2096250"/>
            <a:chExt cx="353675" cy="309975"/>
          </a:xfrm>
          <a:solidFill>
            <a:schemeClr val="tx1"/>
          </a:solidFill>
        </p:grpSpPr>
        <p:sp>
          <p:nvSpPr>
            <p:cNvPr id="3" name="Google Shape;7496;p46">
              <a:extLst>
                <a:ext uri="{FF2B5EF4-FFF2-40B4-BE49-F238E27FC236}">
                  <a16:creationId xmlns:a16="http://schemas.microsoft.com/office/drawing/2014/main" id="{0F8DC7EF-66F1-B3F2-FDEB-92B2BBE3D792}"/>
                </a:ext>
              </a:extLst>
            </p:cNvPr>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497;p46">
              <a:extLst>
                <a:ext uri="{FF2B5EF4-FFF2-40B4-BE49-F238E27FC236}">
                  <a16:creationId xmlns:a16="http://schemas.microsoft.com/office/drawing/2014/main" id="{20E958B8-FC7D-A88F-4308-C503D7B5961C}"/>
                </a:ext>
              </a:extLst>
            </p:cNvPr>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498;p46">
              <a:extLst>
                <a:ext uri="{FF2B5EF4-FFF2-40B4-BE49-F238E27FC236}">
                  <a16:creationId xmlns:a16="http://schemas.microsoft.com/office/drawing/2014/main" id="{D2EE7CB1-EA39-683F-032F-CF22A0BC9C42}"/>
                </a:ext>
              </a:extLst>
            </p:cNvPr>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99;p46">
              <a:extLst>
                <a:ext uri="{FF2B5EF4-FFF2-40B4-BE49-F238E27FC236}">
                  <a16:creationId xmlns:a16="http://schemas.microsoft.com/office/drawing/2014/main" id="{735F1763-A713-3CB6-E3B4-F63160C746FD}"/>
                </a:ext>
              </a:extLst>
            </p:cNvPr>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00;p46">
              <a:extLst>
                <a:ext uri="{FF2B5EF4-FFF2-40B4-BE49-F238E27FC236}">
                  <a16:creationId xmlns:a16="http://schemas.microsoft.com/office/drawing/2014/main" id="{7CE39E28-573F-3109-29AF-6529E6F3DE73}"/>
                </a:ext>
              </a:extLst>
            </p:cNvPr>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01;p46">
              <a:extLst>
                <a:ext uri="{FF2B5EF4-FFF2-40B4-BE49-F238E27FC236}">
                  <a16:creationId xmlns:a16="http://schemas.microsoft.com/office/drawing/2014/main" id="{C29F2811-4765-99BF-23AE-C673ABB8FBE9}"/>
                </a:ext>
              </a:extLst>
            </p:cNvPr>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6664;p44">
            <a:extLst>
              <a:ext uri="{FF2B5EF4-FFF2-40B4-BE49-F238E27FC236}">
                <a16:creationId xmlns:a16="http://schemas.microsoft.com/office/drawing/2014/main" id="{90B3B2B3-C7EC-6252-3ACC-60611D020748}"/>
              </a:ext>
            </a:extLst>
          </p:cNvPr>
          <p:cNvSpPr/>
          <p:nvPr/>
        </p:nvSpPr>
        <p:spPr>
          <a:xfrm>
            <a:off x="7406081" y="2833721"/>
            <a:ext cx="336696" cy="334915"/>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55;p46">
            <a:extLst>
              <a:ext uri="{FF2B5EF4-FFF2-40B4-BE49-F238E27FC236}">
                <a16:creationId xmlns:a16="http://schemas.microsoft.com/office/drawing/2014/main" id="{BA56E3F2-DC44-6ACB-52C2-9BF303E777D2}"/>
              </a:ext>
            </a:extLst>
          </p:cNvPr>
          <p:cNvSpPr/>
          <p:nvPr/>
        </p:nvSpPr>
        <p:spPr>
          <a:xfrm>
            <a:off x="4399335" y="2839662"/>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TextBox 24">
            <a:extLst>
              <a:ext uri="{FF2B5EF4-FFF2-40B4-BE49-F238E27FC236}">
                <a16:creationId xmlns:a16="http://schemas.microsoft.com/office/drawing/2014/main" id="{08D63533-643C-BB12-6FB3-E8C73C6D52C7}"/>
              </a:ext>
            </a:extLst>
          </p:cNvPr>
          <p:cNvSpPr txBox="1"/>
          <p:nvPr/>
        </p:nvSpPr>
        <p:spPr>
          <a:xfrm>
            <a:off x="2202958" y="4450961"/>
            <a:ext cx="1233030" cy="215444"/>
          </a:xfrm>
          <a:prstGeom prst="rect">
            <a:avLst/>
          </a:prstGeom>
          <a:noFill/>
        </p:spPr>
        <p:txBody>
          <a:bodyPr wrap="none" rtlCol="0">
            <a:spAutoFit/>
          </a:bodyPr>
          <a:lstStyle/>
          <a:p>
            <a:r>
              <a:rPr lang="en-US" sz="800" dirty="0">
                <a:latin typeface="Josefin Sans Light" pitchFamily="2" charset="0"/>
                <a:cs typeface="Arial" panose="020B0604020202020204" pitchFamily="34" charset="0"/>
              </a:rPr>
              <a:t>Assassin’s creed, Ubisoft</a:t>
            </a:r>
          </a:p>
        </p:txBody>
      </p:sp>
      <p:sp>
        <p:nvSpPr>
          <p:cNvPr id="1029" name="TextBox 1028">
            <a:extLst>
              <a:ext uri="{FF2B5EF4-FFF2-40B4-BE49-F238E27FC236}">
                <a16:creationId xmlns:a16="http://schemas.microsoft.com/office/drawing/2014/main" id="{1A7E69E2-5324-1332-BBDC-2AA0C59D08A2}"/>
              </a:ext>
            </a:extLst>
          </p:cNvPr>
          <p:cNvSpPr txBox="1"/>
          <p:nvPr/>
        </p:nvSpPr>
        <p:spPr>
          <a:xfrm>
            <a:off x="6535045" y="4450961"/>
            <a:ext cx="883575" cy="215444"/>
          </a:xfrm>
          <a:prstGeom prst="rect">
            <a:avLst/>
          </a:prstGeom>
          <a:noFill/>
        </p:spPr>
        <p:txBody>
          <a:bodyPr wrap="none" rtlCol="0">
            <a:spAutoFit/>
          </a:bodyPr>
          <a:lstStyle/>
          <a:p>
            <a:r>
              <a:rPr lang="en-US" sz="800" dirty="0">
                <a:latin typeface="Josefin Sans Light" pitchFamily="2" charset="0"/>
                <a:cs typeface="Arial" panose="020B0604020202020204" pitchFamily="34" charset="0"/>
              </a:rPr>
              <a:t>Phasespace.com</a:t>
            </a:r>
          </a:p>
        </p:txBody>
      </p:sp>
    </p:spTree>
    <p:extLst>
      <p:ext uri="{BB962C8B-B14F-4D97-AF65-F5344CB8AC3E}">
        <p14:creationId xmlns:p14="http://schemas.microsoft.com/office/powerpoint/2010/main" val="168722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6">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6">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6">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8" grpId="0" animBg="1"/>
      <p:bldP spid="17" grpId="0" animBg="1"/>
      <p:bldP spid="182" grpId="0" animBg="1"/>
      <p:bldP spid="183" grpId="0" animBg="1"/>
      <p:bldP spid="185" grpId="0" build="p"/>
      <p:bldP spid="186" grpId="0" build="p"/>
      <p:bldP spid="199" grpId="0"/>
      <p:bldP spid="200" grpId="0"/>
      <p:bldP spid="9" grpId="0" animBg="1"/>
      <p:bldP spid="19" grpId="0" animBg="1"/>
      <p:bldP spid="10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Triangulation</a:t>
            </a:r>
          </a:p>
          <a:p>
            <a:pPr marL="0" indent="0" algn="r">
              <a:buNone/>
            </a:pPr>
            <a:r>
              <a:rPr lang="en-US" sz="1600" dirty="0">
                <a:latin typeface="Josefin Sans" pitchFamily="2" charset="0"/>
              </a:rPr>
              <a:t>W</a:t>
            </a:r>
            <a:r>
              <a:rPr lang="es" sz="1600" dirty="0">
                <a:latin typeface="Josefin Sans" pitchFamily="2" charset="0"/>
              </a:rPr>
              <a:t>ith computer vision</a:t>
            </a:r>
          </a:p>
        </p:txBody>
      </p:sp>
      <p:sp>
        <p:nvSpPr>
          <p:cNvPr id="11" name="Google Shape;490;p52">
            <a:extLst>
              <a:ext uri="{FF2B5EF4-FFF2-40B4-BE49-F238E27FC236}">
                <a16:creationId xmlns:a16="http://schemas.microsoft.com/office/drawing/2014/main" id="{2739FFB8-16C4-19D4-0E5C-F66BCD1CB524}"/>
              </a:ext>
            </a:extLst>
          </p:cNvPr>
          <p:cNvSpPr txBox="1">
            <a:spLocks/>
          </p:cNvSpPr>
          <p:nvPr/>
        </p:nvSpPr>
        <p:spPr>
          <a:xfrm>
            <a:off x="3481379" y="1465109"/>
            <a:ext cx="4024016" cy="516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r>
              <a:rPr lang="en-US" b="1" dirty="0">
                <a:solidFill>
                  <a:srgbClr val="5B0F00"/>
                </a:solidFill>
                <a:latin typeface="Josefin Sans" pitchFamily="2" charset="0"/>
              </a:rPr>
              <a:t>Full 3D pinhole model in world coordinate system:</a:t>
            </a:r>
          </a:p>
        </p:txBody>
      </p:sp>
      <p:pic>
        <p:nvPicPr>
          <p:cNvPr id="484" name="Picture 483">
            <a:extLst>
              <a:ext uri="{FF2B5EF4-FFF2-40B4-BE49-F238E27FC236}">
                <a16:creationId xmlns:a16="http://schemas.microsoft.com/office/drawing/2014/main" id="{3F45FB41-4F4B-74A1-356D-C55A8413A58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95096" y="1817400"/>
            <a:ext cx="4031883" cy="1220242"/>
          </a:xfrm>
          <a:prstGeom prst="rect">
            <a:avLst/>
          </a:prstGeom>
        </p:spPr>
      </p:pic>
      <p:grpSp>
        <p:nvGrpSpPr>
          <p:cNvPr id="14" name="Group 13">
            <a:extLst>
              <a:ext uri="{FF2B5EF4-FFF2-40B4-BE49-F238E27FC236}">
                <a16:creationId xmlns:a16="http://schemas.microsoft.com/office/drawing/2014/main" id="{1C7C7E15-436C-6A32-604A-EA345C6762FB}"/>
              </a:ext>
            </a:extLst>
          </p:cNvPr>
          <p:cNvGrpSpPr/>
          <p:nvPr/>
        </p:nvGrpSpPr>
        <p:grpSpPr>
          <a:xfrm>
            <a:off x="2247770" y="1534070"/>
            <a:ext cx="3043758" cy="1976400"/>
            <a:chOff x="2247770" y="1534070"/>
            <a:chExt cx="3043758" cy="197640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8A9D20-D646-C87C-1B72-21BA8D7E989D}"/>
                    </a:ext>
                  </a:extLst>
                </p:cNvPr>
                <p:cNvSpPr txBox="1"/>
                <p:nvPr/>
              </p:nvSpPr>
              <p:spPr>
                <a:xfrm>
                  <a:off x="2424728" y="3180251"/>
                  <a:ext cx="2866800" cy="330219"/>
                </a:xfrm>
                <a:prstGeom prst="rect">
                  <a:avLst/>
                </a:prstGeom>
                <a:noFill/>
              </p:spPr>
              <p:txBody>
                <a:bodyPr wrap="square" lIns="0" tIns="0" rIns="0" bIns="0" rtlCol="0">
                  <a:spAutoFit/>
                </a:bodyPr>
                <a:lstStyle/>
                <a:p>
                  <a:r>
                    <a:rPr lang="en-US" sz="1200" dirty="0">
                      <a:solidFill>
                        <a:schemeClr val="bg1"/>
                      </a:solidFill>
                      <a:latin typeface="Josefin Slab" pitchFamily="2" charset="0"/>
                    </a:rPr>
                    <a:t>Thales theorem :</a:t>
                  </a:r>
                  <a:r>
                    <a:rPr lang="en-US" sz="1200" i="1" dirty="0">
                      <a:solidFill>
                        <a:schemeClr val="bg1"/>
                      </a:solidFill>
                      <a:latin typeface="Josefin Slab" pitchFamily="2" charset="0"/>
                    </a:rPr>
                    <a:t> </a:t>
                  </a:r>
                  <a14:m>
                    <m:oMath xmlns:m="http://schemas.openxmlformats.org/officeDocument/2006/math">
                      <m:f>
                        <m:fPr>
                          <m:ctrlPr>
                            <a:rPr lang="en-US" i="1">
                              <a:solidFill>
                                <a:schemeClr val="bg1"/>
                              </a:solidFill>
                              <a:latin typeface="Cambria Math" panose="02040503050406030204" pitchFamily="18" charset="0"/>
                            </a:rPr>
                          </m:ctrlPr>
                        </m:fPr>
                        <m:num>
                          <m:sSub>
                            <m:sSubPr>
                              <m:ctrlPr>
                                <a:rPr lang="fr-FR" i="1">
                                  <a:solidFill>
                                    <a:schemeClr val="bg1"/>
                                  </a:solidFill>
                                  <a:latin typeface="Cambria Math" panose="02040503050406030204" pitchFamily="18" charset="0"/>
                                </a:rPr>
                              </m:ctrlPr>
                            </m:sSubPr>
                            <m:e>
                              <m:r>
                                <a:rPr lang="fr-FR" i="1">
                                  <a:solidFill>
                                    <a:schemeClr val="bg1"/>
                                  </a:solidFill>
                                  <a:latin typeface="Cambria Math" panose="02040503050406030204" pitchFamily="18" charset="0"/>
                                </a:rPr>
                                <m:t>𝑍</m:t>
                              </m:r>
                            </m:e>
                            <m:sub>
                              <m:r>
                                <a:rPr lang="fr-FR" i="1">
                                  <a:solidFill>
                                    <a:schemeClr val="bg1"/>
                                  </a:solidFill>
                                  <a:latin typeface="Cambria Math" panose="02040503050406030204" pitchFamily="18" charset="0"/>
                                </a:rPr>
                                <m:t>𝑐</m:t>
                              </m:r>
                            </m:sub>
                          </m:sSub>
                        </m:num>
                        <m:den>
                          <m:r>
                            <a:rPr lang="fr-FR" i="1">
                              <a:solidFill>
                                <a:schemeClr val="bg1"/>
                              </a:solidFill>
                              <a:latin typeface="Cambria Math" panose="02040503050406030204" pitchFamily="18" charset="0"/>
                            </a:rPr>
                            <m:t>𝑓</m:t>
                          </m:r>
                        </m:den>
                      </m:f>
                      <m:r>
                        <a:rPr lang="en-US" i="1" smtClean="0">
                          <a:solidFill>
                            <a:schemeClr val="bg1"/>
                          </a:solidFill>
                          <a:latin typeface="Cambria Math" panose="02040503050406030204" pitchFamily="18" charset="0"/>
                        </a:rPr>
                        <m:t>=</m:t>
                      </m:r>
                      <m:f>
                        <m:fPr>
                          <m:ctrlPr>
                            <a:rPr lang="en-US" i="1">
                              <a:solidFill>
                                <a:srgbClr val="5B0F00"/>
                              </a:solidFill>
                              <a:latin typeface="Cambria Math" panose="02040503050406030204" pitchFamily="18" charset="0"/>
                            </a:rPr>
                          </m:ctrlPr>
                        </m:fPr>
                        <m:num>
                          <m:sSub>
                            <m:sSubPr>
                              <m:ctrlPr>
                                <a:rPr lang="fr-FR" i="1">
                                  <a:solidFill>
                                    <a:srgbClr val="5B0F00"/>
                                  </a:solidFill>
                                  <a:latin typeface="Cambria Math" panose="02040503050406030204" pitchFamily="18" charset="0"/>
                                </a:rPr>
                              </m:ctrlPr>
                            </m:sSubPr>
                            <m:e>
                              <m:r>
                                <a:rPr lang="fr-FR" i="1">
                                  <a:solidFill>
                                    <a:srgbClr val="5B0F00"/>
                                  </a:solidFill>
                                  <a:latin typeface="Cambria Math" panose="02040503050406030204" pitchFamily="18" charset="0"/>
                                </a:rPr>
                                <m:t>𝑋</m:t>
                              </m:r>
                            </m:e>
                            <m:sub>
                              <m:r>
                                <a:rPr lang="fr-FR" i="1">
                                  <a:solidFill>
                                    <a:srgbClr val="5B0F00"/>
                                  </a:solidFill>
                                  <a:latin typeface="Cambria Math" panose="02040503050406030204" pitchFamily="18" charset="0"/>
                                </a:rPr>
                                <m:t>𝑐</m:t>
                              </m:r>
                            </m:sub>
                          </m:sSub>
                        </m:num>
                        <m:den>
                          <m:r>
                            <a:rPr lang="fr-FR" i="1">
                              <a:solidFill>
                                <a:srgbClr val="5B0F00"/>
                              </a:solidFill>
                              <a:latin typeface="Cambria Math" panose="02040503050406030204" pitchFamily="18" charset="0"/>
                            </a:rPr>
                            <m:t>𝑢</m:t>
                          </m:r>
                        </m:den>
                      </m:f>
                    </m:oMath>
                  </a14:m>
                  <a:r>
                    <a:rPr lang="en-US" sz="1200" dirty="0">
                      <a:solidFill>
                        <a:schemeClr val="bg1"/>
                      </a:solidFill>
                    </a:rPr>
                    <a:t>   </a:t>
                  </a:r>
                  <a:r>
                    <a:rPr lang="en-US" sz="1200" b="1" dirty="0">
                      <a:solidFill>
                        <a:srgbClr val="5B0F00"/>
                      </a:solidFill>
                      <a:latin typeface="Cambria Math" panose="02040503050406030204" pitchFamily="18" charset="0"/>
                      <a:ea typeface="Cambria Math" panose="02040503050406030204" pitchFamily="18" charset="0"/>
                    </a:rPr>
                    <a:t>→</a:t>
                  </a:r>
                  <a:r>
                    <a:rPr lang="en-US" sz="1200" i="1" dirty="0">
                      <a:solidFill>
                        <a:srgbClr val="5B0F00"/>
                      </a:solidFill>
                      <a:latin typeface="Cambria Math" panose="02040503050406030204" pitchFamily="18" charset="0"/>
                      <a:ea typeface="Cambria Math" panose="02040503050406030204" pitchFamily="18" charset="0"/>
                    </a:rPr>
                    <a:t>   </a:t>
                  </a:r>
                  <a:r>
                    <a:rPr lang="en-US" sz="1050" i="1" dirty="0" err="1">
                      <a:solidFill>
                        <a:srgbClr val="5B0F00"/>
                      </a:solidFill>
                      <a:latin typeface="Cambria Math" panose="02040503050406030204" pitchFamily="18" charset="0"/>
                      <a:ea typeface="Cambria Math" panose="02040503050406030204" pitchFamily="18" charset="0"/>
                    </a:rPr>
                    <a:t>Zc</a:t>
                  </a:r>
                  <a:r>
                    <a:rPr lang="en-US" sz="1050" i="1" dirty="0">
                      <a:solidFill>
                        <a:srgbClr val="5B0F00"/>
                      </a:solidFill>
                      <a:latin typeface="Cambria Math" panose="02040503050406030204" pitchFamily="18" charset="0"/>
                      <a:ea typeface="Cambria Math" panose="02040503050406030204" pitchFamily="18" charset="0"/>
                    </a:rPr>
                    <a:t>  u = f  </a:t>
                  </a:r>
                  <a:r>
                    <a:rPr lang="en-US" sz="1050" i="1" dirty="0" err="1">
                      <a:solidFill>
                        <a:srgbClr val="5B0F00"/>
                      </a:solidFill>
                      <a:latin typeface="Cambria Math" panose="02040503050406030204" pitchFamily="18" charset="0"/>
                      <a:ea typeface="Cambria Math" panose="02040503050406030204" pitchFamily="18" charset="0"/>
                    </a:rPr>
                    <a:t>Xc</a:t>
                  </a:r>
                  <a:endParaRPr lang="en-US" sz="1200" i="1" dirty="0">
                    <a:solidFill>
                      <a:schemeClr val="bg1"/>
                    </a:solidFill>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538A9D20-D646-C87C-1B72-21BA8D7E989D}"/>
                    </a:ext>
                  </a:extLst>
                </p:cNvPr>
                <p:cNvSpPr txBox="1">
                  <a:spLocks noRot="1" noChangeAspect="1" noMove="1" noResize="1" noEditPoints="1" noAdjustHandles="1" noChangeArrowheads="1" noChangeShapeType="1" noTextEdit="1"/>
                </p:cNvSpPr>
                <p:nvPr/>
              </p:nvSpPr>
              <p:spPr>
                <a:xfrm>
                  <a:off x="2424728" y="3180251"/>
                  <a:ext cx="2866800" cy="330219"/>
                </a:xfrm>
                <a:prstGeom prst="rect">
                  <a:avLst/>
                </a:prstGeom>
                <a:blipFill>
                  <a:blip r:embed="rId4"/>
                  <a:stretch>
                    <a:fillRect l="-3404" b="-1666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0AEB74FE-982B-A0D2-92E5-B0E60B81B0F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47770" y="2013045"/>
              <a:ext cx="2820812" cy="1081833"/>
            </a:xfrm>
            <a:prstGeom prst="rect">
              <a:avLst/>
            </a:prstGeom>
          </p:spPr>
        </p:pic>
        <p:sp>
          <p:nvSpPr>
            <p:cNvPr id="13" name="Google Shape;495;p52">
              <a:extLst>
                <a:ext uri="{FF2B5EF4-FFF2-40B4-BE49-F238E27FC236}">
                  <a16:creationId xmlns:a16="http://schemas.microsoft.com/office/drawing/2014/main" id="{0CCE62B4-CBA9-D4E0-49FA-0A307C9CC4D3}"/>
                </a:ext>
              </a:extLst>
            </p:cNvPr>
            <p:cNvSpPr txBox="1">
              <a:spLocks/>
            </p:cNvSpPr>
            <p:nvPr/>
          </p:nvSpPr>
          <p:spPr>
            <a:xfrm>
              <a:off x="2336132" y="1534070"/>
              <a:ext cx="2386853"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200" dirty="0"/>
                <a:t>Simplified pinhole model</a:t>
              </a:r>
            </a:p>
          </p:txBody>
        </p:sp>
      </p:grpSp>
      <p:sp>
        <p:nvSpPr>
          <p:cNvPr id="17" name="Rectangle 16">
            <a:extLst>
              <a:ext uri="{FF2B5EF4-FFF2-40B4-BE49-F238E27FC236}">
                <a16:creationId xmlns:a16="http://schemas.microsoft.com/office/drawing/2014/main" id="{CAA057A8-B1F2-50E2-DF1E-570795140B61}"/>
              </a:ext>
            </a:extLst>
          </p:cNvPr>
          <p:cNvSpPr/>
          <p:nvPr/>
        </p:nvSpPr>
        <p:spPr>
          <a:xfrm>
            <a:off x="4994694" y="2932434"/>
            <a:ext cx="296834" cy="1120593"/>
          </a:xfrm>
          <a:prstGeom prst="rect">
            <a:avLst/>
          </a:prstGeom>
          <a:no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DD9E503-68E4-E7D0-5256-F3534F58BBCA}"/>
              </a:ext>
            </a:extLst>
          </p:cNvPr>
          <p:cNvSpPr/>
          <p:nvPr/>
        </p:nvSpPr>
        <p:spPr>
          <a:xfrm>
            <a:off x="5471123" y="2932435"/>
            <a:ext cx="817533" cy="865660"/>
          </a:xfrm>
          <a:prstGeom prst="rect">
            <a:avLst/>
          </a:prstGeom>
          <a:no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17FD8A7-EA8E-1ED6-A5A0-45CD8795F652}"/>
              </a:ext>
            </a:extLst>
          </p:cNvPr>
          <p:cNvSpPr/>
          <p:nvPr/>
        </p:nvSpPr>
        <p:spPr>
          <a:xfrm>
            <a:off x="6314177" y="2932433"/>
            <a:ext cx="1191218" cy="865661"/>
          </a:xfrm>
          <a:prstGeom prst="rect">
            <a:avLst/>
          </a:prstGeom>
          <a:no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4875EC-D839-F3F6-3398-567AF9DAB1CB}"/>
              </a:ext>
            </a:extLst>
          </p:cNvPr>
          <p:cNvSpPr/>
          <p:nvPr/>
        </p:nvSpPr>
        <p:spPr>
          <a:xfrm>
            <a:off x="7541395" y="2932436"/>
            <a:ext cx="402455" cy="1120592"/>
          </a:xfrm>
          <a:prstGeom prst="rect">
            <a:avLst/>
          </a:prstGeom>
          <a:no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200EFCE-7177-136E-1281-0468720FD9AB}"/>
              </a:ext>
            </a:extLst>
          </p:cNvPr>
          <p:cNvSpPr/>
          <p:nvPr/>
        </p:nvSpPr>
        <p:spPr>
          <a:xfrm>
            <a:off x="4646054" y="2931169"/>
            <a:ext cx="242599" cy="1120593"/>
          </a:xfrm>
          <a:prstGeom prst="rect">
            <a:avLst/>
          </a:prstGeom>
          <a:no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2D26231-DA03-5153-5BDA-0AE78AE199A7}"/>
              </a:ext>
            </a:extLst>
          </p:cNvPr>
          <p:cNvSpPr/>
          <p:nvPr/>
        </p:nvSpPr>
        <p:spPr>
          <a:xfrm>
            <a:off x="5471123" y="3840481"/>
            <a:ext cx="2031823" cy="211282"/>
          </a:xfrm>
          <a:prstGeom prst="rect">
            <a:avLst/>
          </a:prstGeom>
          <a:noFill/>
          <a:ln w="127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0E969C9B-E34F-FC21-6B5B-5522CEF5365B}"/>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blip>
          <a:stretch>
            <a:fillRect/>
          </a:stretch>
        </p:blipFill>
        <p:spPr>
          <a:xfrm>
            <a:off x="4646054" y="2936342"/>
            <a:ext cx="3336245" cy="1108096"/>
          </a:xfrm>
          <a:prstGeom prst="rect">
            <a:avLst/>
          </a:prstGeom>
        </p:spPr>
      </p:pic>
      <p:sp>
        <p:nvSpPr>
          <p:cNvPr id="482" name="TextBox 481">
            <a:extLst>
              <a:ext uri="{FF2B5EF4-FFF2-40B4-BE49-F238E27FC236}">
                <a16:creationId xmlns:a16="http://schemas.microsoft.com/office/drawing/2014/main" id="{1B318E9A-F56A-68DA-D84F-4226A657E799}"/>
              </a:ext>
            </a:extLst>
          </p:cNvPr>
          <p:cNvSpPr txBox="1"/>
          <p:nvPr/>
        </p:nvSpPr>
        <p:spPr>
          <a:xfrm>
            <a:off x="4899968" y="4182663"/>
            <a:ext cx="669512" cy="338554"/>
          </a:xfrm>
          <a:prstGeom prst="rect">
            <a:avLst/>
          </a:prstGeom>
          <a:noFill/>
        </p:spPr>
        <p:txBody>
          <a:bodyPr wrap="square">
            <a:spAutoFit/>
          </a:bodyPr>
          <a:lstStyle/>
          <a:p>
            <a:r>
              <a:rPr lang="en-US" sz="800" dirty="0">
                <a:solidFill>
                  <a:schemeClr val="bg1"/>
                </a:solidFill>
                <a:latin typeface="Josefin Slab" pitchFamily="2" charset="0"/>
              </a:rPr>
              <a:t>Image coordinates</a:t>
            </a:r>
            <a:endParaRPr lang="en-US" sz="800" dirty="0"/>
          </a:p>
        </p:txBody>
      </p:sp>
      <p:sp>
        <p:nvSpPr>
          <p:cNvPr id="483" name="TextBox 482">
            <a:extLst>
              <a:ext uri="{FF2B5EF4-FFF2-40B4-BE49-F238E27FC236}">
                <a16:creationId xmlns:a16="http://schemas.microsoft.com/office/drawing/2014/main" id="{1C4B3351-2299-0DC3-10F4-C09FFBBB5EB9}"/>
              </a:ext>
            </a:extLst>
          </p:cNvPr>
          <p:cNvSpPr txBox="1"/>
          <p:nvPr/>
        </p:nvSpPr>
        <p:spPr>
          <a:xfrm>
            <a:off x="5472950" y="4179462"/>
            <a:ext cx="669512" cy="338554"/>
          </a:xfrm>
          <a:prstGeom prst="rect">
            <a:avLst/>
          </a:prstGeom>
          <a:noFill/>
        </p:spPr>
        <p:txBody>
          <a:bodyPr wrap="square">
            <a:spAutoFit/>
          </a:bodyPr>
          <a:lstStyle/>
          <a:p>
            <a:r>
              <a:rPr lang="en-US" sz="800" dirty="0">
                <a:solidFill>
                  <a:schemeClr val="bg1"/>
                </a:solidFill>
                <a:latin typeface="Josefin Slab" pitchFamily="2" charset="0"/>
              </a:rPr>
              <a:t>Intrinsic parameters</a:t>
            </a:r>
            <a:endParaRPr lang="en-US" sz="800" dirty="0"/>
          </a:p>
        </p:txBody>
      </p:sp>
      <p:sp>
        <p:nvSpPr>
          <p:cNvPr id="485" name="TextBox 484">
            <a:extLst>
              <a:ext uri="{FF2B5EF4-FFF2-40B4-BE49-F238E27FC236}">
                <a16:creationId xmlns:a16="http://schemas.microsoft.com/office/drawing/2014/main" id="{D2C9C30A-B064-905E-DD9B-DC14B0ADDAFF}"/>
              </a:ext>
            </a:extLst>
          </p:cNvPr>
          <p:cNvSpPr txBox="1"/>
          <p:nvPr/>
        </p:nvSpPr>
        <p:spPr>
          <a:xfrm>
            <a:off x="6487034" y="4179462"/>
            <a:ext cx="669512" cy="338554"/>
          </a:xfrm>
          <a:prstGeom prst="rect">
            <a:avLst/>
          </a:prstGeom>
          <a:noFill/>
        </p:spPr>
        <p:txBody>
          <a:bodyPr wrap="square">
            <a:spAutoFit/>
          </a:bodyPr>
          <a:lstStyle/>
          <a:p>
            <a:r>
              <a:rPr lang="en-US" sz="800" dirty="0">
                <a:solidFill>
                  <a:schemeClr val="bg1"/>
                </a:solidFill>
                <a:latin typeface="Josefin Slab" pitchFamily="2" charset="0"/>
              </a:rPr>
              <a:t>Extrinsic</a:t>
            </a:r>
          </a:p>
          <a:p>
            <a:r>
              <a:rPr lang="en-US" sz="800" dirty="0">
                <a:solidFill>
                  <a:schemeClr val="bg1"/>
                </a:solidFill>
                <a:latin typeface="Josefin Slab" pitchFamily="2" charset="0"/>
              </a:rPr>
              <a:t>parameters</a:t>
            </a:r>
            <a:endParaRPr lang="en-US" sz="800" dirty="0"/>
          </a:p>
        </p:txBody>
      </p:sp>
      <p:sp>
        <p:nvSpPr>
          <p:cNvPr id="487" name="TextBox 486">
            <a:extLst>
              <a:ext uri="{FF2B5EF4-FFF2-40B4-BE49-F238E27FC236}">
                <a16:creationId xmlns:a16="http://schemas.microsoft.com/office/drawing/2014/main" id="{0F531FD0-724B-8BE1-86BF-98C29687B55A}"/>
              </a:ext>
            </a:extLst>
          </p:cNvPr>
          <p:cNvSpPr txBox="1"/>
          <p:nvPr/>
        </p:nvSpPr>
        <p:spPr>
          <a:xfrm>
            <a:off x="7501118" y="4179462"/>
            <a:ext cx="669512" cy="338554"/>
          </a:xfrm>
          <a:prstGeom prst="rect">
            <a:avLst/>
          </a:prstGeom>
          <a:noFill/>
        </p:spPr>
        <p:txBody>
          <a:bodyPr wrap="square">
            <a:spAutoFit/>
          </a:bodyPr>
          <a:lstStyle/>
          <a:p>
            <a:r>
              <a:rPr lang="en-US" sz="800" dirty="0">
                <a:solidFill>
                  <a:schemeClr val="bg1"/>
                </a:solidFill>
                <a:latin typeface="Josefin Slab" pitchFamily="2" charset="0"/>
              </a:rPr>
              <a:t>World coordinates</a:t>
            </a:r>
            <a:endParaRPr lang="en-US" sz="800" dirty="0"/>
          </a:p>
        </p:txBody>
      </p:sp>
      <p:sp>
        <p:nvSpPr>
          <p:cNvPr id="488" name="TextBox 487">
            <a:extLst>
              <a:ext uri="{FF2B5EF4-FFF2-40B4-BE49-F238E27FC236}">
                <a16:creationId xmlns:a16="http://schemas.microsoft.com/office/drawing/2014/main" id="{E85144AC-1932-353F-93C1-90C2364CFFFC}"/>
              </a:ext>
            </a:extLst>
          </p:cNvPr>
          <p:cNvSpPr txBox="1"/>
          <p:nvPr/>
        </p:nvSpPr>
        <p:spPr>
          <a:xfrm>
            <a:off x="6177700" y="4465346"/>
            <a:ext cx="1650360" cy="215444"/>
          </a:xfrm>
          <a:prstGeom prst="rect">
            <a:avLst/>
          </a:prstGeom>
          <a:noFill/>
        </p:spPr>
        <p:txBody>
          <a:bodyPr wrap="square">
            <a:spAutoFit/>
          </a:bodyPr>
          <a:lstStyle/>
          <a:p>
            <a:r>
              <a:rPr lang="en-US" sz="800" dirty="0">
                <a:solidFill>
                  <a:schemeClr val="bg1"/>
                </a:solidFill>
                <a:latin typeface="Josefin Slab" pitchFamily="2" charset="0"/>
              </a:rPr>
              <a:t>Projection matrix</a:t>
            </a:r>
            <a:endParaRPr lang="en-US" sz="800" dirty="0"/>
          </a:p>
        </p:txBody>
      </p:sp>
      <p:sp>
        <p:nvSpPr>
          <p:cNvPr id="489" name="TextBox 488">
            <a:extLst>
              <a:ext uri="{FF2B5EF4-FFF2-40B4-BE49-F238E27FC236}">
                <a16:creationId xmlns:a16="http://schemas.microsoft.com/office/drawing/2014/main" id="{8F95B37B-A100-7776-324A-78345D9E9567}"/>
              </a:ext>
            </a:extLst>
          </p:cNvPr>
          <p:cNvSpPr txBox="1"/>
          <p:nvPr/>
        </p:nvSpPr>
        <p:spPr>
          <a:xfrm>
            <a:off x="4555996" y="4178661"/>
            <a:ext cx="503506" cy="338554"/>
          </a:xfrm>
          <a:prstGeom prst="rect">
            <a:avLst/>
          </a:prstGeom>
          <a:noFill/>
        </p:spPr>
        <p:txBody>
          <a:bodyPr wrap="square">
            <a:spAutoFit/>
          </a:bodyPr>
          <a:lstStyle/>
          <a:p>
            <a:r>
              <a:rPr lang="en-US" sz="800" dirty="0">
                <a:solidFill>
                  <a:schemeClr val="bg1"/>
                </a:solidFill>
                <a:latin typeface="Josefin Slab" pitchFamily="2" charset="0"/>
              </a:rPr>
              <a:t>Scale </a:t>
            </a:r>
          </a:p>
          <a:p>
            <a:r>
              <a:rPr lang="en-US" sz="800" dirty="0">
                <a:solidFill>
                  <a:schemeClr val="bg1"/>
                </a:solidFill>
                <a:latin typeface="Josefin Slab" pitchFamily="2" charset="0"/>
              </a:rPr>
              <a:t>factor</a:t>
            </a:r>
            <a:endParaRPr lang="en-US" sz="800" dirty="0"/>
          </a:p>
        </p:txBody>
      </p:sp>
    </p:spTree>
    <p:extLst>
      <p:ext uri="{BB962C8B-B14F-4D97-AF65-F5344CB8AC3E}">
        <p14:creationId xmlns:p14="http://schemas.microsoft.com/office/powerpoint/2010/main" val="209853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6 -3.45679E-6 L -0.23854 0.00463 " pathEditMode="relative" rAng="0" ptsTypes="AA">
                                      <p:cBhvr>
                                        <p:cTn id="6" dur="500" fill="hold"/>
                                        <p:tgtEl>
                                          <p:spTgt spid="14"/>
                                        </p:tgtEl>
                                        <p:attrNameLst>
                                          <p:attrName>ppt_x</p:attrName>
                                          <p:attrName>ppt_y</p:attrName>
                                        </p:attrNameLst>
                                      </p:cBhvr>
                                      <p:rCtr x="-11927" y="216"/>
                                    </p:animMotion>
                                  </p:childTnLst>
                                </p:cTn>
                              </p:par>
                              <p:par>
                                <p:cTn id="7" presetID="1" presetClass="entr" presetSubtype="0" fill="hold" grpId="0"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18" grpId="0" animBg="1"/>
      <p:bldP spid="19" grpId="0" animBg="1"/>
      <p:bldP spid="20" grpId="0" animBg="1"/>
      <p:bldP spid="23" grpId="0" animBg="1"/>
      <p:bldP spid="24" grpId="0" animBg="1"/>
      <p:bldP spid="482" grpId="0"/>
      <p:bldP spid="483" grpId="0"/>
      <p:bldP spid="485" grpId="0"/>
      <p:bldP spid="487" grpId="0"/>
      <p:bldP spid="488" grpId="0"/>
      <p:bldP spid="48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dirty="0"/>
          </a:p>
        </p:txBody>
      </p:sp>
      <p:sp>
        <p:nvSpPr>
          <p:cNvPr id="2" name="Google Shape;153;p20">
            <a:extLst>
              <a:ext uri="{FF2B5EF4-FFF2-40B4-BE49-F238E27FC236}">
                <a16:creationId xmlns:a16="http://schemas.microsoft.com/office/drawing/2014/main" id="{AFAEAD2E-C48E-7631-8E11-7D16A32BF669}"/>
              </a:ext>
            </a:extLst>
          </p:cNvPr>
          <p:cNvSpPr txBox="1">
            <a:spLocks/>
          </p:cNvSpPr>
          <p:nvPr/>
        </p:nvSpPr>
        <p:spPr>
          <a:xfrm>
            <a:off x="-114417" y="166914"/>
            <a:ext cx="4920291"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Pose2Sim tools &amp; workflow</a:t>
            </a:r>
          </a:p>
        </p:txBody>
      </p:sp>
      <p:sp>
        <p:nvSpPr>
          <p:cNvPr id="3" name="Google Shape;488;p52">
            <a:extLst>
              <a:ext uri="{FF2B5EF4-FFF2-40B4-BE49-F238E27FC236}">
                <a16:creationId xmlns:a16="http://schemas.microsoft.com/office/drawing/2014/main" id="{3F3B2835-88ED-216E-4FF9-8D7221CC1548}"/>
              </a:ext>
            </a:extLst>
          </p:cNvPr>
          <p:cNvSpPr/>
          <p:nvPr/>
        </p:nvSpPr>
        <p:spPr>
          <a:xfrm>
            <a:off x="1439316" y="5630396"/>
            <a:ext cx="6265367" cy="2537114"/>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3ECBA24E-1D66-73F6-66A7-BE1455AD24A6}"/>
              </a:ext>
            </a:extLst>
          </p:cNvPr>
          <p:cNvSpPr txBox="1"/>
          <p:nvPr/>
        </p:nvSpPr>
        <p:spPr>
          <a:xfrm>
            <a:off x="1567781" y="7056672"/>
            <a:ext cx="1503580" cy="769441"/>
          </a:xfrm>
          <a:prstGeom prst="rect">
            <a:avLst/>
          </a:prstGeom>
          <a:noFill/>
        </p:spPr>
        <p:txBody>
          <a:bodyPr wrap="square">
            <a:spAutoFit/>
          </a:bodyPr>
          <a:lstStyle/>
          <a:p>
            <a:endParaRPr lang="en-US" sz="1200" dirty="0">
              <a:solidFill>
                <a:srgbClr val="5B0F00"/>
              </a:solidFill>
              <a:latin typeface="Josefin Sans" pitchFamily="2" charset="0"/>
            </a:endParaRPr>
          </a:p>
          <a:p>
            <a:r>
              <a:rPr lang="en-US" sz="1200" dirty="0">
                <a:solidFill>
                  <a:srgbClr val="5B0F00"/>
                </a:solidFill>
                <a:latin typeface="Josefin Sans" pitchFamily="2" charset="0"/>
              </a:rPr>
              <a:t>OpenPose</a:t>
            </a:r>
          </a:p>
          <a:p>
            <a:r>
              <a:rPr lang="en-US" sz="1000" dirty="0">
                <a:solidFill>
                  <a:srgbClr val="5B0F00"/>
                </a:solidFill>
                <a:latin typeface="Josefin Slab SemiBold" pitchFamily="2" charset="0"/>
              </a:rPr>
              <a:t>Sparse and approximate</a:t>
            </a:r>
          </a:p>
          <a:p>
            <a:r>
              <a:rPr lang="en-US" sz="1000" dirty="0">
                <a:solidFill>
                  <a:srgbClr val="5B0F00"/>
                </a:solidFill>
                <a:latin typeface="Josefin Slab SemiBold" pitchFamily="2" charset="0"/>
              </a:rPr>
              <a:t>2D keypoints</a:t>
            </a:r>
          </a:p>
        </p:txBody>
      </p:sp>
      <p:sp>
        <p:nvSpPr>
          <p:cNvPr id="7" name="TextBox 6">
            <a:extLst>
              <a:ext uri="{FF2B5EF4-FFF2-40B4-BE49-F238E27FC236}">
                <a16:creationId xmlns:a16="http://schemas.microsoft.com/office/drawing/2014/main" id="{549CC600-D22E-93AD-7C18-A2DC9A861B57}"/>
              </a:ext>
            </a:extLst>
          </p:cNvPr>
          <p:cNvSpPr txBox="1"/>
          <p:nvPr/>
        </p:nvSpPr>
        <p:spPr>
          <a:xfrm>
            <a:off x="3291420" y="7492576"/>
            <a:ext cx="3497104" cy="707886"/>
          </a:xfrm>
          <a:prstGeom prst="rect">
            <a:avLst/>
          </a:prstGeom>
          <a:noFill/>
        </p:spPr>
        <p:txBody>
          <a:bodyPr wrap="square">
            <a:spAutoFit/>
          </a:bodyPr>
          <a:lstStyle/>
          <a:p>
            <a:pPr marL="171450" indent="-171450">
              <a:buClr>
                <a:schemeClr val="bg1"/>
              </a:buClr>
              <a:buFont typeface="Arial" panose="020B0604020202020204" pitchFamily="34" charset="0"/>
              <a:buChar char="•"/>
            </a:pPr>
            <a:r>
              <a:rPr lang="en-US" sz="1000" dirty="0">
                <a:solidFill>
                  <a:srgbClr val="5B0F00"/>
                </a:solidFill>
                <a:latin typeface="Josefin Slab SemiBold" pitchFamily="2" charset="0"/>
              </a:rPr>
              <a:t>Camera calibration &amp; synchronization</a:t>
            </a:r>
          </a:p>
          <a:p>
            <a:pPr marL="171450" indent="-171450">
              <a:buClr>
                <a:schemeClr val="bg1"/>
              </a:buClr>
              <a:buFont typeface="Arial" panose="020B0604020202020204" pitchFamily="34" charset="0"/>
              <a:buChar char="•"/>
            </a:pPr>
            <a:r>
              <a:rPr lang="en-US" sz="1000" dirty="0">
                <a:solidFill>
                  <a:srgbClr val="5B0F00"/>
                </a:solidFill>
                <a:latin typeface="Josefin Slab SemiBold" pitchFamily="2" charset="0"/>
              </a:rPr>
              <a:t>Sorting people, triangulation, filtering</a:t>
            </a:r>
          </a:p>
          <a:p>
            <a:pPr marL="171450" indent="-171450">
              <a:buClr>
                <a:schemeClr val="bg1"/>
              </a:buClr>
              <a:buFont typeface="Arial" panose="020B0604020202020204" pitchFamily="34" charset="0"/>
              <a:buChar char="•"/>
            </a:pPr>
            <a:r>
              <a:rPr lang="en-US" sz="1000" dirty="0">
                <a:solidFill>
                  <a:srgbClr val="5B0F00"/>
                </a:solidFill>
                <a:latin typeface="Josefin Slab SemiBold" pitchFamily="2" charset="0"/>
              </a:rPr>
              <a:t>Kinematic model, </a:t>
            </a:r>
            <a:br>
              <a:rPr lang="en-US" sz="1000" dirty="0">
                <a:solidFill>
                  <a:srgbClr val="5B0F00"/>
                </a:solidFill>
                <a:latin typeface="Josefin Slab SemiBold" pitchFamily="2" charset="0"/>
              </a:rPr>
            </a:br>
            <a:r>
              <a:rPr lang="en-US" sz="1000" dirty="0">
                <a:solidFill>
                  <a:srgbClr val="5B0F00"/>
                </a:solidFill>
                <a:latin typeface="Josefin Slab SemiBold" pitchFamily="2" charset="0"/>
              </a:rPr>
              <a:t>scaling &amp; inverse kinematics setup files</a:t>
            </a:r>
          </a:p>
        </p:txBody>
      </p:sp>
      <p:sp>
        <p:nvSpPr>
          <p:cNvPr id="8" name="Arrow: Striped Right 8">
            <a:extLst>
              <a:ext uri="{FF2B5EF4-FFF2-40B4-BE49-F238E27FC236}">
                <a16:creationId xmlns:a16="http://schemas.microsoft.com/office/drawing/2014/main" id="{2787839B-22E9-A55B-3FA0-ED99A34BDEE2}"/>
              </a:ext>
            </a:extLst>
          </p:cNvPr>
          <p:cNvSpPr/>
          <p:nvPr/>
        </p:nvSpPr>
        <p:spPr>
          <a:xfrm>
            <a:off x="3071361" y="7177167"/>
            <a:ext cx="3081887" cy="342691"/>
          </a:xfrm>
          <a:custGeom>
            <a:avLst/>
            <a:gdLst>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170890 w 1969838"/>
              <a:gd name="connsiteY10" fmla="*/ 273424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170890 w 1969838"/>
              <a:gd name="connsiteY16" fmla="*/ 820271 h 1093694"/>
              <a:gd name="connsiteX17" fmla="*/ 170890 w 1969838"/>
              <a:gd name="connsiteY17" fmla="*/ 273424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170890 w 1969838"/>
              <a:gd name="connsiteY16" fmla="*/ 820271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42481 w 1969838"/>
              <a:gd name="connsiteY16" fmla="*/ 818013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5708 w 1969838"/>
              <a:gd name="connsiteY16" fmla="*/ 815755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136712 w 1969838"/>
              <a:gd name="connsiteY6" fmla="*/ 273424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136712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0057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0057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3867 w 1969838"/>
              <a:gd name="connsiteY7" fmla="*/ 82027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7677 w 1969838"/>
              <a:gd name="connsiteY7" fmla="*/ 818366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9582 w 1969838"/>
              <a:gd name="connsiteY7" fmla="*/ 816461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9582 w 1969838"/>
              <a:gd name="connsiteY7" fmla="*/ 818366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9582 w 1969838"/>
              <a:gd name="connsiteY7" fmla="*/ 822176 h 1093694"/>
              <a:gd name="connsiteX8" fmla="*/ 68356 w 1969838"/>
              <a:gd name="connsiteY8" fmla="*/ 82027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68356 w 1969838"/>
              <a:gd name="connsiteY5" fmla="*/ 273424 h 1093694"/>
              <a:gd name="connsiteX6" fmla="*/ 239582 w 1969838"/>
              <a:gd name="connsiteY6" fmla="*/ 275329 h 1093694"/>
              <a:gd name="connsiteX7" fmla="*/ 239582 w 1969838"/>
              <a:gd name="connsiteY7" fmla="*/ 822176 h 1093694"/>
              <a:gd name="connsiteX8" fmla="*/ 114076 w 1969838"/>
              <a:gd name="connsiteY8" fmla="*/ 816461 h 1093694"/>
              <a:gd name="connsiteX9" fmla="*/ 68356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115981 w 1969838"/>
              <a:gd name="connsiteY5" fmla="*/ 273424 h 1093694"/>
              <a:gd name="connsiteX6" fmla="*/ 239582 w 1969838"/>
              <a:gd name="connsiteY6" fmla="*/ 275329 h 1093694"/>
              <a:gd name="connsiteX7" fmla="*/ 239582 w 1969838"/>
              <a:gd name="connsiteY7" fmla="*/ 822176 h 1093694"/>
              <a:gd name="connsiteX8" fmla="*/ 114076 w 1969838"/>
              <a:gd name="connsiteY8" fmla="*/ 816461 h 1093694"/>
              <a:gd name="connsiteX9" fmla="*/ 115981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115981 w 1969838"/>
              <a:gd name="connsiteY5" fmla="*/ 273424 h 1093694"/>
              <a:gd name="connsiteX6" fmla="*/ 239582 w 1969838"/>
              <a:gd name="connsiteY6" fmla="*/ 275329 h 1093694"/>
              <a:gd name="connsiteX7" fmla="*/ 239582 w 1969838"/>
              <a:gd name="connsiteY7" fmla="*/ 822176 h 1093694"/>
              <a:gd name="connsiteX8" fmla="*/ 117886 w 1969838"/>
              <a:gd name="connsiteY8" fmla="*/ 824081 h 1093694"/>
              <a:gd name="connsiteX9" fmla="*/ 115981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 name="connsiteX0" fmla="*/ 0 w 1969838"/>
              <a:gd name="connsiteY0" fmla="*/ 273424 h 1093694"/>
              <a:gd name="connsiteX1" fmla="*/ 34178 w 1969838"/>
              <a:gd name="connsiteY1" fmla="*/ 273424 h 1093694"/>
              <a:gd name="connsiteX2" fmla="*/ 34178 w 1969838"/>
              <a:gd name="connsiteY2" fmla="*/ 820271 h 1093694"/>
              <a:gd name="connsiteX3" fmla="*/ 0 w 1969838"/>
              <a:gd name="connsiteY3" fmla="*/ 820271 h 1093694"/>
              <a:gd name="connsiteX4" fmla="*/ 0 w 1969838"/>
              <a:gd name="connsiteY4" fmla="*/ 273424 h 1093694"/>
              <a:gd name="connsiteX5" fmla="*/ 115981 w 1969838"/>
              <a:gd name="connsiteY5" fmla="*/ 273424 h 1093694"/>
              <a:gd name="connsiteX6" fmla="*/ 239582 w 1969838"/>
              <a:gd name="connsiteY6" fmla="*/ 275329 h 1093694"/>
              <a:gd name="connsiteX7" fmla="*/ 239582 w 1969838"/>
              <a:gd name="connsiteY7" fmla="*/ 822176 h 1093694"/>
              <a:gd name="connsiteX8" fmla="*/ 117886 w 1969838"/>
              <a:gd name="connsiteY8" fmla="*/ 822176 h 1093694"/>
              <a:gd name="connsiteX9" fmla="*/ 115981 w 1969838"/>
              <a:gd name="connsiteY9" fmla="*/ 273424 h 1093694"/>
              <a:gd name="connsiteX10" fmla="*/ 333450 w 1969838"/>
              <a:gd name="connsiteY10" fmla="*/ 271166 h 1093694"/>
              <a:gd name="connsiteX11" fmla="*/ 1422991 w 1969838"/>
              <a:gd name="connsiteY11" fmla="*/ 273424 h 1093694"/>
              <a:gd name="connsiteX12" fmla="*/ 1422991 w 1969838"/>
              <a:gd name="connsiteY12" fmla="*/ 0 h 1093694"/>
              <a:gd name="connsiteX13" fmla="*/ 1969838 w 1969838"/>
              <a:gd name="connsiteY13" fmla="*/ 546847 h 1093694"/>
              <a:gd name="connsiteX14" fmla="*/ 1422991 w 1969838"/>
              <a:gd name="connsiteY14" fmla="*/ 1093694 h 1093694"/>
              <a:gd name="connsiteX15" fmla="*/ 1422991 w 1969838"/>
              <a:gd name="connsiteY15" fmla="*/ 820271 h 1093694"/>
              <a:gd name="connsiteX16" fmla="*/ 333450 w 1969838"/>
              <a:gd name="connsiteY16" fmla="*/ 813497 h 1093694"/>
              <a:gd name="connsiteX17" fmla="*/ 333450 w 1969838"/>
              <a:gd name="connsiteY17" fmla="*/ 271166 h 109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69838" h="1093694">
                <a:moveTo>
                  <a:pt x="0" y="273424"/>
                </a:moveTo>
                <a:lnTo>
                  <a:pt x="34178" y="273424"/>
                </a:lnTo>
                <a:lnTo>
                  <a:pt x="34178" y="820271"/>
                </a:lnTo>
                <a:lnTo>
                  <a:pt x="0" y="820271"/>
                </a:lnTo>
                <a:lnTo>
                  <a:pt x="0" y="273424"/>
                </a:lnTo>
                <a:close/>
                <a:moveTo>
                  <a:pt x="115981" y="273424"/>
                </a:moveTo>
                <a:lnTo>
                  <a:pt x="239582" y="275329"/>
                </a:lnTo>
                <a:lnTo>
                  <a:pt x="239582" y="822176"/>
                </a:lnTo>
                <a:lnTo>
                  <a:pt x="117886" y="822176"/>
                </a:lnTo>
                <a:lnTo>
                  <a:pt x="115981" y="273424"/>
                </a:lnTo>
                <a:close/>
                <a:moveTo>
                  <a:pt x="333450" y="271166"/>
                </a:moveTo>
                <a:lnTo>
                  <a:pt x="1422991" y="273424"/>
                </a:lnTo>
                <a:lnTo>
                  <a:pt x="1422991" y="0"/>
                </a:lnTo>
                <a:lnTo>
                  <a:pt x="1969838" y="546847"/>
                </a:lnTo>
                <a:lnTo>
                  <a:pt x="1422991" y="1093694"/>
                </a:lnTo>
                <a:lnTo>
                  <a:pt x="1422991" y="820271"/>
                </a:lnTo>
                <a:lnTo>
                  <a:pt x="333450" y="813497"/>
                </a:lnTo>
                <a:cubicBezTo>
                  <a:pt x="332697" y="631967"/>
                  <a:pt x="334203" y="452696"/>
                  <a:pt x="333450" y="271166"/>
                </a:cubicBezTo>
                <a:close/>
              </a:path>
            </a:pathLst>
          </a:custGeom>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Pose2Sim</a:t>
            </a:r>
            <a:endParaRPr lang="en-US" dirty="0">
              <a:latin typeface="Josefin Sans" pitchFamily="2" charset="0"/>
            </a:endParaRPr>
          </a:p>
        </p:txBody>
      </p:sp>
      <p:pic>
        <p:nvPicPr>
          <p:cNvPr id="9" name="Image 2" descr="Une image contenant pendentif&#10;&#10;Description générée automatiquement">
            <a:extLst>
              <a:ext uri="{FF2B5EF4-FFF2-40B4-BE49-F238E27FC236}">
                <a16:creationId xmlns:a16="http://schemas.microsoft.com/office/drawing/2014/main" id="{8128AA54-AEDB-885E-9FED-FB81ADDC2625}"/>
              </a:ext>
            </a:extLst>
          </p:cNvPr>
          <p:cNvPicPr>
            <a:picLocks noChangeAspect="1"/>
          </p:cNvPicPr>
          <p:nvPr/>
        </p:nvPicPr>
        <p:blipFill>
          <a:blip r:embed="rId3" cstate="hqprint">
            <a:clrChange>
              <a:clrFrom>
                <a:srgbClr val="878787"/>
              </a:clrFrom>
              <a:clrTo>
                <a:srgbClr val="878787">
                  <a:alpha val="0"/>
                </a:srgbClr>
              </a:clrTo>
            </a:clrChange>
            <a:extLst>
              <a:ext uri="{28A0092B-C50C-407E-A947-70E740481C1C}">
                <a14:useLocalDpi xmlns:a14="http://schemas.microsoft.com/office/drawing/2010/main"/>
              </a:ext>
            </a:extLst>
          </a:blip>
          <a:stretch>
            <a:fillRect/>
          </a:stretch>
        </p:blipFill>
        <p:spPr>
          <a:xfrm>
            <a:off x="6242536" y="5778314"/>
            <a:ext cx="1103178" cy="1475998"/>
          </a:xfrm>
          <a:prstGeom prst="rect">
            <a:avLst/>
          </a:prstGeom>
        </p:spPr>
      </p:pic>
      <p:pic>
        <p:nvPicPr>
          <p:cNvPr id="10" name="Picture 8">
            <a:extLst>
              <a:ext uri="{FF2B5EF4-FFF2-40B4-BE49-F238E27FC236}">
                <a16:creationId xmlns:a16="http://schemas.microsoft.com/office/drawing/2014/main" id="{54F6E7A9-EAAF-430A-C2C8-F735C51234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153"/>
          <a:stretch/>
        </p:blipFill>
        <p:spPr bwMode="auto">
          <a:xfrm>
            <a:off x="2191329" y="6805117"/>
            <a:ext cx="469550" cy="3655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SimTK: OpenSim: Downloads">
            <a:extLst>
              <a:ext uri="{FF2B5EF4-FFF2-40B4-BE49-F238E27FC236}">
                <a16:creationId xmlns:a16="http://schemas.microsoft.com/office/drawing/2014/main" id="{37F84BF7-56A6-DC31-A526-FF98839421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8176" y="6901122"/>
            <a:ext cx="251866" cy="276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F39ADA53-1D56-9032-B27F-C9BC76E14A46}"/>
              </a:ext>
            </a:extLst>
          </p:cNvPr>
          <p:cNvPicPr>
            <a:picLocks noChangeAspect="1"/>
          </p:cNvPicPr>
          <p:nvPr/>
        </p:nvPicPr>
        <p:blipFill rotWithShape="1">
          <a:blip r:embed="rId6"/>
          <a:srcRect l="29182" t="4097" r="32329" b="22857"/>
          <a:stretch/>
        </p:blipFill>
        <p:spPr>
          <a:xfrm>
            <a:off x="4062723" y="6147965"/>
            <a:ext cx="1059451" cy="1005331"/>
          </a:xfrm>
          <a:prstGeom prst="rect">
            <a:avLst/>
          </a:prstGeom>
        </p:spPr>
      </p:pic>
      <p:pic>
        <p:nvPicPr>
          <p:cNvPr id="22" name="Picture 21">
            <a:extLst>
              <a:ext uri="{FF2B5EF4-FFF2-40B4-BE49-F238E27FC236}">
                <a16:creationId xmlns:a16="http://schemas.microsoft.com/office/drawing/2014/main" id="{643692C7-9CB9-3160-A80B-508D09015E84}"/>
              </a:ext>
            </a:extLst>
          </p:cNvPr>
          <p:cNvPicPr>
            <a:picLocks noChangeAspect="1"/>
          </p:cNvPicPr>
          <p:nvPr/>
        </p:nvPicPr>
        <p:blipFill>
          <a:blip r:embed="rId7"/>
          <a:stretch>
            <a:fillRect/>
          </a:stretch>
        </p:blipFill>
        <p:spPr>
          <a:xfrm>
            <a:off x="1536744" y="5704509"/>
            <a:ext cx="918088" cy="1599047"/>
          </a:xfrm>
          <a:prstGeom prst="rect">
            <a:avLst/>
          </a:prstGeom>
        </p:spPr>
      </p:pic>
      <p:sp>
        <p:nvSpPr>
          <p:cNvPr id="24" name="TextBox 23">
            <a:extLst>
              <a:ext uri="{FF2B5EF4-FFF2-40B4-BE49-F238E27FC236}">
                <a16:creationId xmlns:a16="http://schemas.microsoft.com/office/drawing/2014/main" id="{C2C4B944-7E58-B4B5-C5FB-62A3FC09CA6E}"/>
              </a:ext>
            </a:extLst>
          </p:cNvPr>
          <p:cNvSpPr txBox="1"/>
          <p:nvPr/>
        </p:nvSpPr>
        <p:spPr>
          <a:xfrm>
            <a:off x="6462595" y="7001286"/>
            <a:ext cx="1488039" cy="615553"/>
          </a:xfrm>
          <a:prstGeom prst="rect">
            <a:avLst/>
          </a:prstGeom>
          <a:noFill/>
        </p:spPr>
        <p:txBody>
          <a:bodyPr wrap="square">
            <a:spAutoFit/>
          </a:bodyPr>
          <a:lstStyle/>
          <a:p>
            <a:endParaRPr lang="en-US" sz="1200" dirty="0">
              <a:solidFill>
                <a:srgbClr val="5B0F00"/>
              </a:solidFill>
              <a:latin typeface="Josefin Sans" pitchFamily="2" charset="0"/>
            </a:endParaRPr>
          </a:p>
          <a:p>
            <a:r>
              <a:rPr lang="en-US" sz="1200" dirty="0" err="1">
                <a:solidFill>
                  <a:srgbClr val="5B0F00"/>
                </a:solidFill>
                <a:latin typeface="Josefin Sans" pitchFamily="2" charset="0"/>
              </a:rPr>
              <a:t>OpenSim</a:t>
            </a:r>
            <a:endParaRPr lang="en-US" sz="1200" dirty="0">
              <a:solidFill>
                <a:srgbClr val="5B0F00"/>
              </a:solidFill>
              <a:latin typeface="Josefin Sans" pitchFamily="2" charset="0"/>
            </a:endParaRPr>
          </a:p>
          <a:p>
            <a:r>
              <a:rPr lang="en-US" sz="1000" dirty="0">
                <a:solidFill>
                  <a:srgbClr val="5B0F00"/>
                </a:solidFill>
                <a:latin typeface="Josefin Slab SemiBold" pitchFamily="2" charset="0"/>
              </a:rPr>
              <a:t>3D joint angles</a:t>
            </a:r>
          </a:p>
        </p:txBody>
      </p:sp>
      <p:pic>
        <p:nvPicPr>
          <p:cNvPr id="8194" name="Picture 2">
            <a:extLst>
              <a:ext uri="{FF2B5EF4-FFF2-40B4-BE49-F238E27FC236}">
                <a16:creationId xmlns:a16="http://schemas.microsoft.com/office/drawing/2014/main" id="{70097082-9E81-8214-F6CD-6270310F3B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3204" y="1358705"/>
            <a:ext cx="5977589" cy="334060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84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TextBox 488">
            <a:extLst>
              <a:ext uri="{FF2B5EF4-FFF2-40B4-BE49-F238E27FC236}">
                <a16:creationId xmlns:a16="http://schemas.microsoft.com/office/drawing/2014/main" id="{00C910AF-DFFE-436C-1796-FEC7D017C9A7}"/>
              </a:ext>
            </a:extLst>
          </p:cNvPr>
          <p:cNvSpPr txBox="1"/>
          <p:nvPr/>
        </p:nvSpPr>
        <p:spPr>
          <a:xfrm>
            <a:off x="5943600" y="2739054"/>
            <a:ext cx="3121269" cy="769441"/>
          </a:xfrm>
          <a:prstGeom prst="rect">
            <a:avLst/>
          </a:prstGeom>
          <a:solidFill>
            <a:schemeClr val="tx1">
              <a:lumMod val="90000"/>
              <a:alpha val="75000"/>
            </a:schemeClr>
          </a:solidFill>
          <a:ln w="19050">
            <a:solidFill>
              <a:schemeClr val="bg1">
                <a:alpha val="25000"/>
              </a:schemeClr>
            </a:solidFill>
          </a:ln>
        </p:spPr>
        <p:txBody>
          <a:bodyPr wrap="square">
            <a:spAutoFit/>
          </a:bodyPr>
          <a:lstStyle/>
          <a:p>
            <a:r>
              <a:rPr kumimoji="0" lang="en-US" sz="1100" b="0" i="0" u="none" strike="noStrike" kern="0" cap="none" spc="0" normalizeH="0" baseline="0" noProof="0" dirty="0">
                <a:ln>
                  <a:noFill/>
                </a:ln>
                <a:solidFill>
                  <a:srgbClr val="5B0F00"/>
                </a:solidFill>
                <a:effectLst/>
                <a:uLnTx/>
                <a:uFillTx/>
                <a:latin typeface="Josefin Sans" pitchFamily="2" charset="0"/>
                <a:cs typeface="Arial"/>
                <a:sym typeface="Arial"/>
              </a:rPr>
              <a:t>Preprint published yesterday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5B0F00"/>
                </a:solidFill>
                <a:latin typeface="Josefin Slab" pitchFamily="2" charset="0"/>
              </a:rPr>
              <a:t>Better accuracy when using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kumimoji="0" lang="en-US" sz="1100" b="0" i="0" u="none" strike="noStrike" kern="0" cap="none" spc="0" normalizeH="0" baseline="0" noProof="0" dirty="0" err="1">
                <a:ln>
                  <a:noFill/>
                </a:ln>
                <a:solidFill>
                  <a:srgbClr val="5B0F00"/>
                </a:solidFill>
                <a:effectLst/>
                <a:uLnTx/>
                <a:uFillTx/>
                <a:latin typeface="Josefin Slab" pitchFamily="2" charset="0"/>
                <a:cs typeface="Arial"/>
                <a:sym typeface="Arial"/>
              </a:rPr>
              <a:t>MMPose</a:t>
            </a:r>
            <a:r>
              <a:rPr kumimoji="0" lang="en-US" sz="1100" b="0" i="0" u="none" strike="noStrike" kern="0" cap="none" spc="0" normalizeH="0" baseline="0" noProof="0" dirty="0">
                <a:ln>
                  <a:noFill/>
                </a:ln>
                <a:solidFill>
                  <a:srgbClr val="5B0F00"/>
                </a:solidFill>
                <a:effectLst/>
                <a:uLnTx/>
                <a:uFillTx/>
                <a:latin typeface="Josefin Slab" pitchFamily="2" charset="0"/>
                <a:cs typeface="Arial"/>
                <a:sym typeface="Arial"/>
              </a:rPr>
              <a:t> pose detector with </a:t>
            </a:r>
            <a:r>
              <a:rPr kumimoji="0" lang="en-US" sz="1100" b="0" i="0" u="none" strike="noStrike" kern="0" cap="none" spc="0" normalizeH="0" baseline="0" noProof="0" dirty="0" err="1">
                <a:ln>
                  <a:noFill/>
                </a:ln>
                <a:solidFill>
                  <a:srgbClr val="5B0F00"/>
                </a:solidFill>
                <a:effectLst/>
                <a:uLnTx/>
                <a:uFillTx/>
                <a:latin typeface="Josefin Slab" pitchFamily="2" charset="0"/>
                <a:cs typeface="Arial"/>
                <a:sym typeface="Arial"/>
              </a:rPr>
              <a:t>Halpe</a:t>
            </a:r>
            <a:r>
              <a:rPr kumimoji="0" lang="en-US" sz="1100" b="0" i="0" u="none" strike="noStrike" kern="0" cap="none" spc="0" normalizeH="0" baseline="0" noProof="0" dirty="0">
                <a:ln>
                  <a:noFill/>
                </a:ln>
                <a:solidFill>
                  <a:srgbClr val="5B0F00"/>
                </a:solidFill>
                <a:effectLst/>
                <a:uLnTx/>
                <a:uFillTx/>
                <a:latin typeface="Josefin Slab" pitchFamily="2" charset="0"/>
                <a:cs typeface="Arial"/>
                <a:sym typeface="Arial"/>
              </a:rPr>
              <a:t> dataset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kumimoji="0" lang="en-US" sz="1100" b="0" i="0" u="none" strike="noStrike" kern="0" cap="none" spc="0" normalizeH="0" baseline="0" noProof="0" dirty="0">
                <a:ln>
                  <a:noFill/>
                </a:ln>
                <a:solidFill>
                  <a:srgbClr val="5B0F00"/>
                </a:solidFill>
                <a:effectLst/>
                <a:uLnTx/>
                <a:uFillTx/>
                <a:latin typeface="Josefin Slab" pitchFamily="2" charset="0"/>
                <a:cs typeface="Arial"/>
                <a:sym typeface="Arial"/>
              </a:rPr>
              <a:t>Optimization of parameters of implicit function</a:t>
            </a:r>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Perspectives</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114417" y="166914"/>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Perspectives</a:t>
            </a:r>
          </a:p>
          <a:p>
            <a:pPr marL="0" indent="0" algn="r">
              <a:buNone/>
            </a:pPr>
            <a:endParaRPr lang="es" sz="1600" dirty="0">
              <a:latin typeface="Josefin Sans" pitchFamily="2" charset="0"/>
            </a:endParaRPr>
          </a:p>
        </p:txBody>
      </p:sp>
      <p:sp>
        <p:nvSpPr>
          <p:cNvPr id="7" name="TextBox 6">
            <a:extLst>
              <a:ext uri="{FF2B5EF4-FFF2-40B4-BE49-F238E27FC236}">
                <a16:creationId xmlns:a16="http://schemas.microsoft.com/office/drawing/2014/main" id="{0267D909-D689-7DEA-7636-8D68E6F7DB4F}"/>
              </a:ext>
            </a:extLst>
          </p:cNvPr>
          <p:cNvSpPr txBox="1"/>
          <p:nvPr/>
        </p:nvSpPr>
        <p:spPr>
          <a:xfrm>
            <a:off x="618571" y="2657945"/>
            <a:ext cx="6140547" cy="2062103"/>
          </a:xfrm>
          <a:prstGeom prst="rect">
            <a:avLst/>
          </a:prstGeom>
          <a:noFill/>
        </p:spPr>
        <p:txBody>
          <a:bodyPr wrap="square">
            <a:spAutoFit/>
          </a:bodyPr>
          <a:lstStyle/>
          <a:p>
            <a:pPr>
              <a:buClr>
                <a:schemeClr val="bg1"/>
              </a:buClr>
            </a:pPr>
            <a:r>
              <a:rPr lang="en-US" sz="1200" dirty="0">
                <a:solidFill>
                  <a:srgbClr val="5B0F00"/>
                </a:solidFill>
                <a:latin typeface="Josefin Sans" pitchFamily="2" charset="0"/>
              </a:rPr>
              <a:t>Accuracy: More and better labelled keypoints?</a:t>
            </a:r>
          </a:p>
          <a:p>
            <a:pPr marL="266700">
              <a:buClr>
                <a:schemeClr val="bg1"/>
              </a:buClr>
            </a:pPr>
            <a:r>
              <a:rPr lang="en-US" sz="1000" dirty="0">
                <a:solidFill>
                  <a:srgbClr val="5B0F00"/>
                </a:solidFill>
                <a:latin typeface="Josefin Slab SemiBold" pitchFamily="2" charset="0"/>
              </a:rPr>
              <a:t>Build a new dataset with minimal labeling effort</a:t>
            </a:r>
            <a:endParaRPr lang="en-US" sz="1200" dirty="0">
              <a:solidFill>
                <a:srgbClr val="5B0F00"/>
              </a:solidFill>
              <a:latin typeface="Josefin Sans" pitchFamily="2" charset="0"/>
            </a:endParaRPr>
          </a:p>
          <a:p>
            <a:pPr marL="498475" lvl="1" indent="-228600">
              <a:buClr>
                <a:schemeClr val="bg1"/>
              </a:buClr>
              <a:buFont typeface="+mj-lt"/>
              <a:buAutoNum type="arabicPeriod"/>
            </a:pPr>
            <a:r>
              <a:rPr kumimoji="0" lang="en-US" sz="800" b="0" i="0" u="none" strike="noStrike" kern="0" cap="none" spc="0" normalizeH="0" baseline="0" noProof="0" dirty="0">
                <a:ln>
                  <a:noFill/>
                </a:ln>
                <a:solidFill>
                  <a:srgbClr val="5B0F00"/>
                </a:solidFill>
                <a:effectLst/>
                <a:uLnTx/>
                <a:uFillTx/>
                <a:latin typeface="Josefin Sans" pitchFamily="2" charset="0"/>
                <a:cs typeface="Arial"/>
                <a:sym typeface="Arial"/>
              </a:rPr>
              <a:t>Gather numerous sports marker files</a:t>
            </a:r>
          </a:p>
          <a:p>
            <a:pPr marL="498475" lvl="1" indent="-228600">
              <a:buClr>
                <a:schemeClr val="bg1"/>
              </a:buClr>
              <a:buFont typeface="+mj-lt"/>
              <a:buAutoNum type="arabicPeriod"/>
            </a:pPr>
            <a:r>
              <a:rPr kumimoji="0" lang="en-US" sz="800" b="0" i="0" u="none" strike="noStrike" kern="0" cap="none" spc="0" normalizeH="0" baseline="0" noProof="0" dirty="0">
                <a:ln>
                  <a:noFill/>
                </a:ln>
                <a:solidFill>
                  <a:srgbClr val="5B0F00"/>
                </a:solidFill>
                <a:effectLst/>
                <a:uLnTx/>
                <a:uFillTx/>
                <a:latin typeface="Josefin Sans" pitchFamily="2" charset="0"/>
                <a:cs typeface="Arial"/>
                <a:sym typeface="Arial"/>
              </a:rPr>
              <a:t>Fit an SMPL </a:t>
            </a:r>
            <a:r>
              <a:rPr lang="en-US" sz="800" dirty="0">
                <a:solidFill>
                  <a:srgbClr val="5B0F00"/>
                </a:solidFill>
                <a:latin typeface="Josefin Sans" pitchFamily="2" charset="0"/>
              </a:rPr>
              <a:t>shape 			        </a:t>
            </a:r>
            <a:r>
              <a:rPr lang="en-US" sz="800" dirty="0">
                <a:solidFill>
                  <a:srgbClr val="5B0F00"/>
                </a:solidFill>
                <a:latin typeface="Josefin Slab SemiBold" pitchFamily="2" charset="0"/>
              </a:rPr>
              <a:t>[Mahmood 2019]</a:t>
            </a:r>
          </a:p>
          <a:p>
            <a:pPr marL="498475" lvl="1" indent="-228600">
              <a:buClr>
                <a:schemeClr val="bg1"/>
              </a:buClr>
              <a:buFont typeface="+mj-lt"/>
              <a:buAutoNum type="arabicPeriod"/>
            </a:pPr>
            <a:r>
              <a:rPr lang="en-US" sz="800" dirty="0">
                <a:solidFill>
                  <a:srgbClr val="5B0F00"/>
                </a:solidFill>
                <a:latin typeface="Josefin Sans" pitchFamily="2" charset="0"/>
              </a:rPr>
              <a:t>Add clothing, scene, cameras. Change shape parameters. Add equipment   </a:t>
            </a:r>
            <a:r>
              <a:rPr lang="en-US" sz="800" dirty="0">
                <a:solidFill>
                  <a:srgbClr val="5B0F00"/>
                </a:solidFill>
                <a:latin typeface="Josefin Slab SemiBold" pitchFamily="2" charset="0"/>
              </a:rPr>
              <a:t>[Bolanos 2021, Wood 2021]</a:t>
            </a:r>
          </a:p>
          <a:p>
            <a:pPr marL="498475" lvl="1" indent="-228600">
              <a:buClr>
                <a:schemeClr val="bg1"/>
              </a:buClr>
              <a:buFont typeface="+mj-lt"/>
              <a:buAutoNum type="arabicPeriod"/>
            </a:pPr>
            <a:r>
              <a:rPr kumimoji="0" lang="en-US" sz="800" b="0" i="0" u="none" strike="noStrike" kern="0" cap="none" spc="0" normalizeH="0" baseline="0" noProof="0" dirty="0">
                <a:ln>
                  <a:noFill/>
                </a:ln>
                <a:solidFill>
                  <a:srgbClr val="5B0F00"/>
                </a:solidFill>
                <a:effectLst/>
                <a:uLnTx/>
                <a:uFillTx/>
                <a:latin typeface="Josefin Sans" pitchFamily="2" charset="0"/>
                <a:cs typeface="Arial"/>
                <a:sym typeface="Arial"/>
              </a:rPr>
              <a:t>Label keypoints or segment shapes </a:t>
            </a:r>
            <a:r>
              <a:rPr kumimoji="0" lang="en-US" sz="800" b="1" i="0" u="none" strike="noStrike" kern="0" cap="none" spc="0" normalizeH="0" baseline="0" noProof="0" dirty="0">
                <a:ln>
                  <a:noFill/>
                </a:ln>
                <a:solidFill>
                  <a:srgbClr val="5B0F00"/>
                </a:solidFill>
                <a:effectLst/>
                <a:uLnTx/>
                <a:uFillTx/>
                <a:latin typeface="Josefin Sans" pitchFamily="2" charset="0"/>
                <a:sym typeface="Arial"/>
              </a:rPr>
              <a:t>on one frame</a:t>
            </a:r>
            <a:r>
              <a:rPr kumimoji="0" lang="en-US" sz="800" i="0" u="none" strike="noStrike" kern="0" cap="none" spc="0" normalizeH="0" baseline="0" noProof="0" dirty="0">
                <a:ln>
                  <a:noFill/>
                </a:ln>
                <a:solidFill>
                  <a:srgbClr val="5B0F00"/>
                </a:solidFill>
                <a:effectLst/>
                <a:uLnTx/>
                <a:uFillTx/>
                <a:latin typeface="Josefin Sans" pitchFamily="2" charset="0"/>
                <a:sym typeface="Arial"/>
              </a:rPr>
              <a:t> (SMPL: constant topology)</a:t>
            </a:r>
            <a:endParaRPr lang="en-US" sz="1200" dirty="0">
              <a:solidFill>
                <a:srgbClr val="5B0F00"/>
              </a:solidFill>
              <a:latin typeface="Josefin Sans" pitchFamily="2" charset="0"/>
            </a:endParaRPr>
          </a:p>
          <a:p>
            <a:pPr>
              <a:buClr>
                <a:schemeClr val="bg1"/>
              </a:buClr>
              <a:defRPr/>
            </a:pPr>
            <a:endParaRPr lang="en-US" sz="1200" dirty="0">
              <a:solidFill>
                <a:srgbClr val="5B0F00"/>
              </a:solidFill>
              <a:latin typeface="Josefin Sans" pitchFamily="2" charset="0"/>
            </a:endParaRPr>
          </a:p>
          <a:p>
            <a:pPr>
              <a:buClr>
                <a:schemeClr val="bg1"/>
              </a:buClr>
              <a:defRPr/>
            </a:pPr>
            <a:r>
              <a:rPr lang="en-US" sz="1200" dirty="0">
                <a:solidFill>
                  <a:srgbClr val="5B0F00"/>
                </a:solidFill>
                <a:latin typeface="Josefin Sans" pitchFamily="2" charset="0"/>
              </a:rPr>
              <a:t>Simplicity: Use in training, not only in research?</a:t>
            </a:r>
          </a:p>
          <a:p>
            <a:pPr indent="266700">
              <a:buClr>
                <a:schemeClr val="bg1"/>
              </a:buClr>
              <a:defRPr/>
            </a:pPr>
            <a:r>
              <a:rPr lang="en-US" sz="1000" dirty="0">
                <a:solidFill>
                  <a:srgbClr val="5B0F00"/>
                </a:solidFill>
                <a:latin typeface="Josefin Slab SemiBold" pitchFamily="2" charset="0"/>
              </a:rPr>
              <a:t>Enhance Pose2Sim</a:t>
            </a:r>
          </a:p>
          <a:p>
            <a:pPr marL="498475" lvl="1" indent="-228600">
              <a:buClr>
                <a:srgbClr val="5B0F00"/>
              </a:buClr>
              <a:buFont typeface="+mj-lt"/>
              <a:buAutoNum type="arabicPeriod"/>
            </a:pPr>
            <a:r>
              <a:rPr lang="en-US" sz="800" dirty="0">
                <a:solidFill>
                  <a:srgbClr val="5B0F00"/>
                </a:solidFill>
                <a:latin typeface="Josefin Sans" pitchFamily="2" charset="0"/>
              </a:rPr>
              <a:t>Simplify synchronization procedure</a:t>
            </a:r>
          </a:p>
          <a:p>
            <a:pPr marL="498475" lvl="1" indent="-228600">
              <a:buClr>
                <a:srgbClr val="5B0F00"/>
              </a:buClr>
              <a:buFont typeface="+mj-lt"/>
              <a:buAutoNum type="arabicPeriod"/>
            </a:pPr>
            <a:r>
              <a:rPr lang="en-US" sz="800" dirty="0">
                <a:solidFill>
                  <a:srgbClr val="5B0F00"/>
                </a:solidFill>
                <a:latin typeface="Josefin Sans" pitchFamily="2" charset="0"/>
              </a:rPr>
              <a:t>Simplify calibration </a:t>
            </a:r>
            <a:r>
              <a:rPr lang="en-US" sz="800" dirty="0">
                <a:solidFill>
                  <a:srgbClr val="5B0F00"/>
                </a:solidFill>
                <a:latin typeface="Josefin Slab SemiBold" pitchFamily="2" charset="0"/>
              </a:rPr>
              <a:t>(on a person’s limb dimensions like with wand) 	           [Liu 2022]</a:t>
            </a:r>
            <a:r>
              <a:rPr lang="en-US" sz="800" dirty="0">
                <a:solidFill>
                  <a:srgbClr val="5B0F00"/>
                </a:solidFill>
                <a:latin typeface="Josefin Sans" pitchFamily="2" charset="0"/>
              </a:rPr>
              <a:t> </a:t>
            </a:r>
          </a:p>
          <a:p>
            <a:pPr marL="498475" lvl="1" indent="-228600">
              <a:buClr>
                <a:srgbClr val="5B0F00"/>
              </a:buClr>
              <a:buFont typeface="+mj-lt"/>
              <a:buAutoNum type="arabicPeriod"/>
            </a:pPr>
            <a:r>
              <a:rPr lang="en-US" sz="800" dirty="0">
                <a:solidFill>
                  <a:srgbClr val="5B0F00"/>
                </a:solidFill>
                <a:latin typeface="Josefin Sans" pitchFamily="2" charset="0"/>
              </a:rPr>
              <a:t>Support multi-person analysis</a:t>
            </a:r>
            <a:r>
              <a:rPr lang="en-US" sz="800" dirty="0">
                <a:solidFill>
                  <a:srgbClr val="5B0F00"/>
                </a:solidFill>
                <a:latin typeface="Josefin Slab SemiBold" pitchFamily="2" charset="0"/>
              </a:rPr>
              <a:t> 		           [Dong 2019]</a:t>
            </a:r>
            <a:r>
              <a:rPr lang="en-US" sz="800" dirty="0">
                <a:solidFill>
                  <a:srgbClr val="5B0F00"/>
                </a:solidFill>
                <a:latin typeface="Josefin Sans" pitchFamily="2" charset="0"/>
              </a:rPr>
              <a:t> </a:t>
            </a:r>
          </a:p>
          <a:p>
            <a:pPr marL="498475" lvl="1" indent="-228600">
              <a:buClr>
                <a:srgbClr val="5B0F00"/>
              </a:buClr>
              <a:buFont typeface="+mj-lt"/>
              <a:buAutoNum type="arabicPeriod"/>
            </a:pPr>
            <a:r>
              <a:rPr lang="en-US" sz="800" dirty="0">
                <a:solidFill>
                  <a:srgbClr val="5B0F00"/>
                </a:solidFill>
                <a:latin typeface="Josefin Sans" pitchFamily="2" charset="0"/>
              </a:rPr>
              <a:t>Build GUI</a:t>
            </a:r>
          </a:p>
          <a:p>
            <a:pPr marL="498475" lvl="1" indent="-228600">
              <a:buClr>
                <a:srgbClr val="5B0F00"/>
              </a:buClr>
              <a:buFont typeface="+mj-lt"/>
              <a:buAutoNum type="arabicPeriod"/>
            </a:pPr>
            <a:r>
              <a:rPr lang="en-US" sz="800" dirty="0">
                <a:solidFill>
                  <a:srgbClr val="5B0F00"/>
                </a:solidFill>
                <a:latin typeface="Josefin Sans" pitchFamily="2" charset="0"/>
              </a:rPr>
              <a:t>Estimate dynamics</a:t>
            </a:r>
            <a:endParaRPr lang="en-US" sz="1200" b="1" dirty="0">
              <a:solidFill>
                <a:srgbClr val="5B0F00"/>
              </a:solidFill>
              <a:latin typeface="Josefin Sans" pitchFamily="2" charset="0"/>
            </a:endParaRPr>
          </a:p>
        </p:txBody>
      </p:sp>
      <p:grpSp>
        <p:nvGrpSpPr>
          <p:cNvPr id="11" name="Group 10">
            <a:extLst>
              <a:ext uri="{FF2B5EF4-FFF2-40B4-BE49-F238E27FC236}">
                <a16:creationId xmlns:a16="http://schemas.microsoft.com/office/drawing/2014/main" id="{9730D7CD-F48A-13AF-338B-34F2B46FF29C}"/>
              </a:ext>
            </a:extLst>
          </p:cNvPr>
          <p:cNvGrpSpPr/>
          <p:nvPr/>
        </p:nvGrpSpPr>
        <p:grpSpPr>
          <a:xfrm>
            <a:off x="1944176" y="1303341"/>
            <a:ext cx="4227218" cy="1429448"/>
            <a:chOff x="2330451" y="3482320"/>
            <a:chExt cx="4227218" cy="1429448"/>
          </a:xfrm>
        </p:grpSpPr>
        <p:sp>
          <p:nvSpPr>
            <p:cNvPr id="2" name="Google Shape;488;p52">
              <a:extLst>
                <a:ext uri="{FF2B5EF4-FFF2-40B4-BE49-F238E27FC236}">
                  <a16:creationId xmlns:a16="http://schemas.microsoft.com/office/drawing/2014/main" id="{1B72EA43-D89B-0EDC-7737-EA8B3194C050}"/>
                </a:ext>
              </a:extLst>
            </p:cNvPr>
            <p:cNvSpPr/>
            <p:nvPr/>
          </p:nvSpPr>
          <p:spPr>
            <a:xfrm>
              <a:off x="2330451" y="3482320"/>
              <a:ext cx="4151250" cy="1266614"/>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TextBox 8">
              <a:extLst>
                <a:ext uri="{FF2B5EF4-FFF2-40B4-BE49-F238E27FC236}">
                  <a16:creationId xmlns:a16="http://schemas.microsoft.com/office/drawing/2014/main" id="{0624B20B-4AEA-C677-7E5F-8B5BF8458A15}"/>
                </a:ext>
              </a:extLst>
            </p:cNvPr>
            <p:cNvSpPr txBox="1"/>
            <p:nvPr/>
          </p:nvSpPr>
          <p:spPr>
            <a:xfrm>
              <a:off x="2398876" y="3526773"/>
              <a:ext cx="4054622" cy="1384995"/>
            </a:xfrm>
            <a:prstGeom prst="rect">
              <a:avLst/>
            </a:prstGeom>
            <a:noFill/>
          </p:spPr>
          <p:txBody>
            <a:bodyPr wrap="square">
              <a:spAutoFit/>
            </a:bodyPr>
            <a:lstStyle/>
            <a:p>
              <a:r>
                <a:rPr lang="en-US" sz="1200" i="0" dirty="0">
                  <a:solidFill>
                    <a:srgbClr val="5B0F00"/>
                  </a:solidFill>
                  <a:effectLst/>
                  <a:latin typeface="Josefin Sans" pitchFamily="2" charset="0"/>
                </a:rPr>
                <a:t>Ideal motion capture system?</a:t>
              </a:r>
            </a:p>
            <a:p>
              <a:r>
                <a:rPr lang="en-US" sz="1200" b="1" dirty="0">
                  <a:solidFill>
                    <a:srgbClr val="D5750B"/>
                  </a:solidFill>
                  <a:latin typeface="Josefin Slab SemiBold" pitchFamily="2" charset="0"/>
                </a:rPr>
                <a:t> ⍰       </a:t>
              </a:r>
              <a:r>
                <a:rPr lang="en-US" sz="1200" dirty="0">
                  <a:solidFill>
                    <a:srgbClr val="5B0F00"/>
                  </a:solidFill>
                  <a:latin typeface="Josefin Slab SemiBold" pitchFamily="2" charset="0"/>
                </a:rPr>
                <a:t>Accurate</a:t>
              </a:r>
            </a:p>
            <a:p>
              <a:r>
                <a:rPr lang="en-US" sz="1200" b="1" dirty="0">
                  <a:solidFill>
                    <a:srgbClr val="D5750B"/>
                  </a:solidFill>
                  <a:latin typeface="Josefin Slab SemiBold" pitchFamily="2" charset="0"/>
                </a:rPr>
                <a:t> ⍰</a:t>
              </a:r>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No interference with natural movement</a:t>
              </a:r>
            </a:p>
            <a:p>
              <a:r>
                <a:rPr lang="en-US" sz="1200" b="1" i="0" dirty="0">
                  <a:solidFill>
                    <a:srgbClr val="D5750B"/>
                  </a:solidFill>
                  <a:effectLst/>
                  <a:latin typeface="Josefin Slab SemiBold" pitchFamily="2" charset="0"/>
                </a:rPr>
                <a:t> </a:t>
              </a:r>
              <a:r>
                <a:rPr lang="en-US" sz="1200" b="1" dirty="0">
                  <a:solidFill>
                    <a:srgbClr val="D5750B"/>
                  </a:solidFill>
                  <a:latin typeface="Josefin Slab SemiBold" pitchFamily="2" charset="0"/>
                </a:rPr>
                <a:t>⍰</a:t>
              </a:r>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Simple</a:t>
              </a:r>
            </a:p>
            <a:p>
              <a:r>
                <a:rPr lang="en-US" sz="1200" b="1" i="0" dirty="0">
                  <a:solidFill>
                    <a:srgbClr val="D5750B"/>
                  </a:solidFill>
                  <a:effectLst/>
                  <a:latin typeface="Josefin Slab SemiBold" pitchFamily="2" charset="0"/>
                </a:rPr>
                <a:t> </a:t>
              </a:r>
              <a:r>
                <a:rPr lang="en-US" sz="1200" b="1" dirty="0">
                  <a:solidFill>
                    <a:srgbClr val="D5750B"/>
                  </a:solidFill>
                  <a:latin typeface="Josefin Slab SemiBold" pitchFamily="2" charset="0"/>
                </a:rPr>
                <a:t>⍰</a:t>
              </a:r>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Quick set up         and analysis</a:t>
              </a:r>
              <a:endParaRPr lang="en-US" sz="800" dirty="0">
                <a:solidFill>
                  <a:srgbClr val="5B0F00"/>
                </a:solidFill>
                <a:latin typeface="Josefin Slab SemiBold" pitchFamily="2" charset="0"/>
              </a:endParaRPr>
            </a:p>
            <a:p>
              <a:r>
                <a:rPr lang="en-US" sz="1200" b="1" i="0" dirty="0">
                  <a:solidFill>
                    <a:srgbClr val="D5750B"/>
                  </a:solidFill>
                  <a:effectLst/>
                  <a:latin typeface="Josefin Slab SemiBold" pitchFamily="2" charset="0"/>
                </a:rPr>
                <a:t> </a:t>
              </a:r>
              <a:r>
                <a:rPr lang="en-US" sz="1200" b="1" dirty="0">
                  <a:solidFill>
                    <a:srgbClr val="D5750B"/>
                  </a:solidFill>
                  <a:latin typeface="Josefin Slab SemiBold" pitchFamily="2" charset="0"/>
                </a:rPr>
                <a:t>⍰</a:t>
              </a:r>
              <a:r>
                <a:rPr lang="en-US" sz="1200" b="1" i="0" dirty="0">
                  <a:solidFill>
                    <a:srgbClr val="D5750B"/>
                  </a:solidFill>
                  <a:effectLst/>
                  <a:latin typeface="Josefin Slab SemiBold" pitchFamily="2" charset="0"/>
                </a:rPr>
                <a:t>       </a:t>
              </a:r>
              <a:r>
                <a:rPr lang="en-US" sz="1200" dirty="0">
                  <a:solidFill>
                    <a:srgbClr val="5B0F00"/>
                  </a:solidFill>
                  <a:latin typeface="Josefin Slab SemiBold" pitchFamily="2" charset="0"/>
                </a:rPr>
                <a:t>Cheap</a:t>
              </a:r>
              <a:endParaRPr lang="en-US" sz="800" dirty="0">
                <a:solidFill>
                  <a:srgbClr val="5B0F00"/>
                </a:solidFill>
                <a:latin typeface="Josefin Slab SemiBold" pitchFamily="2" charset="0"/>
              </a:endParaRPr>
            </a:p>
            <a:p>
              <a:endPar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endParaRPr>
            </a:p>
          </p:txBody>
        </p:sp>
        <p:sp>
          <p:nvSpPr>
            <p:cNvPr id="10" name="TextBox 9">
              <a:extLst>
                <a:ext uri="{FF2B5EF4-FFF2-40B4-BE49-F238E27FC236}">
                  <a16:creationId xmlns:a16="http://schemas.microsoft.com/office/drawing/2014/main" id="{E5F7DEF0-B621-562A-2F4C-A60B09A09623}"/>
                </a:ext>
              </a:extLst>
            </p:cNvPr>
            <p:cNvSpPr txBox="1"/>
            <p:nvPr/>
          </p:nvSpPr>
          <p:spPr>
            <a:xfrm>
              <a:off x="5831058" y="3574858"/>
              <a:ext cx="726611" cy="215444"/>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[Atha 1984]</a:t>
              </a:r>
            </a:p>
          </p:txBody>
        </p:sp>
      </p:grpSp>
      <p:sp>
        <p:nvSpPr>
          <p:cNvPr id="482" name="Rectangle 481">
            <a:extLst>
              <a:ext uri="{FF2B5EF4-FFF2-40B4-BE49-F238E27FC236}">
                <a16:creationId xmlns:a16="http://schemas.microsoft.com/office/drawing/2014/main" id="{BCE1D48F-10E4-91DA-5FF3-B1F86C89EFEC}"/>
              </a:ext>
            </a:extLst>
          </p:cNvPr>
          <p:cNvSpPr/>
          <p:nvPr/>
        </p:nvSpPr>
        <p:spPr>
          <a:xfrm>
            <a:off x="2048515" y="1583711"/>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2EBD2EC-BD86-3EAA-AF35-700A1F754A17}"/>
              </a:ext>
            </a:extLst>
          </p:cNvPr>
          <p:cNvGrpSpPr/>
          <p:nvPr/>
        </p:nvGrpSpPr>
        <p:grpSpPr>
          <a:xfrm>
            <a:off x="2078894" y="1606116"/>
            <a:ext cx="429064" cy="113712"/>
            <a:chOff x="429065" y="3110131"/>
            <a:chExt cx="429064" cy="113712"/>
          </a:xfrm>
          <a:gradFill flip="none" rotWithShape="1">
            <a:gsLst>
              <a:gs pos="0">
                <a:schemeClr val="bg1">
                  <a:lumMod val="75000"/>
                  <a:lumOff val="25000"/>
                </a:schemeClr>
              </a:gs>
              <a:gs pos="100000">
                <a:srgbClr val="00B050"/>
              </a:gs>
            </a:gsLst>
            <a:lin ang="0" scaled="1"/>
            <a:tileRect/>
          </a:gradFill>
        </p:grpSpPr>
        <p:sp>
          <p:nvSpPr>
            <p:cNvPr id="15" name="Rectangle: Rounded Corners 14">
              <a:extLst>
                <a:ext uri="{FF2B5EF4-FFF2-40B4-BE49-F238E27FC236}">
                  <a16:creationId xmlns:a16="http://schemas.microsoft.com/office/drawing/2014/main" id="{0614D4E6-A429-9DFD-5B54-74D072BF3808}"/>
                </a:ext>
              </a:extLst>
            </p:cNvPr>
            <p:cNvSpPr/>
            <p:nvPr/>
          </p:nvSpPr>
          <p:spPr>
            <a:xfrm>
              <a:off x="429065" y="3144128"/>
              <a:ext cx="429064" cy="45719"/>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5376030-C607-EE8B-EE9F-1C1D1931D683}"/>
                </a:ext>
              </a:extLst>
            </p:cNvPr>
            <p:cNvSpPr/>
            <p:nvPr/>
          </p:nvSpPr>
          <p:spPr>
            <a:xfrm>
              <a:off x="722861" y="3110131"/>
              <a:ext cx="45719" cy="113712"/>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3" name="Rectangle 482">
            <a:extLst>
              <a:ext uri="{FF2B5EF4-FFF2-40B4-BE49-F238E27FC236}">
                <a16:creationId xmlns:a16="http://schemas.microsoft.com/office/drawing/2014/main" id="{1B7AAE61-2880-092D-A56F-F1BC6A009603}"/>
              </a:ext>
            </a:extLst>
          </p:cNvPr>
          <p:cNvSpPr/>
          <p:nvPr/>
        </p:nvSpPr>
        <p:spPr>
          <a:xfrm>
            <a:off x="2048515" y="1768901"/>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B0922BC1-4CB1-12B6-3592-55FC6282C3EC}"/>
              </a:ext>
            </a:extLst>
          </p:cNvPr>
          <p:cNvSpPr/>
          <p:nvPr/>
        </p:nvSpPr>
        <p:spPr>
          <a:xfrm>
            <a:off x="2048515" y="2133406"/>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a:extLst>
              <a:ext uri="{FF2B5EF4-FFF2-40B4-BE49-F238E27FC236}">
                <a16:creationId xmlns:a16="http://schemas.microsoft.com/office/drawing/2014/main" id="{B7C30EE3-6108-981D-E289-266D9F7B82A2}"/>
              </a:ext>
            </a:extLst>
          </p:cNvPr>
          <p:cNvSpPr/>
          <p:nvPr/>
        </p:nvSpPr>
        <p:spPr>
          <a:xfrm>
            <a:off x="2048515" y="1950173"/>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F0A2410A-319A-58F5-5A9C-491AA8179C16}"/>
              </a:ext>
            </a:extLst>
          </p:cNvPr>
          <p:cNvSpPr/>
          <p:nvPr/>
        </p:nvSpPr>
        <p:spPr>
          <a:xfrm>
            <a:off x="2048515" y="2315520"/>
            <a:ext cx="489822" cy="179733"/>
          </a:xfrm>
          <a:prstGeom prst="rect">
            <a:avLst/>
          </a:prstGeom>
          <a:solidFill>
            <a:srgbClr val="CB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E1FE51D-E9FE-5C59-ACDD-6AD858BF8B40}"/>
              </a:ext>
            </a:extLst>
          </p:cNvPr>
          <p:cNvGrpSpPr/>
          <p:nvPr/>
        </p:nvGrpSpPr>
        <p:grpSpPr>
          <a:xfrm>
            <a:off x="2078894" y="1980727"/>
            <a:ext cx="429064" cy="113712"/>
            <a:chOff x="429065" y="3110131"/>
            <a:chExt cx="429064" cy="113712"/>
          </a:xfrm>
        </p:grpSpPr>
        <p:sp>
          <p:nvSpPr>
            <p:cNvPr id="22" name="Rectangle: Rounded Corners 21">
              <a:extLst>
                <a:ext uri="{FF2B5EF4-FFF2-40B4-BE49-F238E27FC236}">
                  <a16:creationId xmlns:a16="http://schemas.microsoft.com/office/drawing/2014/main" id="{603B6F1D-A048-5423-4B5A-1437C3271555}"/>
                </a:ext>
              </a:extLst>
            </p:cNvPr>
            <p:cNvSpPr/>
            <p:nvPr/>
          </p:nvSpPr>
          <p:spPr>
            <a:xfrm>
              <a:off x="429065" y="3144128"/>
              <a:ext cx="429064" cy="45719"/>
            </a:xfrm>
            <a:prstGeom prst="roundRect">
              <a:avLst/>
            </a:prstGeom>
            <a:gradFill>
              <a:gsLst>
                <a:gs pos="0">
                  <a:schemeClr val="bg1">
                    <a:lumMod val="75000"/>
                    <a:lumOff val="25000"/>
                  </a:schemeClr>
                </a:gs>
                <a:gs pos="100000">
                  <a:srgbClr val="00B050"/>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EF4FEEAA-AB1B-CEA7-8E54-B6C1B5921608}"/>
                </a:ext>
              </a:extLst>
            </p:cNvPr>
            <p:cNvSpPr/>
            <p:nvPr/>
          </p:nvSpPr>
          <p:spPr>
            <a:xfrm>
              <a:off x="657775" y="3110131"/>
              <a:ext cx="45719" cy="113712"/>
            </a:xfrm>
            <a:prstGeom prst="roundRect">
              <a:avLst/>
            </a:prstGeom>
            <a:solidFill>
              <a:srgbClr val="A0961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1593990F-1385-5512-2A68-42FC0964E1AE}"/>
              </a:ext>
            </a:extLst>
          </p:cNvPr>
          <p:cNvGrpSpPr/>
          <p:nvPr/>
        </p:nvGrpSpPr>
        <p:grpSpPr>
          <a:xfrm>
            <a:off x="2078894" y="2166890"/>
            <a:ext cx="429064" cy="113712"/>
            <a:chOff x="429065" y="3110131"/>
            <a:chExt cx="429064" cy="113712"/>
          </a:xfrm>
        </p:grpSpPr>
        <p:sp>
          <p:nvSpPr>
            <p:cNvPr id="25" name="Rectangle: Rounded Corners 24">
              <a:extLst>
                <a:ext uri="{FF2B5EF4-FFF2-40B4-BE49-F238E27FC236}">
                  <a16:creationId xmlns:a16="http://schemas.microsoft.com/office/drawing/2014/main" id="{16C87BF9-F130-8CF7-B865-C830D6A12DDC}"/>
                </a:ext>
              </a:extLst>
            </p:cNvPr>
            <p:cNvSpPr/>
            <p:nvPr/>
          </p:nvSpPr>
          <p:spPr>
            <a:xfrm>
              <a:off x="429065" y="3144128"/>
              <a:ext cx="429064" cy="45719"/>
            </a:xfrm>
            <a:prstGeom prst="roundRect">
              <a:avLst/>
            </a:prstGeom>
            <a:gradFill>
              <a:gsLst>
                <a:gs pos="0">
                  <a:schemeClr val="bg1">
                    <a:lumMod val="75000"/>
                    <a:lumOff val="25000"/>
                  </a:schemeClr>
                </a:gs>
                <a:gs pos="100000">
                  <a:srgbClr val="00B050"/>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5E6B2C20-B368-74A0-6D81-ACF7B0CA7940}"/>
                </a:ext>
              </a:extLst>
            </p:cNvPr>
            <p:cNvSpPr/>
            <p:nvPr/>
          </p:nvSpPr>
          <p:spPr>
            <a:xfrm>
              <a:off x="744299" y="3110131"/>
              <a:ext cx="45719" cy="113712"/>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10A284FE-D809-40A8-B32A-2C7C9D25E1BC}"/>
              </a:ext>
            </a:extLst>
          </p:cNvPr>
          <p:cNvGrpSpPr/>
          <p:nvPr/>
        </p:nvGrpSpPr>
        <p:grpSpPr>
          <a:xfrm>
            <a:off x="2078894" y="2345074"/>
            <a:ext cx="429064" cy="113712"/>
            <a:chOff x="429065" y="3110131"/>
            <a:chExt cx="429064" cy="113712"/>
          </a:xfrm>
        </p:grpSpPr>
        <p:sp>
          <p:nvSpPr>
            <p:cNvPr id="28" name="Rectangle: Rounded Corners 27">
              <a:extLst>
                <a:ext uri="{FF2B5EF4-FFF2-40B4-BE49-F238E27FC236}">
                  <a16:creationId xmlns:a16="http://schemas.microsoft.com/office/drawing/2014/main" id="{A35D6E64-26A1-4F8E-FDA1-C22FCAF93ED7}"/>
                </a:ext>
              </a:extLst>
            </p:cNvPr>
            <p:cNvSpPr/>
            <p:nvPr/>
          </p:nvSpPr>
          <p:spPr>
            <a:xfrm>
              <a:off x="429065" y="3144128"/>
              <a:ext cx="429064" cy="45720"/>
            </a:xfrm>
            <a:prstGeom prst="roundRect">
              <a:avLst/>
            </a:prstGeom>
            <a:gradFill>
              <a:gsLst>
                <a:gs pos="0">
                  <a:schemeClr val="bg1">
                    <a:lumMod val="75000"/>
                    <a:lumOff val="25000"/>
                  </a:schemeClr>
                </a:gs>
                <a:gs pos="100000">
                  <a:srgbClr val="00B050"/>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57ABAA7-C7E5-AD73-CA81-3BA669BF3D87}"/>
                </a:ext>
              </a:extLst>
            </p:cNvPr>
            <p:cNvSpPr/>
            <p:nvPr/>
          </p:nvSpPr>
          <p:spPr>
            <a:xfrm>
              <a:off x="777637" y="3110131"/>
              <a:ext cx="45719" cy="113712"/>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A634DF7E-E09C-3A24-BFE7-85FF7138C976}"/>
              </a:ext>
            </a:extLst>
          </p:cNvPr>
          <p:cNvGrpSpPr/>
          <p:nvPr/>
        </p:nvGrpSpPr>
        <p:grpSpPr>
          <a:xfrm>
            <a:off x="2078894" y="1793919"/>
            <a:ext cx="429064" cy="113712"/>
            <a:chOff x="429065" y="3110131"/>
            <a:chExt cx="429064" cy="113712"/>
          </a:xfrm>
        </p:grpSpPr>
        <p:sp>
          <p:nvSpPr>
            <p:cNvPr id="31" name="Rectangle: Rounded Corners 30">
              <a:extLst>
                <a:ext uri="{FF2B5EF4-FFF2-40B4-BE49-F238E27FC236}">
                  <a16:creationId xmlns:a16="http://schemas.microsoft.com/office/drawing/2014/main" id="{DB654BDD-1F01-7A94-E56C-43D7F0558871}"/>
                </a:ext>
              </a:extLst>
            </p:cNvPr>
            <p:cNvSpPr/>
            <p:nvPr/>
          </p:nvSpPr>
          <p:spPr>
            <a:xfrm>
              <a:off x="429065" y="3144128"/>
              <a:ext cx="429064" cy="45719"/>
            </a:xfrm>
            <a:prstGeom prst="roundRect">
              <a:avLst/>
            </a:prstGeom>
            <a:gradFill>
              <a:gsLst>
                <a:gs pos="0">
                  <a:schemeClr val="bg1">
                    <a:lumMod val="75000"/>
                    <a:lumOff val="25000"/>
                  </a:schemeClr>
                </a:gs>
                <a:gs pos="100000">
                  <a:srgbClr val="00B050"/>
                </a:gs>
              </a:gsLst>
              <a:lin ang="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Rounded Corners 479">
              <a:extLst>
                <a:ext uri="{FF2B5EF4-FFF2-40B4-BE49-F238E27FC236}">
                  <a16:creationId xmlns:a16="http://schemas.microsoft.com/office/drawing/2014/main" id="{4FFC78E6-F612-F29A-2301-D235AB5440C6}"/>
                </a:ext>
              </a:extLst>
            </p:cNvPr>
            <p:cNvSpPr/>
            <p:nvPr/>
          </p:nvSpPr>
          <p:spPr>
            <a:xfrm>
              <a:off x="794304" y="3110131"/>
              <a:ext cx="45719" cy="113712"/>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0" name="TextBox 489">
            <a:extLst>
              <a:ext uri="{FF2B5EF4-FFF2-40B4-BE49-F238E27FC236}">
                <a16:creationId xmlns:a16="http://schemas.microsoft.com/office/drawing/2014/main" id="{1E5103A2-4982-F222-1BBD-966A649B3884}"/>
              </a:ext>
            </a:extLst>
          </p:cNvPr>
          <p:cNvSpPr txBox="1"/>
          <p:nvPr/>
        </p:nvSpPr>
        <p:spPr>
          <a:xfrm>
            <a:off x="3194104" y="1524472"/>
            <a:ext cx="2360612" cy="276999"/>
          </a:xfrm>
          <a:prstGeom prst="rect">
            <a:avLst/>
          </a:prstGeom>
          <a:noFill/>
        </p:spPr>
        <p:txBody>
          <a:bodyPr wrap="square">
            <a:spAutoFit/>
          </a:bodyPr>
          <a:lstStyle/>
          <a:p>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Need for more and better labelled keypoints</a:t>
            </a:r>
            <a:endParaRPr lang="en-US" dirty="0"/>
          </a:p>
        </p:txBody>
      </p:sp>
      <p:sp>
        <p:nvSpPr>
          <p:cNvPr id="492" name="TextBox 491">
            <a:extLst>
              <a:ext uri="{FF2B5EF4-FFF2-40B4-BE49-F238E27FC236}">
                <a16:creationId xmlns:a16="http://schemas.microsoft.com/office/drawing/2014/main" id="{3623AFEA-E573-F679-E94B-74AABA3314E1}"/>
              </a:ext>
            </a:extLst>
          </p:cNvPr>
          <p:cNvSpPr txBox="1"/>
          <p:nvPr/>
        </p:nvSpPr>
        <p:spPr>
          <a:xfrm>
            <a:off x="5222943" y="1757956"/>
            <a:ext cx="912866" cy="215444"/>
          </a:xfrm>
          <a:prstGeom prst="rect">
            <a:avLst/>
          </a:prstGeom>
          <a:noFill/>
        </p:spPr>
        <p:txBody>
          <a:bodyPr wrap="square">
            <a:spAutoFit/>
          </a:bodyPr>
          <a:lstStyle/>
          <a:p>
            <a:r>
              <a:rPr lang="en-US" sz="800" dirty="0">
                <a:solidFill>
                  <a:srgbClr val="5B0F00"/>
                </a:solidFill>
                <a:latin typeface="Josefin Slab SemiBold" pitchFamily="2" charset="0"/>
              </a:rPr>
              <a:t>→ OK</a:t>
            </a:r>
            <a:endParaRPr lang="en-US" sz="800" dirty="0"/>
          </a:p>
        </p:txBody>
      </p:sp>
      <p:sp>
        <p:nvSpPr>
          <p:cNvPr id="498" name="TextBox 497">
            <a:extLst>
              <a:ext uri="{FF2B5EF4-FFF2-40B4-BE49-F238E27FC236}">
                <a16:creationId xmlns:a16="http://schemas.microsoft.com/office/drawing/2014/main" id="{901FB591-D7F1-333F-69C1-43D07BB39D30}"/>
              </a:ext>
            </a:extLst>
          </p:cNvPr>
          <p:cNvSpPr txBox="1"/>
          <p:nvPr/>
        </p:nvSpPr>
        <p:spPr>
          <a:xfrm>
            <a:off x="3024388" y="1896455"/>
            <a:ext cx="3163545" cy="276999"/>
          </a:xfrm>
          <a:prstGeom prst="rect">
            <a:avLst/>
          </a:prstGeom>
          <a:noFill/>
        </p:spPr>
        <p:txBody>
          <a:bodyPr wrap="square">
            <a:spAutoFit/>
          </a:bodyPr>
          <a:lstStyle/>
          <a:p>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Need for user-friendly calibration and synchronization + GUI</a:t>
            </a:r>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endParaRPr lang="en-US" dirty="0"/>
          </a:p>
        </p:txBody>
      </p:sp>
      <p:sp>
        <p:nvSpPr>
          <p:cNvPr id="502" name="TextBox 501">
            <a:extLst>
              <a:ext uri="{FF2B5EF4-FFF2-40B4-BE49-F238E27FC236}">
                <a16:creationId xmlns:a16="http://schemas.microsoft.com/office/drawing/2014/main" id="{411CDD12-A04B-C0A3-241C-FAE5A4DBC12C}"/>
              </a:ext>
            </a:extLst>
          </p:cNvPr>
          <p:cNvSpPr txBox="1"/>
          <p:nvPr/>
        </p:nvSpPr>
        <p:spPr>
          <a:xfrm>
            <a:off x="3409123" y="2119201"/>
            <a:ext cx="652462" cy="215444"/>
          </a:xfrm>
          <a:prstGeom prst="rect">
            <a:avLst/>
          </a:prstGeom>
          <a:noFill/>
        </p:spPr>
        <p:txBody>
          <a:bodyPr wrap="square">
            <a:spAutoFit/>
          </a:bodyPr>
          <a:lstStyle/>
          <a:p>
            <a:r>
              <a:rPr kumimoji="0" lang="en-US" sz="800" b="0" i="0" u="none" strike="noStrike" kern="0" cap="none" spc="0" normalizeH="0" baseline="0" noProof="0" dirty="0">
                <a:ln>
                  <a:noFill/>
                </a:ln>
                <a:solidFill>
                  <a:srgbClr val="5B0F00"/>
                </a:solidFill>
                <a:effectLst/>
                <a:uLnTx/>
                <a:uFillTx/>
                <a:latin typeface="Josefin Slab SemiBold" pitchFamily="2" charset="0"/>
                <a:sym typeface="Arial"/>
              </a:rPr>
              <a:t>→ OK </a:t>
            </a:r>
            <a:endParaRPr lang="en-US" sz="800" dirty="0"/>
          </a:p>
        </p:txBody>
      </p:sp>
      <p:sp>
        <p:nvSpPr>
          <p:cNvPr id="506" name="TextBox 505">
            <a:extLst>
              <a:ext uri="{FF2B5EF4-FFF2-40B4-BE49-F238E27FC236}">
                <a16:creationId xmlns:a16="http://schemas.microsoft.com/office/drawing/2014/main" id="{4AD96940-3D27-CDBE-A6A8-93DB2CD74632}"/>
              </a:ext>
            </a:extLst>
          </p:cNvPr>
          <p:cNvSpPr txBox="1"/>
          <p:nvPr/>
        </p:nvSpPr>
        <p:spPr>
          <a:xfrm>
            <a:off x="4692452" y="2127277"/>
            <a:ext cx="1325562" cy="215444"/>
          </a:xfrm>
          <a:prstGeom prst="rect">
            <a:avLst/>
          </a:prstGeom>
          <a:noFill/>
        </p:spPr>
        <p:txBody>
          <a:bodyPr wrap="square">
            <a:spAutoFit/>
          </a:bodyPr>
          <a:lstStyle/>
          <a:p>
            <a:r>
              <a:rPr kumimoji="0" lang="en-US" sz="800" b="0" i="0" u="none" strike="noStrike" kern="0" cap="none" spc="0" normalizeH="0" baseline="0" noProof="0" dirty="0">
                <a:ln>
                  <a:noFill/>
                </a:ln>
                <a:solidFill>
                  <a:srgbClr val="5B0F00"/>
                </a:solidFill>
                <a:effectLst/>
                <a:uLnTx/>
                <a:uFillTx/>
                <a:latin typeface="Josefin Slab SemiBold" pitchFamily="2" charset="0"/>
                <a:sym typeface="Arial"/>
              </a:rPr>
              <a:t>→ Bottleneck: 2D pose</a:t>
            </a:r>
            <a:endParaRPr lang="en-US" sz="800" dirty="0"/>
          </a:p>
        </p:txBody>
      </p:sp>
      <p:sp>
        <p:nvSpPr>
          <p:cNvPr id="510" name="TextBox 509">
            <a:extLst>
              <a:ext uri="{FF2B5EF4-FFF2-40B4-BE49-F238E27FC236}">
                <a16:creationId xmlns:a16="http://schemas.microsoft.com/office/drawing/2014/main" id="{10A77354-C656-2194-A12E-244CCE0E4685}"/>
              </a:ext>
            </a:extLst>
          </p:cNvPr>
          <p:cNvSpPr txBox="1"/>
          <p:nvPr/>
        </p:nvSpPr>
        <p:spPr>
          <a:xfrm>
            <a:off x="3039265" y="2257700"/>
            <a:ext cx="1998662" cy="276999"/>
          </a:xfrm>
          <a:prstGeom prst="rect">
            <a:avLst/>
          </a:prstGeom>
          <a:noFill/>
        </p:spPr>
        <p:txBody>
          <a:bodyPr wrap="square">
            <a:spAutoFit/>
          </a:bodyPr>
          <a:lstStyle/>
          <a:p>
            <a:r>
              <a:rPr kumimoji="0" lang="en-US" sz="1200" b="0" i="0" u="none" strike="noStrike" kern="0" cap="none" spc="0" normalizeH="0" baseline="0" noProof="0" dirty="0">
                <a:ln>
                  <a:noFill/>
                </a:ln>
                <a:solidFill>
                  <a:srgbClr val="5B0F00"/>
                </a:solidFill>
                <a:effectLst/>
                <a:uLnTx/>
                <a:uFillTx/>
                <a:latin typeface="Josefin Slab SemiBold" pitchFamily="2" charset="0"/>
                <a:cs typeface="Arial"/>
                <a:sym typeface="Arial"/>
              </a:rPr>
              <a:t>→ </a:t>
            </a:r>
            <a:r>
              <a:rPr kumimoji="0" lang="en-US" sz="800" b="0" i="0" u="none" strike="noStrike" kern="0" cap="none" spc="0" normalizeH="0" baseline="0" noProof="0" dirty="0">
                <a:ln>
                  <a:noFill/>
                </a:ln>
                <a:solidFill>
                  <a:srgbClr val="5B0F00"/>
                </a:solidFill>
                <a:effectLst/>
                <a:uLnTx/>
                <a:uFillTx/>
                <a:latin typeface="Josefin Slab SemiBold" pitchFamily="2" charset="0"/>
                <a:cs typeface="Arial"/>
                <a:sym typeface="Arial"/>
              </a:rPr>
              <a:t>5,000 € vs. 100,000 €</a:t>
            </a:r>
            <a:endParaRPr lang="en-US" dirty="0"/>
          </a:p>
        </p:txBody>
      </p:sp>
    </p:spTree>
    <p:extLst>
      <p:ext uri="{BB962C8B-B14F-4D97-AF65-F5344CB8AC3E}">
        <p14:creationId xmlns:p14="http://schemas.microsoft.com/office/powerpoint/2010/main" val="23499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pSp>
        <p:nvGrpSpPr>
          <p:cNvPr id="9" name="Group 8">
            <a:extLst>
              <a:ext uri="{FF2B5EF4-FFF2-40B4-BE49-F238E27FC236}">
                <a16:creationId xmlns:a16="http://schemas.microsoft.com/office/drawing/2014/main" id="{FF5A8056-1E65-803E-E578-AA761F622571}"/>
              </a:ext>
            </a:extLst>
          </p:cNvPr>
          <p:cNvGrpSpPr/>
          <p:nvPr/>
        </p:nvGrpSpPr>
        <p:grpSpPr>
          <a:xfrm>
            <a:off x="184798" y="1111719"/>
            <a:ext cx="3869901" cy="954107"/>
            <a:chOff x="2186940" y="1492530"/>
            <a:chExt cx="3869901" cy="954107"/>
          </a:xfrm>
        </p:grpSpPr>
        <p:sp>
          <p:nvSpPr>
            <p:cNvPr id="6" name="TextBox 5">
              <a:extLst>
                <a:ext uri="{FF2B5EF4-FFF2-40B4-BE49-F238E27FC236}">
                  <a16:creationId xmlns:a16="http://schemas.microsoft.com/office/drawing/2014/main" id="{BF6C1B12-B39F-06C6-46B6-EC53F450B3DE}"/>
                </a:ext>
              </a:extLst>
            </p:cNvPr>
            <p:cNvSpPr txBox="1"/>
            <p:nvPr/>
          </p:nvSpPr>
          <p:spPr>
            <a:xfrm>
              <a:off x="2186940" y="1492530"/>
              <a:ext cx="3869901" cy="954107"/>
            </a:xfrm>
            <a:prstGeom prst="rect">
              <a:avLst/>
            </a:prstGeom>
            <a:noFill/>
          </p:spPr>
          <p:txBody>
            <a:bodyPr wrap="square">
              <a:spAutoFit/>
            </a:bodyPr>
            <a:lstStyle/>
            <a:p>
              <a:r>
                <a:rPr lang="en-US" sz="800" b="0" i="0" dirty="0">
                  <a:solidFill>
                    <a:srgbClr val="58ADBA"/>
                  </a:solidFill>
                  <a:effectLst/>
                  <a:latin typeface="Josefin Sans" pitchFamily="2" charset="0"/>
                </a:rPr>
                <a:t>Pose2Sim</a:t>
              </a:r>
              <a:r>
                <a:rPr lang="en-US" sz="800" b="0" i="0" dirty="0">
                  <a:solidFill>
                    <a:srgbClr val="5B0F00"/>
                  </a:solidFill>
                  <a:effectLst/>
                  <a:latin typeface="Josefin Sans" pitchFamily="2" charset="0"/>
                </a:rPr>
                <a:t>:</a:t>
              </a:r>
            </a:p>
            <a:p>
              <a:pPr marL="285750" indent="-285750">
                <a:buFont typeface="Arial" panose="020B0604020202020204" pitchFamily="34" charset="0"/>
                <a:buChar char="•"/>
              </a:pPr>
              <a:r>
                <a:rPr lang="en-US" sz="800" b="0" i="0" dirty="0">
                  <a:solidFill>
                    <a:srgbClr val="5B0F00"/>
                  </a:solidFill>
                  <a:effectLst/>
                  <a:latin typeface="Josefin Slab SemiBold" pitchFamily="2" charset="0"/>
                </a:rPr>
                <a:t>Triangulates </a:t>
              </a:r>
              <a:r>
                <a:rPr lang="en-US" sz="800" dirty="0">
                  <a:solidFill>
                    <a:srgbClr val="5B0F00"/>
                  </a:solidFill>
                  <a:latin typeface="Josefin Slab SemiBold" pitchFamily="2" charset="0"/>
                </a:rPr>
                <a:t>with</a:t>
              </a:r>
              <a:r>
                <a:rPr lang="en-US" sz="800" b="0" i="0" dirty="0">
                  <a:solidFill>
                    <a:srgbClr val="5B0F00"/>
                  </a:solidFill>
                  <a:effectLst/>
                  <a:latin typeface="Josefin Slab SemiBold" pitchFamily="2" charset="0"/>
                </a:rPr>
                <a:t> </a:t>
              </a:r>
              <a:r>
                <a:rPr lang="en-US" sz="800" b="0" i="0" dirty="0">
                  <a:solidFill>
                    <a:srgbClr val="5B0F00"/>
                  </a:solidFill>
                  <a:effectLst/>
                  <a:latin typeface="Josefin Sans" pitchFamily="2" charset="0"/>
                </a:rPr>
                <a:t>weighted DLT</a:t>
              </a:r>
            </a:p>
            <a:p>
              <a:pPr marL="285750" indent="-285750">
                <a:buFont typeface="Arial" panose="020B0604020202020204" pitchFamily="34" charset="0"/>
                <a:buChar char="•"/>
              </a:pPr>
              <a:r>
                <a:rPr lang="en-US" sz="800" b="0" i="0" dirty="0">
                  <a:solidFill>
                    <a:srgbClr val="5B0F00"/>
                  </a:solidFill>
                  <a:effectLst/>
                  <a:latin typeface="Josefin Slab SemiBold" pitchFamily="2" charset="0"/>
                </a:rPr>
                <a:t>Automatically chooses </a:t>
              </a:r>
              <a:r>
                <a:rPr lang="en-US" sz="800" b="0" i="0" dirty="0">
                  <a:solidFill>
                    <a:srgbClr val="5B0F00"/>
                  </a:solidFill>
                  <a:effectLst/>
                  <a:latin typeface="Josefin Sans" pitchFamily="2" charset="0"/>
                </a:rPr>
                <a:t>the right person </a:t>
              </a:r>
              <a:r>
                <a:rPr lang="en-US" sz="800" b="0" i="0" dirty="0">
                  <a:solidFill>
                    <a:srgbClr val="5B0F00"/>
                  </a:solidFill>
                  <a:effectLst/>
                  <a:latin typeface="Josefin Slab SemiBold" pitchFamily="2" charset="0"/>
                </a:rPr>
                <a:t>to triangulate</a:t>
              </a:r>
            </a:p>
            <a:p>
              <a:pPr marL="285750" indent="-285750">
                <a:buFont typeface="Arial" panose="020B0604020202020204" pitchFamily="34" charset="0"/>
                <a:buChar char="•"/>
              </a:pPr>
              <a:r>
                <a:rPr lang="en-US" sz="800" b="0" i="0" dirty="0">
                  <a:solidFill>
                    <a:srgbClr val="5B0F00"/>
                  </a:solidFill>
                  <a:effectLst/>
                  <a:latin typeface="Josefin Slab SemiBold" pitchFamily="2" charset="0"/>
                </a:rPr>
                <a:t>Is robust to </a:t>
              </a:r>
              <a:r>
                <a:rPr lang="en-US" sz="800" b="0" i="0" dirty="0">
                  <a:solidFill>
                    <a:srgbClr val="5B0F00"/>
                  </a:solidFill>
                  <a:effectLst/>
                  <a:latin typeface="Josefin Sans" pitchFamily="2" charset="0"/>
                </a:rPr>
                <a:t>person exiting</a:t>
              </a:r>
              <a:r>
                <a:rPr lang="en-US" sz="800" b="0" i="0" dirty="0">
                  <a:solidFill>
                    <a:srgbClr val="5B0F00"/>
                  </a:solidFill>
                  <a:effectLst/>
                  <a:latin typeface="Josefin Slab SemiBold" pitchFamily="2" charset="0"/>
                </a:rPr>
                <a:t> and entering camera field</a:t>
              </a:r>
            </a:p>
            <a:p>
              <a:pPr marL="285750" indent="-285750">
                <a:buFont typeface="Arial" panose="020B0604020202020204" pitchFamily="34" charset="0"/>
                <a:buChar char="•"/>
              </a:pPr>
              <a:r>
                <a:rPr lang="en-US" sz="800" i="0" dirty="0">
                  <a:solidFill>
                    <a:srgbClr val="5B0F00"/>
                  </a:solidFill>
                  <a:effectLst/>
                  <a:latin typeface="Josefin Slab SemiBold" pitchFamily="2" charset="0"/>
                </a:rPr>
                <a:t>Offers</a:t>
              </a:r>
              <a:r>
                <a:rPr lang="en-US" sz="800" i="0" dirty="0">
                  <a:solidFill>
                    <a:srgbClr val="5B0F00"/>
                  </a:solidFill>
                  <a:effectLst/>
                  <a:latin typeface="Josefin Sans" pitchFamily="2" charset="0"/>
                </a:rPr>
                <a:t> flexible</a:t>
              </a:r>
              <a:r>
                <a:rPr lang="en-US" sz="800" b="0" i="0" dirty="0">
                  <a:solidFill>
                    <a:srgbClr val="5B0F00"/>
                  </a:solidFill>
                  <a:effectLst/>
                  <a:latin typeface="Josefin Sans" pitchFamily="2" charset="0"/>
                </a:rPr>
                <a:t> settings</a:t>
              </a:r>
              <a:r>
                <a:rPr lang="en-US" sz="800" b="0" i="0" dirty="0">
                  <a:solidFill>
                    <a:srgbClr val="5B0F00"/>
                  </a:solidFill>
                  <a:effectLst/>
                  <a:latin typeface="Josefin Slab SemiBold" pitchFamily="2" charset="0"/>
                </a:rPr>
                <a:t> for triangulation </a:t>
              </a:r>
              <a:r>
                <a:rPr lang="en-US" sz="800" dirty="0">
                  <a:solidFill>
                    <a:srgbClr val="5B0F00"/>
                  </a:solidFill>
                  <a:latin typeface="Josefin Slab SemiBold" pitchFamily="2" charset="0"/>
                </a:rPr>
                <a:t>and filtering</a:t>
              </a:r>
            </a:p>
            <a:p>
              <a:pPr marL="285750" indent="-285750">
                <a:buFont typeface="Arial" panose="020B0604020202020204" pitchFamily="34" charset="0"/>
                <a:buChar char="•"/>
              </a:pPr>
              <a:r>
                <a:rPr lang="en-US" sz="800" dirty="0">
                  <a:solidFill>
                    <a:srgbClr val="5B0F00"/>
                  </a:solidFill>
                  <a:latin typeface="Josefin Slab SemiBold" pitchFamily="2" charset="0"/>
                </a:rPr>
                <a:t>Gives</a:t>
              </a:r>
              <a:r>
                <a:rPr lang="en-US" sz="800" dirty="0">
                  <a:solidFill>
                    <a:srgbClr val="5B0F00"/>
                  </a:solidFill>
                  <a:latin typeface="Josefin Sans" pitchFamily="2" charset="0"/>
                </a:rPr>
                <a:t> precise feedback:</a:t>
              </a:r>
              <a:r>
                <a:rPr lang="en-US" sz="800" dirty="0">
                  <a:solidFill>
                    <a:srgbClr val="5B0F00"/>
                  </a:solidFill>
                  <a:latin typeface="Josefin Slab SemiBold" pitchFamily="2" charset="0"/>
                </a:rPr>
                <a:t> which keypoints, cameras, and frames pose problem?</a:t>
              </a:r>
              <a:r>
                <a:rPr lang="en-US" sz="800" dirty="0">
                  <a:solidFill>
                    <a:srgbClr val="5B0F00"/>
                  </a:solidFill>
                  <a:latin typeface="Josefin Sans" pitchFamily="2" charset="0"/>
                </a:rPr>
                <a:t> </a:t>
              </a:r>
              <a:br>
                <a:rPr lang="en-US" sz="800" dirty="0">
                  <a:solidFill>
                    <a:srgbClr val="5B0F00"/>
                  </a:solidFill>
                  <a:latin typeface="Josefin Sans" pitchFamily="2" charset="0"/>
                </a:rPr>
              </a:br>
              <a:endParaRPr lang="en-US" sz="800" dirty="0">
                <a:solidFill>
                  <a:srgbClr val="5B0F00"/>
                </a:solidFill>
                <a:latin typeface="Josefin Slab SemiBold" pitchFamily="2" charset="0"/>
              </a:endParaRPr>
            </a:p>
          </p:txBody>
        </p:sp>
        <p:sp>
          <p:nvSpPr>
            <p:cNvPr id="7" name="Rectangle 6">
              <a:extLst>
                <a:ext uri="{FF2B5EF4-FFF2-40B4-BE49-F238E27FC236}">
                  <a16:creationId xmlns:a16="http://schemas.microsoft.com/office/drawing/2014/main" id="{0FB8DDA2-6C04-BE94-E76D-75866B98095A}"/>
                </a:ext>
              </a:extLst>
            </p:cNvPr>
            <p:cNvSpPr/>
            <p:nvPr/>
          </p:nvSpPr>
          <p:spPr>
            <a:xfrm>
              <a:off x="2192362" y="1507752"/>
              <a:ext cx="3857517" cy="8037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 name="Google Shape;153;p20">
            <a:extLst>
              <a:ext uri="{FF2B5EF4-FFF2-40B4-BE49-F238E27FC236}">
                <a16:creationId xmlns:a16="http://schemas.microsoft.com/office/drawing/2014/main" id="{91B0924A-DEA2-DF3A-2290-28EED077176E}"/>
              </a:ext>
            </a:extLst>
          </p:cNvPr>
          <p:cNvSpPr txBox="1">
            <a:spLocks/>
          </p:cNvSpPr>
          <p:nvPr/>
        </p:nvSpPr>
        <p:spPr>
          <a:xfrm>
            <a:off x="-604253" y="171756"/>
            <a:ext cx="5405945" cy="1219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Pose2Sim config &amp; log files</a:t>
            </a:r>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1" name="Google Shape;490;p52">
            <a:extLst>
              <a:ext uri="{FF2B5EF4-FFF2-40B4-BE49-F238E27FC236}">
                <a16:creationId xmlns:a16="http://schemas.microsoft.com/office/drawing/2014/main" id="{2739FFB8-16C4-19D4-0E5C-F66BCD1CB524}"/>
              </a:ext>
            </a:extLst>
          </p:cNvPr>
          <p:cNvSpPr txBox="1">
            <a:spLocks/>
          </p:cNvSpPr>
          <p:nvPr/>
        </p:nvSpPr>
        <p:spPr>
          <a:xfrm>
            <a:off x="4746724" y="2473252"/>
            <a:ext cx="2128023" cy="516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r>
              <a:rPr lang="en-US" sz="800" b="1" dirty="0">
                <a:solidFill>
                  <a:srgbClr val="5B0F00"/>
                </a:solidFill>
                <a:latin typeface="Josefin Sans" pitchFamily="2" charset="0"/>
              </a:rPr>
              <a:t>Log file</a:t>
            </a:r>
          </a:p>
        </p:txBody>
      </p:sp>
      <p:pic>
        <p:nvPicPr>
          <p:cNvPr id="2" name="Picture 1">
            <a:extLst>
              <a:ext uri="{FF2B5EF4-FFF2-40B4-BE49-F238E27FC236}">
                <a16:creationId xmlns:a16="http://schemas.microsoft.com/office/drawing/2014/main" id="{0C91FAB7-0FD3-B836-FC16-81E1B09780F8}"/>
              </a:ext>
            </a:extLst>
          </p:cNvPr>
          <p:cNvPicPr>
            <a:picLocks noChangeAspect="1"/>
          </p:cNvPicPr>
          <p:nvPr/>
        </p:nvPicPr>
        <p:blipFill>
          <a:blip r:embed="rId3"/>
          <a:stretch>
            <a:fillRect/>
          </a:stretch>
        </p:blipFill>
        <p:spPr>
          <a:xfrm>
            <a:off x="4993015" y="2783751"/>
            <a:ext cx="3550102" cy="2359749"/>
          </a:xfrm>
          <a:prstGeom prst="rect">
            <a:avLst/>
          </a:prstGeom>
        </p:spPr>
      </p:pic>
      <p:pic>
        <p:nvPicPr>
          <p:cNvPr id="8" name="Picture 7">
            <a:extLst>
              <a:ext uri="{FF2B5EF4-FFF2-40B4-BE49-F238E27FC236}">
                <a16:creationId xmlns:a16="http://schemas.microsoft.com/office/drawing/2014/main" id="{8D174620-B1F9-DCE5-337B-61DAC7195C43}"/>
              </a:ext>
            </a:extLst>
          </p:cNvPr>
          <p:cNvPicPr>
            <a:picLocks noChangeAspect="1"/>
          </p:cNvPicPr>
          <p:nvPr/>
        </p:nvPicPr>
        <p:blipFill rotWithShape="1">
          <a:blip r:embed="rId4"/>
          <a:srcRect t="1" b="36300"/>
          <a:stretch/>
        </p:blipFill>
        <p:spPr>
          <a:xfrm>
            <a:off x="161544" y="2135839"/>
            <a:ext cx="3546107" cy="3007661"/>
          </a:xfrm>
          <a:prstGeom prst="rect">
            <a:avLst/>
          </a:prstGeom>
        </p:spPr>
      </p:pic>
      <p:sp>
        <p:nvSpPr>
          <p:cNvPr id="10" name="Google Shape;490;p52">
            <a:extLst>
              <a:ext uri="{FF2B5EF4-FFF2-40B4-BE49-F238E27FC236}">
                <a16:creationId xmlns:a16="http://schemas.microsoft.com/office/drawing/2014/main" id="{96909D08-0357-E68B-3182-313B9BFD45B3}"/>
              </a:ext>
            </a:extLst>
          </p:cNvPr>
          <p:cNvSpPr txBox="1">
            <a:spLocks/>
          </p:cNvSpPr>
          <p:nvPr/>
        </p:nvSpPr>
        <p:spPr>
          <a:xfrm>
            <a:off x="-29304" y="1795353"/>
            <a:ext cx="2128023" cy="516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r>
              <a:rPr lang="en-US" sz="800" b="1" dirty="0">
                <a:solidFill>
                  <a:srgbClr val="5B0F00"/>
                </a:solidFill>
                <a:latin typeface="Josefin Sans" pitchFamily="2" charset="0"/>
              </a:rPr>
              <a:t>Config file</a:t>
            </a:r>
          </a:p>
        </p:txBody>
      </p:sp>
      <p:grpSp>
        <p:nvGrpSpPr>
          <p:cNvPr id="22" name="Group 21">
            <a:extLst>
              <a:ext uri="{FF2B5EF4-FFF2-40B4-BE49-F238E27FC236}">
                <a16:creationId xmlns:a16="http://schemas.microsoft.com/office/drawing/2014/main" id="{587D16E3-0D15-60AC-6B0E-4E44ED5D324A}"/>
              </a:ext>
            </a:extLst>
          </p:cNvPr>
          <p:cNvGrpSpPr/>
          <p:nvPr/>
        </p:nvGrpSpPr>
        <p:grpSpPr>
          <a:xfrm>
            <a:off x="4968597" y="236764"/>
            <a:ext cx="3546107" cy="2417400"/>
            <a:chOff x="4831736" y="4364"/>
            <a:chExt cx="3814108" cy="2600098"/>
          </a:xfrm>
        </p:grpSpPr>
        <p:pic>
          <p:nvPicPr>
            <p:cNvPr id="15" name="Picture 14">
              <a:extLst>
                <a:ext uri="{FF2B5EF4-FFF2-40B4-BE49-F238E27FC236}">
                  <a16:creationId xmlns:a16="http://schemas.microsoft.com/office/drawing/2014/main" id="{AFFE979B-A5CC-F152-2A33-0FB2D1962CC9}"/>
                </a:ext>
              </a:extLst>
            </p:cNvPr>
            <p:cNvPicPr>
              <a:picLocks noChangeAspect="1"/>
            </p:cNvPicPr>
            <p:nvPr/>
          </p:nvPicPr>
          <p:blipFill rotWithShape="1">
            <a:blip r:embed="rId4"/>
            <a:srcRect t="65204" b="1"/>
            <a:stretch/>
          </p:blipFill>
          <p:spPr>
            <a:xfrm>
              <a:off x="4831737" y="4364"/>
              <a:ext cx="3814107" cy="1767108"/>
            </a:xfrm>
            <a:prstGeom prst="rect">
              <a:avLst/>
            </a:prstGeom>
          </p:spPr>
        </p:pic>
        <p:pic>
          <p:nvPicPr>
            <p:cNvPr id="21" name="Picture 20">
              <a:extLst>
                <a:ext uri="{FF2B5EF4-FFF2-40B4-BE49-F238E27FC236}">
                  <a16:creationId xmlns:a16="http://schemas.microsoft.com/office/drawing/2014/main" id="{015B897A-65E3-0F1D-3A31-B79D0C643F05}"/>
                </a:ext>
              </a:extLst>
            </p:cNvPr>
            <p:cNvPicPr>
              <a:picLocks noChangeAspect="1"/>
            </p:cNvPicPr>
            <p:nvPr/>
          </p:nvPicPr>
          <p:blipFill rotWithShape="1">
            <a:blip r:embed="rId5"/>
            <a:srcRect l="1073" r="5326"/>
            <a:stretch/>
          </p:blipFill>
          <p:spPr>
            <a:xfrm>
              <a:off x="4831736" y="1643822"/>
              <a:ext cx="3814107" cy="960640"/>
            </a:xfrm>
            <a:prstGeom prst="rect">
              <a:avLst/>
            </a:prstGeom>
          </p:spPr>
        </p:pic>
      </p:grpSp>
    </p:spTree>
    <p:extLst>
      <p:ext uri="{BB962C8B-B14F-4D97-AF65-F5344CB8AC3E}">
        <p14:creationId xmlns:p14="http://schemas.microsoft.com/office/powerpoint/2010/main" val="165759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1"/>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Credits</a:t>
            </a:r>
            <a:endParaRPr/>
          </a:p>
        </p:txBody>
      </p:sp>
      <p:sp>
        <p:nvSpPr>
          <p:cNvPr id="410" name="Google Shape;410;p31"/>
          <p:cNvSpPr txBox="1">
            <a:spLocks noGrp="1"/>
          </p:cNvSpPr>
          <p:nvPr>
            <p:ph type="subTitle" idx="1"/>
          </p:nvPr>
        </p:nvSpPr>
        <p:spPr>
          <a:xfrm>
            <a:off x="5695994" y="3229475"/>
            <a:ext cx="4735200" cy="1784400"/>
          </a:xfrm>
          <a:prstGeom prst="rect">
            <a:avLst/>
          </a:prstGeom>
          <a:noFill/>
        </p:spPr>
        <p:txBody>
          <a:bodyPr spcFirstLastPara="1" wrap="square" lIns="91425" tIns="91425" rIns="91425" bIns="91425" anchor="ctr" anchorCtr="0">
            <a:noAutofit/>
          </a:bodyPr>
          <a:lstStyle/>
          <a:p>
            <a:pPr marL="241300" lvl="0" indent="0" algn="l" rtl="0">
              <a:spcBef>
                <a:spcPts val="300"/>
              </a:spcBef>
              <a:spcAft>
                <a:spcPts val="0"/>
              </a:spcAft>
              <a:buClr>
                <a:schemeClr val="dk1"/>
              </a:buClr>
              <a:buSzPts val="1100"/>
              <a:buFont typeface="Arial"/>
              <a:buNone/>
            </a:pPr>
            <a:r>
              <a:rPr lang="fr-FR" sz="1000" dirty="0" err="1">
                <a:solidFill>
                  <a:schemeClr val="bg1"/>
                </a:solidFill>
              </a:rPr>
              <a:t>Adapted</a:t>
            </a:r>
            <a:r>
              <a:rPr lang="fr-FR" sz="1000" dirty="0">
                <a:solidFill>
                  <a:schemeClr val="bg1"/>
                </a:solidFill>
              </a:rPr>
              <a:t> </a:t>
            </a:r>
            <a:r>
              <a:rPr lang="fr-FR" sz="1000" dirty="0" err="1">
                <a:solidFill>
                  <a:schemeClr val="bg1"/>
                </a:solidFill>
              </a:rPr>
              <a:t>from</a:t>
            </a:r>
            <a:r>
              <a:rPr lang="fr-FR" sz="1000" dirty="0">
                <a:solidFill>
                  <a:schemeClr val="bg1"/>
                </a:solidFill>
              </a:rPr>
              <a:t>:</a:t>
            </a:r>
            <a:endParaRPr sz="1000" dirty="0">
              <a:solidFill>
                <a:schemeClr val="bg1"/>
              </a:solidFill>
            </a:endParaRPr>
          </a:p>
          <a:p>
            <a:pPr marL="450850" lvl="0" indent="-203200" algn="l" rtl="0">
              <a:spcBef>
                <a:spcPts val="300"/>
              </a:spcBef>
              <a:spcAft>
                <a:spcPts val="0"/>
              </a:spcAft>
              <a:buClr>
                <a:schemeClr val="dk1"/>
              </a:buClr>
              <a:buSzPts val="1200"/>
              <a:buFont typeface="Josefin Slab SemiBold"/>
              <a:buChar char="◂"/>
            </a:pPr>
            <a:r>
              <a:rPr lang="es" sz="1000" dirty="0">
                <a:solidFill>
                  <a:schemeClr val="bg1"/>
                </a:solidFill>
              </a:rPr>
              <a:t>Presentation template by </a:t>
            </a:r>
            <a:r>
              <a:rPr lang="es" sz="1000" dirty="0">
                <a:solidFill>
                  <a:schemeClr val="bg1"/>
                </a:solidFill>
                <a:highlight>
                  <a:schemeClr val="dk2"/>
                </a:highlight>
                <a:uFill>
                  <a:noFill/>
                </a:uFill>
                <a:hlinkClick r:id="rId3">
                  <a:extLst>
                    <a:ext uri="{A12FA001-AC4F-418D-AE19-62706E023703}">
                      <ahyp:hlinkClr xmlns:ahyp="http://schemas.microsoft.com/office/drawing/2018/hyperlinkcolor" val="tx"/>
                    </a:ext>
                  </a:extLst>
                </a:hlinkClick>
              </a:rPr>
              <a:t>Slidesgo</a:t>
            </a:r>
            <a:endParaRPr sz="1000" dirty="0">
              <a:solidFill>
                <a:schemeClr val="bg1"/>
              </a:solidFill>
              <a:highlight>
                <a:schemeClr val="dk2"/>
              </a:highlight>
            </a:endParaRPr>
          </a:p>
          <a:p>
            <a:pPr marL="450850" lvl="0" indent="-203200" algn="l" rtl="0">
              <a:spcBef>
                <a:spcPts val="0"/>
              </a:spcBef>
              <a:spcAft>
                <a:spcPts val="0"/>
              </a:spcAft>
              <a:buClr>
                <a:schemeClr val="dk1"/>
              </a:buClr>
              <a:buSzPts val="1200"/>
              <a:buFont typeface="Josefin Slab SemiBold"/>
              <a:buChar char="◂"/>
            </a:pPr>
            <a:r>
              <a:rPr lang="es" sz="1000" dirty="0">
                <a:solidFill>
                  <a:schemeClr val="bg1"/>
                </a:solidFill>
              </a:rPr>
              <a:t>Icons by </a:t>
            </a:r>
            <a:r>
              <a:rPr lang="es" sz="1000" dirty="0">
                <a:solidFill>
                  <a:schemeClr val="bg1"/>
                </a:solidFill>
                <a:highlight>
                  <a:schemeClr val="dk2"/>
                </a:highlight>
                <a:uFill>
                  <a:noFill/>
                </a:uFill>
                <a:hlinkClick r:id="rId4">
                  <a:extLst>
                    <a:ext uri="{A12FA001-AC4F-418D-AE19-62706E023703}">
                      <ahyp:hlinkClr xmlns:ahyp="http://schemas.microsoft.com/office/drawing/2018/hyperlinkcolor" val="tx"/>
                    </a:ext>
                  </a:extLst>
                </a:hlinkClick>
              </a:rPr>
              <a:t>Flaticon</a:t>
            </a:r>
            <a:r>
              <a:rPr lang="es" sz="1000" dirty="0">
                <a:solidFill>
                  <a:schemeClr val="bg1"/>
                </a:solidFill>
              </a:rPr>
              <a:t> and David Pagnon</a:t>
            </a:r>
            <a:endParaRPr sz="1000" dirty="0">
              <a:solidFill>
                <a:schemeClr val="bg1"/>
              </a:solidFill>
            </a:endParaRPr>
          </a:p>
          <a:p>
            <a:pPr marL="450850" indent="-203200">
              <a:buFont typeface="Josefin Slab SemiBold"/>
              <a:buChar char="◂"/>
            </a:pPr>
            <a:r>
              <a:rPr lang="es" sz="1000" dirty="0">
                <a:solidFill>
                  <a:schemeClr val="bg1"/>
                </a:solidFill>
              </a:rPr>
              <a:t>Infographics by </a:t>
            </a:r>
            <a:r>
              <a:rPr lang="es" sz="1000" dirty="0">
                <a:solidFill>
                  <a:schemeClr val="bg1"/>
                </a:solidFill>
                <a:highlight>
                  <a:schemeClr val="dk2"/>
                </a:highlight>
                <a:uFill>
                  <a:noFill/>
                </a:uFill>
                <a:hlinkClick r:id="rId5">
                  <a:extLst>
                    <a:ext uri="{A12FA001-AC4F-418D-AE19-62706E023703}">
                      <ahyp:hlinkClr xmlns:ahyp="http://schemas.microsoft.com/office/drawing/2018/hyperlinkcolor" val="tx"/>
                    </a:ext>
                  </a:extLst>
                </a:hlinkClick>
              </a:rPr>
              <a:t>Freepik</a:t>
            </a:r>
            <a:r>
              <a:rPr lang="en-US" sz="1000" dirty="0">
                <a:solidFill>
                  <a:schemeClr val="bg1"/>
                </a:solidFill>
              </a:rPr>
              <a:t> and David Pagnon</a:t>
            </a:r>
            <a:endParaRPr sz="1000" dirty="0">
              <a:solidFill>
                <a:schemeClr val="bg1"/>
              </a:solidFill>
              <a:highlight>
                <a:schemeClr val="dk2"/>
              </a:highlight>
            </a:endParaRPr>
          </a:p>
          <a:p>
            <a:pPr marL="450850" indent="-203200">
              <a:buFont typeface="Josefin Slab SemiBold"/>
              <a:buChar char="◂"/>
            </a:pPr>
            <a:r>
              <a:rPr lang="es" sz="1000" dirty="0">
                <a:solidFill>
                  <a:schemeClr val="bg1"/>
                </a:solidFill>
              </a:rPr>
              <a:t>Images created by Freepik</a:t>
            </a:r>
            <a:r>
              <a:rPr lang="en-US" sz="1000" dirty="0">
                <a:solidFill>
                  <a:schemeClr val="bg1"/>
                </a:solidFill>
              </a:rPr>
              <a:t> and David Pagnon</a:t>
            </a:r>
            <a:endParaRPr sz="1000" dirty="0">
              <a:solidFill>
                <a:schemeClr val="bg1"/>
              </a:solidFill>
            </a:endParaRPr>
          </a:p>
          <a:p>
            <a:pPr marL="450850" lvl="0" indent="-203200" algn="l" rtl="0">
              <a:spcBef>
                <a:spcPts val="0"/>
              </a:spcBef>
              <a:spcAft>
                <a:spcPts val="0"/>
              </a:spcAft>
              <a:buClr>
                <a:schemeClr val="dk1"/>
              </a:buClr>
              <a:buSzPts val="1200"/>
              <a:buFont typeface="Josefin Slab SemiBold"/>
              <a:buChar char="◂"/>
            </a:pPr>
            <a:r>
              <a:rPr lang="es" sz="1000" dirty="0">
                <a:solidFill>
                  <a:schemeClr val="bg1"/>
                </a:solidFill>
              </a:rPr>
              <a:t>Author introduction slide photo created by Freepik</a:t>
            </a:r>
            <a:endParaRPr sz="1000" dirty="0">
              <a:solidFill>
                <a:schemeClr val="bg1"/>
              </a:solidFill>
            </a:endParaRPr>
          </a:p>
          <a:p>
            <a:pPr marL="450850" lvl="0" indent="-203200" algn="l" rtl="0">
              <a:spcBef>
                <a:spcPts val="0"/>
              </a:spcBef>
              <a:spcAft>
                <a:spcPts val="0"/>
              </a:spcAft>
              <a:buClr>
                <a:schemeClr val="dk1"/>
              </a:buClr>
              <a:buSzPts val="1200"/>
              <a:buFont typeface="Josefin Slab SemiBold"/>
              <a:buChar char="◂"/>
            </a:pPr>
            <a:r>
              <a:rPr lang="es" sz="1000" dirty="0">
                <a:solidFill>
                  <a:schemeClr val="bg1"/>
                </a:solidFill>
              </a:rPr>
              <a:t>Text &amp; Image slide photo created by Freepik.com</a:t>
            </a:r>
            <a:endParaRPr sz="1000" dirty="0">
              <a:solidFill>
                <a:schemeClr val="bg1"/>
              </a:solidFill>
            </a:endParaRPr>
          </a:p>
        </p:txBody>
      </p:sp>
      <p:sp>
        <p:nvSpPr>
          <p:cNvPr id="411" name="Google Shape;411;p31"/>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solidFill>
                  <a:srgbClr val="5B0F00"/>
                </a:solidFill>
              </a:rPr>
              <a:t>54</a:t>
            </a:fld>
            <a:endParaRPr>
              <a:solidFill>
                <a:srgbClr val="5B0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2"/>
          <p:cNvSpPr txBox="1">
            <a:spLocks noGrp="1"/>
          </p:cNvSpPr>
          <p:nvPr>
            <p:ph type="subTitle" idx="1"/>
          </p:nvPr>
        </p:nvSpPr>
        <p:spPr>
          <a:xfrm>
            <a:off x="1610275" y="1567695"/>
            <a:ext cx="4239600" cy="637200"/>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Clr>
                <a:schemeClr val="accent6"/>
              </a:buClr>
              <a:buFont typeface="Arial" panose="020B0604020202020204" pitchFamily="34" charset="0"/>
              <a:buChar char="•"/>
            </a:pPr>
            <a:r>
              <a:rPr lang="en" dirty="0">
                <a:solidFill>
                  <a:srgbClr val="5B0F00"/>
                </a:solidFill>
              </a:rPr>
              <a:t>Cumbersome: hinders warm-up, movement and focus</a:t>
            </a:r>
          </a:p>
          <a:p>
            <a:pPr marL="171450" lvl="0" indent="-171450" algn="l" rtl="0">
              <a:spcBef>
                <a:spcPts val="0"/>
              </a:spcBef>
              <a:spcAft>
                <a:spcPts val="0"/>
              </a:spcAft>
              <a:buClr>
                <a:schemeClr val="accent6"/>
              </a:buClr>
              <a:buFont typeface="Arial" panose="020B0604020202020204" pitchFamily="34" charset="0"/>
              <a:buChar char="•"/>
            </a:pPr>
            <a:r>
              <a:rPr lang="en" dirty="0">
                <a:solidFill>
                  <a:srgbClr val="5B0F00"/>
                </a:solidFill>
              </a:rPr>
              <a:t>Prone to placement errors and to soft tissue artifacts</a:t>
            </a:r>
          </a:p>
          <a:p>
            <a:pPr marL="171450" lvl="0" indent="-171450" algn="l" rtl="0">
              <a:spcBef>
                <a:spcPts val="0"/>
              </a:spcBef>
              <a:spcAft>
                <a:spcPts val="0"/>
              </a:spcAft>
              <a:buClr>
                <a:schemeClr val="accent6"/>
              </a:buClr>
              <a:buFont typeface="Arial" panose="020B0604020202020204" pitchFamily="34" charset="0"/>
              <a:buChar char="•"/>
            </a:pPr>
            <a:r>
              <a:rPr lang="en" dirty="0">
                <a:solidFill>
                  <a:srgbClr val="5B0F00"/>
                </a:solidFill>
              </a:rPr>
              <a:t>Often occluded</a:t>
            </a:r>
            <a:endParaRPr dirty="0">
              <a:solidFill>
                <a:srgbClr val="5B0F00"/>
              </a:solidFill>
            </a:endParaRPr>
          </a:p>
        </p:txBody>
      </p:sp>
      <p:sp>
        <p:nvSpPr>
          <p:cNvPr id="493" name="Google Shape;493;p52"/>
          <p:cNvSpPr txBox="1">
            <a:spLocks noGrp="1"/>
          </p:cNvSpPr>
          <p:nvPr>
            <p:ph type="subTitle" idx="2"/>
          </p:nvPr>
        </p:nvSpPr>
        <p:spPr>
          <a:xfrm>
            <a:off x="1610275" y="2962348"/>
            <a:ext cx="2371176" cy="637200"/>
          </a:xfrm>
          <a:prstGeom prst="rect">
            <a:avLst/>
          </a:prstGeom>
        </p:spPr>
        <p:txBody>
          <a:bodyPr spcFirstLastPara="1" wrap="square" lIns="91425" tIns="91425" rIns="91425" bIns="91425" anchor="ctr" anchorCtr="0">
            <a:noAutofit/>
          </a:bodyPr>
          <a:lstStyle/>
          <a:p>
            <a:pPr marL="171450" lvl="0" indent="-171450" algn="l">
              <a:buClr>
                <a:schemeClr val="accent6"/>
              </a:buClr>
              <a:buFont typeface="Arial" panose="020B0604020202020204" pitchFamily="34" charset="0"/>
              <a:buChar char="•"/>
            </a:pPr>
            <a:r>
              <a:rPr lang="en-US" dirty="0">
                <a:solidFill>
                  <a:srgbClr val="5B0F00"/>
                </a:solidFill>
              </a:rPr>
              <a:t>Sensitive to sunlight</a:t>
            </a:r>
          </a:p>
          <a:p>
            <a:pPr marL="171450" lvl="0" indent="-171450" algn="l">
              <a:buClr>
                <a:schemeClr val="accent6"/>
              </a:buClr>
              <a:buFont typeface="Arial" panose="020B0604020202020204" pitchFamily="34" charset="0"/>
              <a:buChar char="•"/>
            </a:pPr>
            <a:r>
              <a:rPr lang="en-US" dirty="0">
                <a:solidFill>
                  <a:srgbClr val="5B0F00"/>
                </a:solidFill>
              </a:rPr>
              <a:t>Complex setup and analysis</a:t>
            </a:r>
          </a:p>
          <a:p>
            <a:pPr marL="171450" lvl="0" indent="-171450" algn="l">
              <a:buClr>
                <a:schemeClr val="accent6"/>
              </a:buClr>
              <a:buFont typeface="Arial" panose="020B0604020202020204" pitchFamily="34" charset="0"/>
              <a:buChar char="•"/>
            </a:pPr>
            <a:r>
              <a:rPr lang="en-US" dirty="0">
                <a:solidFill>
                  <a:srgbClr val="5B0F00"/>
                </a:solidFill>
              </a:rPr>
              <a:t>Expensive</a:t>
            </a: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5" name="Google Shape;495;p52"/>
          <p:cNvSpPr txBox="1">
            <a:spLocks noGrp="1"/>
          </p:cNvSpPr>
          <p:nvPr>
            <p:ph type="ctrTitle"/>
          </p:nvPr>
        </p:nvSpPr>
        <p:spPr>
          <a:xfrm>
            <a:off x="300625" y="20951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Markers</a:t>
            </a:r>
            <a:endParaRPr dirty="0"/>
          </a:p>
        </p:txBody>
      </p:sp>
      <p:sp>
        <p:nvSpPr>
          <p:cNvPr id="496" name="Google Shape;496;p52"/>
          <p:cNvSpPr txBox="1">
            <a:spLocks noGrp="1"/>
          </p:cNvSpPr>
          <p:nvPr>
            <p:ph type="ctrTitle" idx="3"/>
          </p:nvPr>
        </p:nvSpPr>
        <p:spPr>
          <a:xfrm>
            <a:off x="-571286" y="3514283"/>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System</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4" descr="complex thinking Icon - Free PNG &amp; SVG 1779451 - Noun Project">
            <a:extLst>
              <a:ext uri="{FF2B5EF4-FFF2-40B4-BE49-F238E27FC236}">
                <a16:creationId xmlns:a16="http://schemas.microsoft.com/office/drawing/2014/main" id="{62907026-7002-D8BF-5F59-251C63FEBDEF}"/>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5452" y="2833736"/>
            <a:ext cx="745823" cy="74582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3;p20">
            <a:extLst>
              <a:ext uri="{FF2B5EF4-FFF2-40B4-BE49-F238E27FC236}">
                <a16:creationId xmlns:a16="http://schemas.microsoft.com/office/drawing/2014/main" id="{4F42CE61-A442-6392-D39F-340E030123C5}"/>
              </a:ext>
            </a:extLst>
          </p:cNvPr>
          <p:cNvSpPr txBox="1">
            <a:spLocks/>
          </p:cNvSpPr>
          <p:nvPr/>
        </p:nvSpPr>
        <p:spPr>
          <a:xfrm>
            <a:off x="-114417" y="166914"/>
            <a:ext cx="4920291" cy="1175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However</a:t>
            </a:r>
            <a:r>
              <a:rPr lang="es" sz="1600" dirty="0">
                <a:latin typeface="Josefin Sans" pitchFamily="2" charset="0"/>
              </a:rPr>
              <a:t>, </a:t>
            </a:r>
          </a:p>
          <a:p>
            <a:pPr marL="0" indent="0" algn="r">
              <a:buNone/>
            </a:pPr>
            <a:r>
              <a:rPr lang="es" sz="1600" dirty="0">
                <a:latin typeface="Josefin Sans" pitchFamily="2" charset="0"/>
              </a:rPr>
              <a:t>marker-based systems are impractical in sports</a:t>
            </a:r>
            <a:endParaRPr lang="es" sz="1600" dirty="0">
              <a:solidFill>
                <a:schemeClr val="accent6"/>
              </a:solidFill>
              <a:latin typeface="Josefin Sans" pitchFamily="2" charset="0"/>
            </a:endParaRPr>
          </a:p>
        </p:txBody>
      </p:sp>
      <p:pic>
        <p:nvPicPr>
          <p:cNvPr id="8" name="Picture 7">
            <a:extLst>
              <a:ext uri="{FF2B5EF4-FFF2-40B4-BE49-F238E27FC236}">
                <a16:creationId xmlns:a16="http://schemas.microsoft.com/office/drawing/2014/main" id="{C1E7FCC3-180D-670B-D451-914F17ABCBD2}"/>
              </a:ext>
            </a:extLst>
          </p:cNvPr>
          <p:cNvPicPr>
            <a:picLocks noChangeAspect="1"/>
          </p:cNvPicPr>
          <p:nvPr/>
        </p:nvPicPr>
        <p:blipFill>
          <a:blip r:embed="rId4">
            <a:duotone>
              <a:schemeClr val="accent2">
                <a:shade val="45000"/>
                <a:satMod val="135000"/>
              </a:schemeClr>
              <a:prstClr val="white"/>
            </a:duotone>
          </a:blip>
          <a:stretch>
            <a:fillRect/>
          </a:stretch>
        </p:blipFill>
        <p:spPr>
          <a:xfrm>
            <a:off x="427395" y="1474688"/>
            <a:ext cx="620412" cy="620412"/>
          </a:xfrm>
          <a:prstGeom prst="rect">
            <a:avLst/>
          </a:prstGeom>
        </p:spPr>
      </p:pic>
      <p:sp>
        <p:nvSpPr>
          <p:cNvPr id="10" name="Google Shape;488;p52">
            <a:extLst>
              <a:ext uri="{FF2B5EF4-FFF2-40B4-BE49-F238E27FC236}">
                <a16:creationId xmlns:a16="http://schemas.microsoft.com/office/drawing/2014/main" id="{1BC0A6DF-B5A6-6C70-524E-B3E0E0AA05DF}"/>
              </a:ext>
            </a:extLst>
          </p:cNvPr>
          <p:cNvSpPr/>
          <p:nvPr/>
        </p:nvSpPr>
        <p:spPr>
          <a:xfrm>
            <a:off x="5569480" y="1823593"/>
            <a:ext cx="3390044" cy="1520382"/>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1;p6">
            <a:extLst>
              <a:ext uri="{FF2B5EF4-FFF2-40B4-BE49-F238E27FC236}">
                <a16:creationId xmlns:a16="http://schemas.microsoft.com/office/drawing/2014/main" id="{188D9AF0-8B3F-47DB-3641-F585FEC900F7}"/>
              </a:ext>
            </a:extLst>
          </p:cNvPr>
          <p:cNvSpPr/>
          <p:nvPr/>
        </p:nvSpPr>
        <p:spPr>
          <a:xfrm>
            <a:off x="180974" y="1379682"/>
            <a:ext cx="5668901" cy="1050328"/>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p6">
            <a:extLst>
              <a:ext uri="{FF2B5EF4-FFF2-40B4-BE49-F238E27FC236}">
                <a16:creationId xmlns:a16="http://schemas.microsoft.com/office/drawing/2014/main" id="{3FEEE73F-E044-E6ED-06C6-41F720A8DEE1}"/>
              </a:ext>
            </a:extLst>
          </p:cNvPr>
          <p:cNvSpPr/>
          <p:nvPr/>
        </p:nvSpPr>
        <p:spPr>
          <a:xfrm>
            <a:off x="180974" y="2793038"/>
            <a:ext cx="5668901" cy="1050328"/>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3;p52">
            <a:extLst>
              <a:ext uri="{FF2B5EF4-FFF2-40B4-BE49-F238E27FC236}">
                <a16:creationId xmlns:a16="http://schemas.microsoft.com/office/drawing/2014/main" id="{CF21B59F-4756-FC7E-9CC2-0554FBB8BFF8}"/>
              </a:ext>
            </a:extLst>
          </p:cNvPr>
          <p:cNvSpPr txBox="1">
            <a:spLocks/>
          </p:cNvSpPr>
          <p:nvPr/>
        </p:nvSpPr>
        <p:spPr>
          <a:xfrm>
            <a:off x="5976645" y="1968949"/>
            <a:ext cx="3167355" cy="12693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l">
              <a:buClr>
                <a:schemeClr val="accent6"/>
              </a:buClr>
            </a:pPr>
            <a:r>
              <a:rPr lang="fr-FR" sz="1400" dirty="0">
                <a:solidFill>
                  <a:srgbClr val="5B0F00"/>
                </a:solidFill>
                <a:latin typeface="Josefin Sans" pitchFamily="2" charset="0"/>
              </a:rPr>
              <a:t>Marker-</a:t>
            </a:r>
            <a:r>
              <a:rPr lang="fr-FR" sz="1400" dirty="0" err="1">
                <a:solidFill>
                  <a:srgbClr val="5B0F00"/>
                </a:solidFill>
                <a:latin typeface="Josefin Sans" pitchFamily="2" charset="0"/>
              </a:rPr>
              <a:t>based</a:t>
            </a:r>
            <a:r>
              <a:rPr lang="fr-FR" sz="1400" dirty="0">
                <a:solidFill>
                  <a:srgbClr val="5B0F00"/>
                </a:solidFill>
                <a:latin typeface="Josefin Sans" pitchFamily="2" charset="0"/>
              </a:rPr>
              <a:t> </a:t>
            </a:r>
            <a:r>
              <a:rPr lang="fr-FR" sz="1400" dirty="0" err="1">
                <a:solidFill>
                  <a:srgbClr val="5B0F00"/>
                </a:solidFill>
                <a:latin typeface="Josefin Sans" pitchFamily="2" charset="0"/>
              </a:rPr>
              <a:t>analysis</a:t>
            </a:r>
            <a:r>
              <a:rPr lang="fr-FR" sz="1400" dirty="0">
                <a:solidFill>
                  <a:srgbClr val="5B0F00"/>
                </a:solidFill>
                <a:latin typeface="Josefin Sans" pitchFamily="2" charset="0"/>
              </a:rPr>
              <a:t> </a:t>
            </a:r>
            <a:r>
              <a:rPr lang="fr-FR" sz="1400" dirty="0" err="1">
                <a:solidFill>
                  <a:srgbClr val="5B0F00"/>
                </a:solidFill>
                <a:latin typeface="Josefin Sans" pitchFamily="2" charset="0"/>
              </a:rPr>
              <a:t>is</a:t>
            </a:r>
            <a:r>
              <a:rPr lang="fr-FR" sz="1400" dirty="0">
                <a:solidFill>
                  <a:srgbClr val="5B0F00"/>
                </a:solidFill>
                <a:latin typeface="Josefin Sans" pitchFamily="2" charset="0"/>
              </a:rPr>
              <a:t>:</a:t>
            </a:r>
          </a:p>
          <a:p>
            <a:pPr marL="171450" indent="-171450" algn="l">
              <a:buClr>
                <a:schemeClr val="accent6"/>
              </a:buClr>
              <a:buFont typeface="Arial" panose="020B0604020202020204" pitchFamily="34" charset="0"/>
              <a:buChar char="•"/>
            </a:pPr>
            <a:r>
              <a:rPr lang="fr-FR" sz="1400" dirty="0" err="1">
                <a:solidFill>
                  <a:srgbClr val="5B0F00"/>
                </a:solidFill>
                <a:latin typeface="Josefin Sans" pitchFamily="2" charset="0"/>
              </a:rPr>
              <a:t>Used</a:t>
            </a:r>
            <a:r>
              <a:rPr lang="fr-FR" sz="1400" dirty="0">
                <a:solidFill>
                  <a:srgbClr val="5B0F00"/>
                </a:solidFill>
                <a:latin typeface="Josefin Sans" pitchFamily="2" charset="0"/>
              </a:rPr>
              <a:t> for </a:t>
            </a:r>
            <a:r>
              <a:rPr lang="fr-FR" sz="1400" dirty="0" err="1">
                <a:solidFill>
                  <a:srgbClr val="5B0F00"/>
                </a:solidFill>
                <a:latin typeface="Josefin Sans" pitchFamily="2" charset="0"/>
              </a:rPr>
              <a:t>research</a:t>
            </a:r>
            <a:r>
              <a:rPr lang="fr-FR" sz="1400" dirty="0">
                <a:solidFill>
                  <a:srgbClr val="5B0F00"/>
                </a:solidFill>
                <a:latin typeface="Josefin Sans" pitchFamily="2" charset="0"/>
              </a:rPr>
              <a:t>, not training</a:t>
            </a:r>
          </a:p>
          <a:p>
            <a:pPr marL="171450" indent="-171450" algn="l">
              <a:buClr>
                <a:schemeClr val="accent6"/>
              </a:buClr>
              <a:buFont typeface="Arial" panose="020B0604020202020204" pitchFamily="34" charset="0"/>
              <a:buChar char="•"/>
            </a:pPr>
            <a:r>
              <a:rPr lang="fr-FR" sz="1400" dirty="0">
                <a:solidFill>
                  <a:srgbClr val="5B0F00"/>
                </a:solidFill>
                <a:latin typeface="Josefin Sans" pitchFamily="2" charset="0"/>
              </a:rPr>
              <a:t>Far </a:t>
            </a:r>
            <a:r>
              <a:rPr lang="fr-FR" sz="1400" dirty="0" err="1">
                <a:solidFill>
                  <a:srgbClr val="5B0F00"/>
                </a:solidFill>
                <a:latin typeface="Josefin Sans" pitchFamily="2" charset="0"/>
              </a:rPr>
              <a:t>from</a:t>
            </a:r>
            <a:r>
              <a:rPr lang="fr-FR" sz="1400" dirty="0">
                <a:solidFill>
                  <a:srgbClr val="5B0F00"/>
                </a:solidFill>
                <a:latin typeface="Josefin Sans" pitchFamily="2" charset="0"/>
              </a:rPr>
              <a:t> the reality of the </a:t>
            </a:r>
            <a:r>
              <a:rPr lang="fr-FR" sz="1400" dirty="0" err="1">
                <a:solidFill>
                  <a:srgbClr val="5B0F00"/>
                </a:solidFill>
                <a:latin typeface="Josefin Sans" pitchFamily="2" charset="0"/>
              </a:rPr>
              <a:t>field</a:t>
            </a:r>
            <a:endParaRPr lang="en-US" sz="1400" dirty="0">
              <a:solidFill>
                <a:srgbClr val="5B0F00"/>
              </a:solidFill>
              <a:latin typeface="Josefin Sans" pitchFamily="2" charset="0"/>
            </a:endParaRPr>
          </a:p>
        </p:txBody>
      </p:sp>
      <p:sp>
        <p:nvSpPr>
          <p:cNvPr id="17" name="TextBox 16">
            <a:extLst>
              <a:ext uri="{FF2B5EF4-FFF2-40B4-BE49-F238E27FC236}">
                <a16:creationId xmlns:a16="http://schemas.microsoft.com/office/drawing/2014/main" id="{F1BAF644-96F0-1A4C-3715-E44F239723E2}"/>
              </a:ext>
            </a:extLst>
          </p:cNvPr>
          <p:cNvSpPr txBox="1"/>
          <p:nvPr/>
        </p:nvSpPr>
        <p:spPr>
          <a:xfrm>
            <a:off x="0" y="4168691"/>
            <a:ext cx="9144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 sz="2800" b="1" i="0" u="none" strike="noStrike" kern="0" cap="none" spc="0" normalizeH="0" baseline="0" noProof="0" dirty="0">
                <a:ln>
                  <a:noFill/>
                </a:ln>
                <a:solidFill>
                  <a:srgbClr val="5B0F00"/>
                </a:solidFill>
                <a:effectLst/>
                <a:uLnTx/>
                <a:uFillTx/>
                <a:latin typeface="Josefin Sans" pitchFamily="2" charset="0"/>
                <a:cs typeface="Arial"/>
                <a:sym typeface="Arial"/>
              </a:rPr>
              <a:t>Need for markerless analysis</a:t>
            </a:r>
            <a:endParaRPr kumimoji="0" lang="es" sz="1600" b="0" i="0" u="none" strike="noStrike" kern="0" cap="none" spc="0" normalizeH="0" baseline="0" noProof="0" dirty="0">
              <a:ln>
                <a:noFill/>
              </a:ln>
              <a:solidFill>
                <a:srgbClr val="5B0F00"/>
              </a:solidFill>
              <a:effectLst/>
              <a:uLnTx/>
              <a:uFillTx/>
              <a:latin typeface="Josefin Sans" pitchFamily="2" charset="0"/>
              <a:cs typeface="Arial"/>
              <a:sym typeface="Arial"/>
            </a:endParaRPr>
          </a:p>
        </p:txBody>
      </p:sp>
      <p:sp>
        <p:nvSpPr>
          <p:cNvPr id="18" name="Rectangle: Rounded Corners 17">
            <a:extLst>
              <a:ext uri="{FF2B5EF4-FFF2-40B4-BE49-F238E27FC236}">
                <a16:creationId xmlns:a16="http://schemas.microsoft.com/office/drawing/2014/main" id="{815190D2-BC04-B1A0-5BED-DCB85AD51829}"/>
              </a:ext>
            </a:extLst>
          </p:cNvPr>
          <p:cNvSpPr/>
          <p:nvPr/>
        </p:nvSpPr>
        <p:spPr>
          <a:xfrm>
            <a:off x="1971675" y="4156403"/>
            <a:ext cx="5162549" cy="513081"/>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428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uiExpand="1" build="p"/>
      <p:bldP spid="493" grpId="0" uiExpand="1" build="p"/>
      <p:bldP spid="13" grpId="0"/>
      <p:bldP spid="17"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7"/>
        <p:cNvGrpSpPr/>
        <p:nvPr/>
      </p:nvGrpSpPr>
      <p:grpSpPr>
        <a:xfrm>
          <a:off x="0" y="0"/>
          <a:ext cx="0" cy="0"/>
          <a:chOff x="0" y="0"/>
          <a:chExt cx="0" cy="0"/>
        </a:xfrm>
      </p:grpSpPr>
      <p:sp>
        <p:nvSpPr>
          <p:cNvPr id="28" name="Google Shape;488;p52">
            <a:extLst>
              <a:ext uri="{FF2B5EF4-FFF2-40B4-BE49-F238E27FC236}">
                <a16:creationId xmlns:a16="http://schemas.microsoft.com/office/drawing/2014/main" id="{1F553253-1DB8-36A6-854B-AD868E21162F}"/>
              </a:ext>
            </a:extLst>
          </p:cNvPr>
          <p:cNvSpPr/>
          <p:nvPr/>
        </p:nvSpPr>
        <p:spPr>
          <a:xfrm>
            <a:off x="842205" y="2504450"/>
            <a:ext cx="2384074" cy="1850572"/>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488;p52">
            <a:extLst>
              <a:ext uri="{FF2B5EF4-FFF2-40B4-BE49-F238E27FC236}">
                <a16:creationId xmlns:a16="http://schemas.microsoft.com/office/drawing/2014/main" id="{058B4A08-2590-4176-F1EF-1708AD046870}"/>
              </a:ext>
            </a:extLst>
          </p:cNvPr>
          <p:cNvSpPr/>
          <p:nvPr/>
        </p:nvSpPr>
        <p:spPr>
          <a:xfrm>
            <a:off x="3384927" y="2504449"/>
            <a:ext cx="2384074" cy="1850573"/>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88;p52">
            <a:extLst>
              <a:ext uri="{FF2B5EF4-FFF2-40B4-BE49-F238E27FC236}">
                <a16:creationId xmlns:a16="http://schemas.microsoft.com/office/drawing/2014/main" id="{EAC62BDE-1EE0-8BE2-ABF7-60BA2A76F3E3}"/>
              </a:ext>
            </a:extLst>
          </p:cNvPr>
          <p:cNvSpPr/>
          <p:nvPr/>
        </p:nvSpPr>
        <p:spPr>
          <a:xfrm>
            <a:off x="5917720" y="2504450"/>
            <a:ext cx="2384074" cy="1850574"/>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04;p90">
            <a:extLst>
              <a:ext uri="{FF2B5EF4-FFF2-40B4-BE49-F238E27FC236}">
                <a16:creationId xmlns:a16="http://schemas.microsoft.com/office/drawing/2014/main" id="{52612F09-FD3C-FBAD-DE54-9F8C8F03A1E6}"/>
              </a:ext>
            </a:extLst>
          </p:cNvPr>
          <p:cNvSpPr txBox="1">
            <a:spLocks/>
          </p:cNvSpPr>
          <p:nvPr/>
        </p:nvSpPr>
        <p:spPr>
          <a:xfrm>
            <a:off x="3382462" y="2939939"/>
            <a:ext cx="2686687" cy="13925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pPr algn="l">
              <a:buClr>
                <a:srgbClr val="5B0F00"/>
              </a:buClr>
              <a:buSzPts val="1200"/>
            </a:pPr>
            <a:r>
              <a:rPr lang="en-US" sz="1100" b="0" dirty="0">
                <a:latin typeface="Josefin Slab SemiBold" pitchFamily="2" charset="0"/>
                <a:ea typeface="Josefin Slab SemiBold"/>
                <a:cs typeface="Josefin Slab SemiBold"/>
                <a:sym typeface="Josefin Slab SemiBold"/>
              </a:rPr>
              <a:t>Red-green-blue + depth sensor.</a:t>
            </a:r>
            <a:r>
              <a:rPr lang="en-US" sz="800" b="0" dirty="0">
                <a:latin typeface="Josefin Sans Light" pitchFamily="2" charset="0"/>
                <a:ea typeface="Josefin Slab SemiBold"/>
                <a:cs typeface="Josefin Slab SemiBold"/>
                <a:sym typeface="Josefin Slab SemiBold"/>
              </a:rPr>
              <a:t> Ex: Kinect</a:t>
            </a:r>
            <a:endParaRPr lang="en-US" sz="1100" b="0" dirty="0">
              <a:latin typeface="Josefin Sans Light" pitchFamily="2" charset="0"/>
              <a:ea typeface="Josefin Slab SemiBold"/>
              <a:cs typeface="Josefin Slab SemiBold"/>
              <a:sym typeface="Josefin Slab SemiBold"/>
            </a:endParaRPr>
          </a:p>
          <a:p>
            <a:pPr algn="l">
              <a:buClr>
                <a:srgbClr val="5B0F00"/>
              </a:buClr>
              <a:buSzPts val="1200"/>
            </a:pPr>
            <a:r>
              <a:rPr lang="en-US" sz="1100" dirty="0"/>
              <a:t>✅ </a:t>
            </a:r>
            <a:r>
              <a:rPr lang="en-US" sz="1100" b="0" dirty="0">
                <a:latin typeface="Josefin Slab SemiBold" pitchFamily="2" charset="0"/>
                <a:ea typeface="Josefin Slab SemiBold"/>
                <a:cs typeface="Josefin Slab SemiBold"/>
                <a:sym typeface="Josefin Slab SemiBold"/>
              </a:rPr>
              <a:t>True markerless, easy to use, </a:t>
            </a:r>
          </a:p>
          <a:p>
            <a:pPr algn="l">
              <a:buClr>
                <a:srgbClr val="5B0F00"/>
              </a:buClr>
              <a:buSzPts val="1200"/>
            </a:pPr>
            <a:r>
              <a:rPr lang="en-US" sz="1100" b="0" dirty="0">
                <a:latin typeface="Josefin Slab SemiBold" pitchFamily="2" charset="0"/>
                <a:ea typeface="Josefin Slab SemiBold"/>
                <a:cs typeface="Josefin Slab SemiBold"/>
                <a:sym typeface="Josefin Slab SemiBold"/>
              </a:rPr>
              <a:t>cheap </a:t>
            </a:r>
          </a:p>
          <a:p>
            <a:pPr algn="l">
              <a:buClr>
                <a:srgbClr val="5B0F00"/>
              </a:buClr>
              <a:buSzPts val="1200"/>
            </a:pPr>
            <a:r>
              <a:rPr lang="en-US" sz="1100" dirty="0"/>
              <a:t>❌ </a:t>
            </a:r>
            <a:r>
              <a:rPr lang="en-US" sz="1100" b="0" dirty="0">
                <a:latin typeface="Josefin Slab SemiBold" pitchFamily="2" charset="0"/>
                <a:ea typeface="Josefin Slab SemiBold"/>
                <a:cs typeface="Josefin Slab SemiBold"/>
                <a:sym typeface="Josefin Slab SemiBold"/>
              </a:rPr>
              <a:t>Low framerate, short range, </a:t>
            </a:r>
          </a:p>
          <a:p>
            <a:pPr algn="l">
              <a:buClr>
                <a:srgbClr val="5B0F00"/>
              </a:buClr>
              <a:buSzPts val="1200"/>
            </a:pPr>
            <a:r>
              <a:rPr lang="en-US" sz="1100" b="0" dirty="0">
                <a:latin typeface="Josefin Slab SemiBold" pitchFamily="2" charset="0"/>
                <a:ea typeface="Josefin Slab SemiBold"/>
                <a:cs typeface="Josefin Slab SemiBold"/>
                <a:sym typeface="Josefin Slab SemiBold"/>
              </a:rPr>
              <a:t>sensitive to sunlight</a:t>
            </a:r>
          </a:p>
          <a:p>
            <a:pPr algn="l">
              <a:buClr>
                <a:srgbClr val="5B0F00"/>
              </a:buClr>
              <a:buSzPts val="1200"/>
            </a:pPr>
            <a:endParaRPr lang="en-US" sz="1100" b="0" i="1" dirty="0">
              <a:latin typeface="Josefin Slab SemiBold" pitchFamily="2" charset="0"/>
              <a:ea typeface="Josefin Slab SemiBold"/>
              <a:cs typeface="Josefin Slab SemiBold"/>
              <a:sym typeface="Josefin Slab SemiBold"/>
            </a:endParaRPr>
          </a:p>
          <a:p>
            <a:pPr algn="l">
              <a:buClr>
                <a:srgbClr val="5B0F00"/>
              </a:buClr>
              <a:buSzPts val="1200"/>
            </a:pPr>
            <a:r>
              <a:rPr lang="en-US" sz="1100" b="0" i="1" dirty="0">
                <a:latin typeface="Josefin Slab SemiBold" pitchFamily="2" charset="0"/>
                <a:ea typeface="Josefin Slab SemiBold"/>
                <a:cs typeface="Josefin Slab SemiBold"/>
                <a:sym typeface="Josefin Slab SemiBold"/>
              </a:rPr>
              <a:t>Not the first choice for biomechanics</a:t>
            </a:r>
          </a:p>
        </p:txBody>
      </p:sp>
      <p:sp>
        <p:nvSpPr>
          <p:cNvPr id="19" name="Google Shape;1407;p90">
            <a:extLst>
              <a:ext uri="{FF2B5EF4-FFF2-40B4-BE49-F238E27FC236}">
                <a16:creationId xmlns:a16="http://schemas.microsoft.com/office/drawing/2014/main" id="{EDFEF0BF-36BD-BB4C-0E26-88F5F9ED6AB0}"/>
              </a:ext>
            </a:extLst>
          </p:cNvPr>
          <p:cNvSpPr txBox="1">
            <a:spLocks noGrp="1"/>
          </p:cNvSpPr>
          <p:nvPr>
            <p:ph type="subTitle" idx="1"/>
          </p:nvPr>
        </p:nvSpPr>
        <p:spPr>
          <a:xfrm>
            <a:off x="914401" y="2939939"/>
            <a:ext cx="2309414" cy="1392598"/>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rgbClr val="5B0F00"/>
              </a:buClr>
            </a:pPr>
            <a:r>
              <a:rPr lang="en" sz="1100" dirty="0">
                <a:latin typeface="Josefin Slab SemiBold" pitchFamily="2" charset="0"/>
              </a:rPr>
              <a:t>Motion captured from accelerometer, gyroscope, and magnetometer. </a:t>
            </a:r>
            <a:r>
              <a:rPr lang="en" sz="800" dirty="0">
                <a:latin typeface="Josefin Sans Light" pitchFamily="2" charset="0"/>
              </a:rPr>
              <a:t>Ex: Xsens</a:t>
            </a:r>
            <a:endParaRPr lang="en" sz="1100" dirty="0">
              <a:latin typeface="Josefin Sans Light" pitchFamily="2" charset="0"/>
            </a:endParaRPr>
          </a:p>
          <a:p>
            <a:pPr marL="0" lvl="0" indent="0">
              <a:buClr>
                <a:srgbClr val="5B0F00"/>
              </a:buClr>
            </a:pPr>
            <a:r>
              <a:rPr lang="en-US" sz="1100" dirty="0"/>
              <a:t>✅ </a:t>
            </a:r>
            <a:r>
              <a:rPr lang="en" sz="1100" dirty="0">
                <a:latin typeface="Josefin Slab SemiBold" pitchFamily="2" charset="0"/>
              </a:rPr>
              <a:t>Easy to use, robust, cheap</a:t>
            </a:r>
          </a:p>
          <a:p>
            <a:pPr marL="0" lvl="0" indent="0">
              <a:buClr>
                <a:srgbClr val="5B0F00"/>
              </a:buClr>
            </a:pPr>
            <a:r>
              <a:rPr lang="en-US" sz="1050" dirty="0"/>
              <a:t>❌ Drift, s</a:t>
            </a:r>
            <a:r>
              <a:rPr lang="en" sz="1100" dirty="0">
                <a:latin typeface="Josefin Slab SemiBold" pitchFamily="2" charset="0"/>
              </a:rPr>
              <a:t>till something to wear</a:t>
            </a:r>
          </a:p>
          <a:p>
            <a:pPr marL="0" lvl="0" indent="0">
              <a:buClr>
                <a:srgbClr val="5B0F00"/>
              </a:buClr>
            </a:pPr>
            <a:endParaRPr lang="en" sz="1100" dirty="0">
              <a:latin typeface="Josefin Slab SemiBold" pitchFamily="2" charset="0"/>
            </a:endParaRPr>
          </a:p>
          <a:p>
            <a:pPr marL="0" lvl="0" indent="0" rtl="0">
              <a:spcBef>
                <a:spcPts val="0"/>
              </a:spcBef>
              <a:spcAft>
                <a:spcPts val="0"/>
              </a:spcAft>
              <a:buClr>
                <a:srgbClr val="5B0F00"/>
              </a:buClr>
            </a:pPr>
            <a:r>
              <a:rPr lang="en" sz="1100" i="1" dirty="0">
                <a:latin typeface="Josefin Slab SemiBold" pitchFamily="2" charset="0"/>
              </a:rPr>
              <a:t>Remains an interesting compromise</a:t>
            </a:r>
            <a:endParaRPr sz="1100" i="1" dirty="0">
              <a:latin typeface="Josefin Slab SemiBold" pitchFamily="2" charset="0"/>
            </a:endParaRPr>
          </a:p>
        </p:txBody>
      </p:sp>
      <p:sp>
        <p:nvSpPr>
          <p:cNvPr id="20" name="Google Shape;1408;p90">
            <a:extLst>
              <a:ext uri="{FF2B5EF4-FFF2-40B4-BE49-F238E27FC236}">
                <a16:creationId xmlns:a16="http://schemas.microsoft.com/office/drawing/2014/main" id="{8E3B76AA-4ABA-15C2-E015-AC5E20DD4452}"/>
              </a:ext>
            </a:extLst>
          </p:cNvPr>
          <p:cNvSpPr txBox="1">
            <a:spLocks/>
          </p:cNvSpPr>
          <p:nvPr/>
        </p:nvSpPr>
        <p:spPr>
          <a:xfrm>
            <a:off x="968787" y="2640271"/>
            <a:ext cx="2106000"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r"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ctr"/>
            <a:r>
              <a:rPr lang="en-US" sz="1600" b="1" dirty="0">
                <a:latin typeface="Josefin Sans"/>
                <a:ea typeface="Josefin Sans"/>
                <a:cs typeface="Josefin Sans"/>
                <a:sym typeface="Josefin Sans"/>
              </a:rPr>
              <a:t>IMU sensors</a:t>
            </a:r>
          </a:p>
        </p:txBody>
      </p:sp>
      <p:sp>
        <p:nvSpPr>
          <p:cNvPr id="21" name="Google Shape;1409;p90">
            <a:extLst>
              <a:ext uri="{FF2B5EF4-FFF2-40B4-BE49-F238E27FC236}">
                <a16:creationId xmlns:a16="http://schemas.microsoft.com/office/drawing/2014/main" id="{C641E60B-CFD3-F093-5DD2-26EBBD878B5A}"/>
              </a:ext>
            </a:extLst>
          </p:cNvPr>
          <p:cNvSpPr txBox="1">
            <a:spLocks/>
          </p:cNvSpPr>
          <p:nvPr/>
        </p:nvSpPr>
        <p:spPr>
          <a:xfrm>
            <a:off x="3522087" y="2640271"/>
            <a:ext cx="2106000" cy="28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100"/>
              <a:buFont typeface="Josefin Sans"/>
              <a:buNone/>
              <a:defRPr sz="1100" b="1" i="0" u="none" strike="noStrike" cap="none">
                <a:solidFill>
                  <a:schemeClr val="lt1"/>
                </a:solidFill>
                <a:latin typeface="Josefin Sans"/>
                <a:ea typeface="Josefin Sans"/>
                <a:cs typeface="Josefin Sans"/>
                <a:sym typeface="Josefin Sans"/>
              </a:defRPr>
            </a:lvl1pPr>
            <a:lvl2pPr marR="0" lvl="1" algn="r" rtl="0">
              <a:lnSpc>
                <a:spcPct val="100000"/>
              </a:lnSpc>
              <a:spcBef>
                <a:spcPts val="0"/>
              </a:spcBef>
              <a:spcAft>
                <a:spcPts val="0"/>
              </a:spcAft>
              <a:buClr>
                <a:schemeClr val="lt1"/>
              </a:buClr>
              <a:buSzPts val="900"/>
              <a:buFont typeface="Josefin Sans"/>
              <a:buNone/>
              <a:defRPr sz="900" b="1" i="0" u="none" strike="noStrike" cap="none">
                <a:solidFill>
                  <a:schemeClr val="lt1"/>
                </a:solidFill>
                <a:latin typeface="Josefin Sans"/>
                <a:ea typeface="Josefin Sans"/>
                <a:cs typeface="Josefin Sans"/>
                <a:sym typeface="Josefin Sans"/>
              </a:defRPr>
            </a:lvl2pPr>
            <a:lvl3pPr marR="0" lvl="2" algn="r" rtl="0">
              <a:lnSpc>
                <a:spcPct val="100000"/>
              </a:lnSpc>
              <a:spcBef>
                <a:spcPts val="0"/>
              </a:spcBef>
              <a:spcAft>
                <a:spcPts val="0"/>
              </a:spcAft>
              <a:buClr>
                <a:schemeClr val="lt1"/>
              </a:buClr>
              <a:buSzPts val="900"/>
              <a:buFont typeface="Josefin Sans"/>
              <a:buNone/>
              <a:defRPr sz="900" b="1" i="0" u="none" strike="noStrike" cap="none">
                <a:solidFill>
                  <a:schemeClr val="lt1"/>
                </a:solidFill>
                <a:latin typeface="Josefin Sans"/>
                <a:ea typeface="Josefin Sans"/>
                <a:cs typeface="Josefin Sans"/>
                <a:sym typeface="Josefin Sans"/>
              </a:defRPr>
            </a:lvl3pPr>
            <a:lvl4pPr marR="0" lvl="3" algn="r" rtl="0">
              <a:lnSpc>
                <a:spcPct val="100000"/>
              </a:lnSpc>
              <a:spcBef>
                <a:spcPts val="0"/>
              </a:spcBef>
              <a:spcAft>
                <a:spcPts val="0"/>
              </a:spcAft>
              <a:buClr>
                <a:schemeClr val="lt1"/>
              </a:buClr>
              <a:buSzPts val="900"/>
              <a:buFont typeface="Josefin Sans"/>
              <a:buNone/>
              <a:defRPr sz="900" b="1" i="0" u="none" strike="noStrike" cap="none">
                <a:solidFill>
                  <a:schemeClr val="lt1"/>
                </a:solidFill>
                <a:latin typeface="Josefin Sans"/>
                <a:ea typeface="Josefin Sans"/>
                <a:cs typeface="Josefin Sans"/>
                <a:sym typeface="Josefin Sans"/>
              </a:defRPr>
            </a:lvl4pPr>
            <a:lvl5pPr marR="0" lvl="4" algn="r" rtl="0">
              <a:lnSpc>
                <a:spcPct val="100000"/>
              </a:lnSpc>
              <a:spcBef>
                <a:spcPts val="0"/>
              </a:spcBef>
              <a:spcAft>
                <a:spcPts val="0"/>
              </a:spcAft>
              <a:buClr>
                <a:schemeClr val="lt1"/>
              </a:buClr>
              <a:buSzPts val="900"/>
              <a:buFont typeface="Josefin Sans"/>
              <a:buNone/>
              <a:defRPr sz="900" b="1" i="0" u="none" strike="noStrike" cap="none">
                <a:solidFill>
                  <a:schemeClr val="lt1"/>
                </a:solidFill>
                <a:latin typeface="Josefin Sans"/>
                <a:ea typeface="Josefin Sans"/>
                <a:cs typeface="Josefin Sans"/>
                <a:sym typeface="Josefin Sans"/>
              </a:defRPr>
            </a:lvl5pPr>
            <a:lvl6pPr marR="0" lvl="5" algn="r" rtl="0">
              <a:lnSpc>
                <a:spcPct val="100000"/>
              </a:lnSpc>
              <a:spcBef>
                <a:spcPts val="0"/>
              </a:spcBef>
              <a:spcAft>
                <a:spcPts val="0"/>
              </a:spcAft>
              <a:buClr>
                <a:schemeClr val="lt1"/>
              </a:buClr>
              <a:buSzPts val="900"/>
              <a:buFont typeface="Josefin Sans"/>
              <a:buNone/>
              <a:defRPr sz="900" b="1" i="0" u="none" strike="noStrike" cap="none">
                <a:solidFill>
                  <a:schemeClr val="lt1"/>
                </a:solidFill>
                <a:latin typeface="Josefin Sans"/>
                <a:ea typeface="Josefin Sans"/>
                <a:cs typeface="Josefin Sans"/>
                <a:sym typeface="Josefin Sans"/>
              </a:defRPr>
            </a:lvl6pPr>
            <a:lvl7pPr marR="0" lvl="6" algn="r" rtl="0">
              <a:lnSpc>
                <a:spcPct val="100000"/>
              </a:lnSpc>
              <a:spcBef>
                <a:spcPts val="0"/>
              </a:spcBef>
              <a:spcAft>
                <a:spcPts val="0"/>
              </a:spcAft>
              <a:buClr>
                <a:schemeClr val="lt1"/>
              </a:buClr>
              <a:buSzPts val="900"/>
              <a:buFont typeface="Josefin Sans"/>
              <a:buNone/>
              <a:defRPr sz="900" b="1" i="0" u="none" strike="noStrike" cap="none">
                <a:solidFill>
                  <a:schemeClr val="lt1"/>
                </a:solidFill>
                <a:latin typeface="Josefin Sans"/>
                <a:ea typeface="Josefin Sans"/>
                <a:cs typeface="Josefin Sans"/>
                <a:sym typeface="Josefin Sans"/>
              </a:defRPr>
            </a:lvl7pPr>
            <a:lvl8pPr marR="0" lvl="7" algn="r" rtl="0">
              <a:lnSpc>
                <a:spcPct val="100000"/>
              </a:lnSpc>
              <a:spcBef>
                <a:spcPts val="0"/>
              </a:spcBef>
              <a:spcAft>
                <a:spcPts val="0"/>
              </a:spcAft>
              <a:buClr>
                <a:schemeClr val="lt1"/>
              </a:buClr>
              <a:buSzPts val="900"/>
              <a:buFont typeface="Josefin Sans"/>
              <a:buNone/>
              <a:defRPr sz="900" b="1" i="0" u="none" strike="noStrike" cap="none">
                <a:solidFill>
                  <a:schemeClr val="lt1"/>
                </a:solidFill>
                <a:latin typeface="Josefin Sans"/>
                <a:ea typeface="Josefin Sans"/>
                <a:cs typeface="Josefin Sans"/>
                <a:sym typeface="Josefin Sans"/>
              </a:defRPr>
            </a:lvl8pPr>
            <a:lvl9pPr marR="0" lvl="8" algn="r" rtl="0">
              <a:lnSpc>
                <a:spcPct val="100000"/>
              </a:lnSpc>
              <a:spcBef>
                <a:spcPts val="0"/>
              </a:spcBef>
              <a:spcAft>
                <a:spcPts val="0"/>
              </a:spcAft>
              <a:buClr>
                <a:schemeClr val="lt1"/>
              </a:buClr>
              <a:buSzPts val="900"/>
              <a:buFont typeface="Josefin Sans"/>
              <a:buNone/>
              <a:defRPr sz="900" b="1" i="0" u="none" strike="noStrike" cap="none">
                <a:solidFill>
                  <a:schemeClr val="lt1"/>
                </a:solidFill>
                <a:latin typeface="Josefin Sans"/>
                <a:ea typeface="Josefin Sans"/>
                <a:cs typeface="Josefin Sans"/>
                <a:sym typeface="Josefin Sans"/>
              </a:defRPr>
            </a:lvl9pPr>
          </a:lstStyle>
          <a:p>
            <a:pPr algn="ctr">
              <a:buClr>
                <a:srgbClr val="338987"/>
              </a:buClr>
              <a:buSzPts val="1200"/>
              <a:buFont typeface="Arial"/>
            </a:pPr>
            <a:r>
              <a:rPr lang="en-US" sz="1600" dirty="0">
                <a:sym typeface="Arial"/>
              </a:rPr>
              <a:t>RGB-D cameras</a:t>
            </a:r>
          </a:p>
        </p:txBody>
      </p:sp>
      <p:sp>
        <p:nvSpPr>
          <p:cNvPr id="22" name="Google Shape;1410;p90">
            <a:extLst>
              <a:ext uri="{FF2B5EF4-FFF2-40B4-BE49-F238E27FC236}">
                <a16:creationId xmlns:a16="http://schemas.microsoft.com/office/drawing/2014/main" id="{E0B04A57-34F4-0F8E-9926-797CB4C11FE2}"/>
              </a:ext>
            </a:extLst>
          </p:cNvPr>
          <p:cNvSpPr txBox="1">
            <a:spLocks/>
          </p:cNvSpPr>
          <p:nvPr/>
        </p:nvSpPr>
        <p:spPr>
          <a:xfrm>
            <a:off x="6006135" y="2939939"/>
            <a:ext cx="2295659" cy="139259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B0F00"/>
              </a:buClr>
              <a:buSzPts val="1200"/>
            </a:pPr>
            <a:r>
              <a:rPr lang="en-US" sz="1100" dirty="0">
                <a:solidFill>
                  <a:schemeClr val="lt1"/>
                </a:solidFill>
                <a:latin typeface="Josefin Slab SemiBold" pitchFamily="2" charset="0"/>
                <a:ea typeface="Josefin Slab SemiBold"/>
                <a:cs typeface="Josefin Slab SemiBold"/>
                <a:sym typeface="Josefin Sans"/>
              </a:rPr>
              <a:t>First attempts by background subtraction + visual hull</a:t>
            </a:r>
          </a:p>
          <a:p>
            <a:pPr>
              <a:buClr>
                <a:srgbClr val="5B0F00"/>
              </a:buClr>
              <a:buSzPts val="1200"/>
            </a:pPr>
            <a:r>
              <a:rPr lang="en-US" sz="1100" dirty="0">
                <a:latin typeface="Josefin Sans" pitchFamily="2" charset="0"/>
              </a:rPr>
              <a:t>❌ </a:t>
            </a:r>
            <a:r>
              <a:rPr lang="en-US" sz="1100" dirty="0">
                <a:solidFill>
                  <a:schemeClr val="lt1"/>
                </a:solidFill>
                <a:latin typeface="Josefin Slab SemiBold" pitchFamily="2" charset="0"/>
                <a:ea typeface="Josefin Slab SemiBold"/>
                <a:cs typeface="Josefin Slab SemiBold"/>
                <a:sym typeface="Josefin Sans"/>
              </a:rPr>
              <a:t>Needs synchronized, calibrated cameras</a:t>
            </a:r>
          </a:p>
          <a:p>
            <a:pPr>
              <a:buClr>
                <a:srgbClr val="5B0F00"/>
              </a:buClr>
              <a:buSzPts val="1200"/>
            </a:pPr>
            <a:r>
              <a:rPr lang="en-US" sz="1100" dirty="0"/>
              <a:t>❌ </a:t>
            </a:r>
            <a:r>
              <a:rPr lang="en-US" sz="1100" dirty="0">
                <a:solidFill>
                  <a:schemeClr val="lt1"/>
                </a:solidFill>
                <a:latin typeface="Josefin Slab SemiBold" pitchFamily="2" charset="0"/>
                <a:ea typeface="Josefin Slab SemiBold"/>
                <a:cs typeface="Josefin Slab SemiBold"/>
                <a:sym typeface="Josefin Sans"/>
              </a:rPr>
              <a:t>Constraints on outfit and background colors</a:t>
            </a:r>
          </a:p>
          <a:p>
            <a:pPr>
              <a:buClr>
                <a:srgbClr val="5B0F00"/>
              </a:buClr>
              <a:buSzPts val="1200"/>
            </a:pPr>
            <a:r>
              <a:rPr lang="en-US" sz="1100" i="1" dirty="0">
                <a:solidFill>
                  <a:schemeClr val="lt1"/>
                </a:solidFill>
                <a:latin typeface="Josefin Slab SemiBold" pitchFamily="2" charset="0"/>
                <a:ea typeface="Josefin Slab SemiBold"/>
                <a:cs typeface="Josefin Slab SemiBold"/>
                <a:sym typeface="Josefin Sans"/>
              </a:rPr>
              <a:t>Even less convenient than marker-based systems?</a:t>
            </a:r>
          </a:p>
        </p:txBody>
      </p:sp>
      <p:sp>
        <p:nvSpPr>
          <p:cNvPr id="23" name="Google Shape;1411;p90">
            <a:extLst>
              <a:ext uri="{FF2B5EF4-FFF2-40B4-BE49-F238E27FC236}">
                <a16:creationId xmlns:a16="http://schemas.microsoft.com/office/drawing/2014/main" id="{58875CA0-D7A4-0AB2-6796-53F52DF449F3}"/>
              </a:ext>
            </a:extLst>
          </p:cNvPr>
          <p:cNvSpPr txBox="1">
            <a:spLocks/>
          </p:cNvSpPr>
          <p:nvPr/>
        </p:nvSpPr>
        <p:spPr>
          <a:xfrm>
            <a:off x="5942567" y="2640271"/>
            <a:ext cx="2295659" cy="28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338987"/>
              </a:buClr>
              <a:buSzPts val="1200"/>
            </a:pPr>
            <a:r>
              <a:rPr lang="en-US" sz="1600" b="1" dirty="0">
                <a:solidFill>
                  <a:schemeClr val="lt1"/>
                </a:solidFill>
                <a:latin typeface="Josefin Sans"/>
                <a:ea typeface="Josefin Sans"/>
                <a:cs typeface="Josefin Sans"/>
                <a:sym typeface="Josefin Slab SemiBold"/>
              </a:rPr>
              <a:t>RGB camera network</a:t>
            </a:r>
          </a:p>
        </p:txBody>
      </p:sp>
      <p:pic>
        <p:nvPicPr>
          <p:cNvPr id="480" name="Picture 479">
            <a:extLst>
              <a:ext uri="{FF2B5EF4-FFF2-40B4-BE49-F238E27FC236}">
                <a16:creationId xmlns:a16="http://schemas.microsoft.com/office/drawing/2014/main" id="{2A337611-9233-309A-08E0-4B6E3EE51929}"/>
              </a:ext>
            </a:extLst>
          </p:cNvPr>
          <p:cNvPicPr>
            <a:picLocks noChangeAspect="1"/>
          </p:cNvPicPr>
          <p:nvPr/>
        </p:nvPicPr>
        <p:blipFill>
          <a:blip r:embed="rId3"/>
          <a:stretch>
            <a:fillRect/>
          </a:stretch>
        </p:blipFill>
        <p:spPr>
          <a:xfrm>
            <a:off x="3816190" y="1373436"/>
            <a:ext cx="1301349" cy="1256667"/>
          </a:xfrm>
          <a:prstGeom prst="ellipse">
            <a:avLst/>
          </a:prstGeom>
          <a:ln>
            <a:solidFill>
              <a:schemeClr val="tx1">
                <a:lumMod val="90000"/>
              </a:schemeClr>
            </a:solidFill>
          </a:ln>
          <a:effectLst>
            <a:softEdge rad="0"/>
          </a:effectLst>
        </p:spPr>
      </p:pic>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82" name="TextBox 481">
            <a:extLst>
              <a:ext uri="{FF2B5EF4-FFF2-40B4-BE49-F238E27FC236}">
                <a16:creationId xmlns:a16="http://schemas.microsoft.com/office/drawing/2014/main" id="{E835EAC3-4AD0-6CFA-1722-83C6ACAD2DDF}"/>
              </a:ext>
            </a:extLst>
          </p:cNvPr>
          <p:cNvSpPr txBox="1"/>
          <p:nvPr/>
        </p:nvSpPr>
        <p:spPr>
          <a:xfrm>
            <a:off x="4054415" y="2466506"/>
            <a:ext cx="957046" cy="215444"/>
          </a:xfrm>
          <a:prstGeom prst="rect">
            <a:avLst/>
          </a:prstGeom>
          <a:noFill/>
        </p:spPr>
        <p:txBody>
          <a:bodyPr wrap="square" rtlCol="0">
            <a:spAutoFit/>
          </a:bodyPr>
          <a:lstStyle/>
          <a:p>
            <a:r>
              <a:rPr lang="en-US" sz="800" dirty="0">
                <a:solidFill>
                  <a:schemeClr val="tx1"/>
                </a:solidFill>
                <a:latin typeface="Josefin Sans Light" pitchFamily="2" charset="0"/>
                <a:cs typeface="Arial" panose="020B0604020202020204" pitchFamily="34" charset="0"/>
              </a:rPr>
              <a:t>Ubergizmo.com</a:t>
            </a:r>
          </a:p>
        </p:txBody>
      </p:sp>
      <p:sp>
        <p:nvSpPr>
          <p:cNvPr id="484" name="TextBox 483">
            <a:extLst>
              <a:ext uri="{FF2B5EF4-FFF2-40B4-BE49-F238E27FC236}">
                <a16:creationId xmlns:a16="http://schemas.microsoft.com/office/drawing/2014/main" id="{CA2BE5EE-604C-0D61-3371-EB9CB4711DCD}"/>
              </a:ext>
            </a:extLst>
          </p:cNvPr>
          <p:cNvSpPr txBox="1"/>
          <p:nvPr/>
        </p:nvSpPr>
        <p:spPr>
          <a:xfrm>
            <a:off x="1531726" y="2440533"/>
            <a:ext cx="876435" cy="215444"/>
          </a:xfrm>
          <a:prstGeom prst="rect">
            <a:avLst/>
          </a:prstGeom>
          <a:noFill/>
        </p:spPr>
        <p:txBody>
          <a:bodyPr wrap="square" rtlCol="0">
            <a:spAutoFit/>
          </a:bodyPr>
          <a:lstStyle/>
          <a:p>
            <a:r>
              <a:rPr lang="en-US" sz="800" dirty="0">
                <a:solidFill>
                  <a:schemeClr val="tx2"/>
                </a:solidFill>
                <a:latin typeface="Josefin Sans Light" pitchFamily="2" charset="0"/>
                <a:cs typeface="Arial" panose="020B0604020202020204" pitchFamily="34" charset="0"/>
              </a:rPr>
              <a:t>Movella.com</a:t>
            </a:r>
          </a:p>
        </p:txBody>
      </p:sp>
      <p:pic>
        <p:nvPicPr>
          <p:cNvPr id="7172" name="Picture 4">
            <a:extLst>
              <a:ext uri="{FF2B5EF4-FFF2-40B4-BE49-F238E27FC236}">
                <a16:creationId xmlns:a16="http://schemas.microsoft.com/office/drawing/2014/main" id="{6BAF1BEB-A9A3-EE7C-1297-2462A9F425AA}"/>
              </a:ext>
            </a:extLst>
          </p:cNvPr>
          <p:cNvPicPr>
            <a:picLocks noChangeAspect="1" noChangeArrowheads="1"/>
          </p:cNvPicPr>
          <p:nvPr/>
        </p:nvPicPr>
        <p:blipFill>
          <a:blip r:embed="rId4"/>
          <a:srcRect t="2152" b="2152"/>
          <a:stretch/>
        </p:blipFill>
        <p:spPr bwMode="auto">
          <a:xfrm>
            <a:off x="6463234" y="1373436"/>
            <a:ext cx="1317832" cy="1256666"/>
          </a:xfrm>
          <a:prstGeom prst="ellipse">
            <a:avLst/>
          </a:prstGeom>
          <a:ln>
            <a:solidFill>
              <a:schemeClr val="bg2"/>
            </a:solidFill>
          </a:ln>
          <a:effectLst>
            <a:softEdge rad="0"/>
          </a:effectLst>
          <a:extLst>
            <a:ext uri="{909E8E84-426E-40DD-AFC4-6F175D3DCCD1}">
              <a14:hiddenFill xmlns:a14="http://schemas.microsoft.com/office/drawing/2010/main">
                <a:solidFill>
                  <a:srgbClr val="FFFFFF"/>
                </a:solidFill>
              </a14:hiddenFill>
            </a:ext>
          </a:extLst>
        </p:spPr>
      </p:pic>
      <p:sp>
        <p:nvSpPr>
          <p:cNvPr id="485" name="Google Shape;153;p20">
            <a:extLst>
              <a:ext uri="{FF2B5EF4-FFF2-40B4-BE49-F238E27FC236}">
                <a16:creationId xmlns:a16="http://schemas.microsoft.com/office/drawing/2014/main" id="{D940255B-724D-9E32-7BDD-C842D6E90D9E}"/>
              </a:ext>
            </a:extLst>
          </p:cNvPr>
          <p:cNvSpPr txBox="1">
            <a:spLocks/>
          </p:cNvSpPr>
          <p:nvPr/>
        </p:nvSpPr>
        <p:spPr>
          <a:xfrm>
            <a:off x="-114417" y="166914"/>
            <a:ext cx="4920291" cy="1184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Some attempts</a:t>
            </a:r>
          </a:p>
          <a:p>
            <a:pPr marL="0" indent="0" algn="r">
              <a:buNone/>
            </a:pPr>
            <a:r>
              <a:rPr lang="es" sz="1600" dirty="0">
                <a:latin typeface="Josefin Sans" pitchFamily="2" charset="0"/>
              </a:rPr>
              <a:t>of markerless MoCap</a:t>
            </a:r>
            <a:endParaRPr lang="es" sz="1600" dirty="0">
              <a:solidFill>
                <a:schemeClr val="accent6"/>
              </a:solidFill>
              <a:latin typeface="Josefin Sans" pitchFamily="2" charset="0"/>
            </a:endParaRPr>
          </a:p>
        </p:txBody>
      </p:sp>
      <p:sp>
        <p:nvSpPr>
          <p:cNvPr id="486" name="TextBox 485">
            <a:extLst>
              <a:ext uri="{FF2B5EF4-FFF2-40B4-BE49-F238E27FC236}">
                <a16:creationId xmlns:a16="http://schemas.microsoft.com/office/drawing/2014/main" id="{BFBBCF25-5D95-ABCC-1535-A2748A553ECA}"/>
              </a:ext>
            </a:extLst>
          </p:cNvPr>
          <p:cNvSpPr txBox="1"/>
          <p:nvPr/>
        </p:nvSpPr>
        <p:spPr>
          <a:xfrm>
            <a:off x="6727796" y="2518234"/>
            <a:ext cx="788708" cy="123111"/>
          </a:xfrm>
          <a:prstGeom prst="rect">
            <a:avLst/>
          </a:prstGeom>
          <a:solidFill>
            <a:schemeClr val="accent4">
              <a:lumMod val="20000"/>
              <a:lumOff val="80000"/>
              <a:alpha val="70000"/>
            </a:schemeClr>
          </a:solidFill>
        </p:spPr>
        <p:txBody>
          <a:bodyPr wrap="square" lIns="0" tIns="0" rIns="0" bIns="0" rtlCol="0">
            <a:spAutoFit/>
          </a:bodyPr>
          <a:lstStyle/>
          <a:p>
            <a:r>
              <a:rPr lang="en-US" sz="800" dirty="0">
                <a:solidFill>
                  <a:schemeClr val="bg1"/>
                </a:solidFill>
                <a:latin typeface="Josefin Sans Light" pitchFamily="2" charset="0"/>
                <a:cs typeface="Arial" panose="020B0604020202020204" pitchFamily="34" charset="0"/>
              </a:rPr>
              <a:t>Dsdambuster.com</a:t>
            </a:r>
          </a:p>
        </p:txBody>
      </p:sp>
      <p:sp>
        <p:nvSpPr>
          <p:cNvPr id="6" name="Oval 5">
            <a:extLst>
              <a:ext uri="{FF2B5EF4-FFF2-40B4-BE49-F238E27FC236}">
                <a16:creationId xmlns:a16="http://schemas.microsoft.com/office/drawing/2014/main" id="{48C54097-9A0B-45E0-7E9A-4C47AA46563D}"/>
              </a:ext>
            </a:extLst>
          </p:cNvPr>
          <p:cNvSpPr/>
          <p:nvPr/>
        </p:nvSpPr>
        <p:spPr>
          <a:xfrm>
            <a:off x="1215109" y="1389505"/>
            <a:ext cx="1301349" cy="1256666"/>
          </a:xfrm>
          <a:prstGeom prst="ellipse">
            <a:avLst/>
          </a:prstGeom>
          <a:solidFill>
            <a:srgbClr val="FAFAF8"/>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3" name="Picture 2">
            <a:extLst>
              <a:ext uri="{FF2B5EF4-FFF2-40B4-BE49-F238E27FC236}">
                <a16:creationId xmlns:a16="http://schemas.microsoft.com/office/drawing/2014/main" id="{5CE4CD2A-AB4B-EFC3-69BA-E9AEDBB45F7D}"/>
              </a:ext>
            </a:extLst>
          </p:cNvPr>
          <p:cNvPicPr>
            <a:picLocks noChangeAspect="1" noChangeArrowheads="1"/>
          </p:cNvPicPr>
          <p:nvPr/>
        </p:nvPicPr>
        <p:blipFill>
          <a:blip r:embed="rId5"/>
          <a:srcRect l="322" r="322"/>
          <a:stretch/>
        </p:blipFill>
        <p:spPr bwMode="auto">
          <a:xfrm>
            <a:off x="1238883" y="1373435"/>
            <a:ext cx="1316256" cy="1256667"/>
          </a:xfrm>
          <a:prstGeom prst="ellipse">
            <a:avLst/>
          </a:prstGeom>
          <a:ln>
            <a:noFill/>
          </a:ln>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55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0" grpId="0"/>
      <p:bldP spid="21" grpId="0"/>
      <p:bldP spid="22" grpId="0"/>
      <p:bldP spid="482" grpId="0"/>
      <p:bldP spid="484" grpId="0"/>
      <p:bldP spid="48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19" name="Picture 18">
            <a:extLst>
              <a:ext uri="{FF2B5EF4-FFF2-40B4-BE49-F238E27FC236}">
                <a16:creationId xmlns:a16="http://schemas.microsoft.com/office/drawing/2014/main" id="{15F15540-3D01-8BB3-E05B-171A23E8DAE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144" y="1295768"/>
            <a:ext cx="4363463" cy="2652812"/>
          </a:xfrm>
          <a:prstGeom prst="rect">
            <a:avLst/>
          </a:prstGeom>
        </p:spPr>
      </p:pic>
      <p:sp>
        <p:nvSpPr>
          <p:cNvPr id="14" name="TextBox 13">
            <a:extLst>
              <a:ext uri="{FF2B5EF4-FFF2-40B4-BE49-F238E27FC236}">
                <a16:creationId xmlns:a16="http://schemas.microsoft.com/office/drawing/2014/main" id="{2594BAC6-811E-8A94-57AD-B0093EE7DF86}"/>
              </a:ext>
            </a:extLst>
          </p:cNvPr>
          <p:cNvSpPr txBox="1"/>
          <p:nvPr/>
        </p:nvSpPr>
        <p:spPr>
          <a:xfrm>
            <a:off x="0" y="4150193"/>
            <a:ext cx="9144000" cy="523220"/>
          </a:xfrm>
          <a:prstGeom prst="rect">
            <a:avLst/>
          </a:prstGeom>
          <a:noFill/>
        </p:spPr>
        <p:txBody>
          <a:bodyPr wrap="square">
            <a:spAutoFit/>
          </a:bodyPr>
          <a:lstStyle/>
          <a:p>
            <a:pPr marL="0" lvl="0" indent="0" algn="ctr">
              <a:lnSpc>
                <a:spcPct val="100000"/>
              </a:lnSpc>
              <a:buClr>
                <a:srgbClr val="000000"/>
              </a:buClr>
              <a:buSzTx/>
              <a:buNone/>
            </a:pPr>
            <a:r>
              <a:rPr lang="es" sz="2800" b="1" dirty="0">
                <a:solidFill>
                  <a:srgbClr val="5B0F00"/>
                </a:solidFill>
                <a:latin typeface="Josefin Sans" pitchFamily="2" charset="0"/>
                <a:cs typeface="Arial"/>
                <a:sym typeface="Arial"/>
              </a:rPr>
              <a:t>Deep learning-based markerless analysis?</a:t>
            </a:r>
            <a:endParaRPr lang="es" sz="2800" b="1" dirty="0">
              <a:solidFill>
                <a:schemeClr val="accent6"/>
              </a:solidFill>
              <a:latin typeface="Josefin Sans" pitchFamily="2" charset="0"/>
            </a:endParaRPr>
          </a:p>
        </p:txBody>
      </p:sp>
      <p:sp>
        <p:nvSpPr>
          <p:cNvPr id="11" name="Google Shape;488;p52">
            <a:extLst>
              <a:ext uri="{FF2B5EF4-FFF2-40B4-BE49-F238E27FC236}">
                <a16:creationId xmlns:a16="http://schemas.microsoft.com/office/drawing/2014/main" id="{E7B47232-7324-6039-B9CF-DB502B0A4B91}"/>
              </a:ext>
            </a:extLst>
          </p:cNvPr>
          <p:cNvSpPr/>
          <p:nvPr/>
        </p:nvSpPr>
        <p:spPr>
          <a:xfrm>
            <a:off x="5627059" y="3014548"/>
            <a:ext cx="3274886" cy="945867"/>
          </a:xfrm>
          <a:prstGeom prst="rect">
            <a:avLst/>
          </a:prstGeom>
          <a:solidFill>
            <a:schemeClr val="tx2">
              <a:alpha val="5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85" name="Google Shape;153;p20">
            <a:extLst>
              <a:ext uri="{FF2B5EF4-FFF2-40B4-BE49-F238E27FC236}">
                <a16:creationId xmlns:a16="http://schemas.microsoft.com/office/drawing/2014/main" id="{D940255B-724D-9E32-7BDD-C842D6E90D9E}"/>
              </a:ext>
            </a:extLst>
          </p:cNvPr>
          <p:cNvSpPr txBox="1">
            <a:spLocks/>
          </p:cNvSpPr>
          <p:nvPr/>
        </p:nvSpPr>
        <p:spPr>
          <a:xfrm>
            <a:off x="-114416" y="166914"/>
            <a:ext cx="5104870" cy="17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But then came </a:t>
            </a:r>
          </a:p>
          <a:p>
            <a:pPr marL="0" indent="0" algn="r">
              <a:buNone/>
            </a:pPr>
            <a:r>
              <a:rPr lang="es" sz="1600" dirty="0">
                <a:latin typeface="Josefin Sans" pitchFamily="2" charset="0"/>
              </a:rPr>
              <a:t>deep-learning pose estimation on RGB cameras</a:t>
            </a:r>
          </a:p>
        </p:txBody>
      </p:sp>
      <p:pic>
        <p:nvPicPr>
          <p:cNvPr id="9" name="Picture 8">
            <a:extLst>
              <a:ext uri="{FF2B5EF4-FFF2-40B4-BE49-F238E27FC236}">
                <a16:creationId xmlns:a16="http://schemas.microsoft.com/office/drawing/2014/main" id="{AECFEDC5-28E7-40CC-BEAB-438A9C53A5AD}"/>
              </a:ext>
            </a:extLst>
          </p:cNvPr>
          <p:cNvPicPr>
            <a:picLocks noChangeAspect="1"/>
          </p:cNvPicPr>
          <p:nvPr/>
        </p:nvPicPr>
        <p:blipFill rotWithShape="1">
          <a:blip r:embed="rId4"/>
          <a:srcRect t="34019"/>
          <a:stretch/>
        </p:blipFill>
        <p:spPr>
          <a:xfrm>
            <a:off x="5627059" y="1394848"/>
            <a:ext cx="3274886" cy="1620608"/>
          </a:xfrm>
          <a:prstGeom prst="rect">
            <a:avLst/>
          </a:prstGeom>
        </p:spPr>
      </p:pic>
      <p:sp>
        <p:nvSpPr>
          <p:cNvPr id="10" name="Google Shape;153;p20">
            <a:extLst>
              <a:ext uri="{FF2B5EF4-FFF2-40B4-BE49-F238E27FC236}">
                <a16:creationId xmlns:a16="http://schemas.microsoft.com/office/drawing/2014/main" id="{5505147A-8087-5E10-A3E3-CD66DF6F965E}"/>
              </a:ext>
            </a:extLst>
          </p:cNvPr>
          <p:cNvSpPr txBox="1">
            <a:spLocks/>
          </p:cNvSpPr>
          <p:nvPr/>
        </p:nvSpPr>
        <p:spPr>
          <a:xfrm>
            <a:off x="5569479" y="2992209"/>
            <a:ext cx="3512527" cy="13163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buClr>
                <a:srgbClr val="5B0F00"/>
              </a:buClr>
              <a:buNone/>
              <a:defRPr/>
            </a:pPr>
            <a:r>
              <a:rPr lang="en-US" dirty="0"/>
              <a:t>✅ </a:t>
            </a:r>
            <a:r>
              <a:rPr lang="es" dirty="0">
                <a:solidFill>
                  <a:srgbClr val="5B0F00"/>
                </a:solidFill>
                <a:latin typeface="Josefin Slab SemiBold" pitchFamily="2" charset="0"/>
              </a:rPr>
              <a:t>No marker placement, no soft tissue artifacts</a:t>
            </a:r>
          </a:p>
          <a:p>
            <a:pPr marL="0" indent="0">
              <a:buClr>
                <a:srgbClr val="5B0F00"/>
              </a:buClr>
              <a:buNone/>
              <a:defRPr/>
            </a:pPr>
            <a:r>
              <a:rPr lang="en-US" dirty="0"/>
              <a:t>✅ </a:t>
            </a:r>
            <a:r>
              <a:rPr lang="es" dirty="0">
                <a:solidFill>
                  <a:srgbClr val="5B0F00"/>
                </a:solidFill>
                <a:latin typeface="Josefin Slab SemiBold" pitchFamily="2" charset="0"/>
              </a:rPr>
              <a:t>No special outfit</a:t>
            </a:r>
          </a:p>
          <a:p>
            <a:pPr marL="0" indent="0">
              <a:buClr>
                <a:srgbClr val="5B0F00"/>
              </a:buClr>
              <a:buNone/>
              <a:defRPr/>
            </a:pPr>
            <a:r>
              <a:rPr lang="en-US" dirty="0"/>
              <a:t>✅ </a:t>
            </a:r>
            <a:r>
              <a:rPr lang="es" dirty="0">
                <a:solidFill>
                  <a:srgbClr val="5B0F00"/>
                </a:solidFill>
                <a:latin typeface="Josefin Slab SemiBold" pitchFamily="2" charset="0"/>
              </a:rPr>
              <a:t>Extremely robust to capture conditions</a:t>
            </a:r>
          </a:p>
          <a:p>
            <a:pPr marL="0" indent="0">
              <a:buClr>
                <a:srgbClr val="5B0F00"/>
              </a:buClr>
              <a:buNone/>
              <a:defRPr/>
            </a:pPr>
            <a:r>
              <a:rPr lang="en-US" dirty="0"/>
              <a:t>✅ </a:t>
            </a:r>
            <a:r>
              <a:rPr lang="es" dirty="0">
                <a:solidFill>
                  <a:srgbClr val="5B0F00"/>
                </a:solidFill>
                <a:latin typeface="Josefin Slab SemiBold" pitchFamily="2" charset="0"/>
              </a:rPr>
              <a:t>Works with cheap cameras</a:t>
            </a:r>
          </a:p>
        </p:txBody>
      </p:sp>
      <p:sp>
        <p:nvSpPr>
          <p:cNvPr id="12" name="TextBox 11">
            <a:extLst>
              <a:ext uri="{FF2B5EF4-FFF2-40B4-BE49-F238E27FC236}">
                <a16:creationId xmlns:a16="http://schemas.microsoft.com/office/drawing/2014/main" id="{22F1276C-DB6E-76BC-B73D-2017C876307A}"/>
              </a:ext>
            </a:extLst>
          </p:cNvPr>
          <p:cNvSpPr txBox="1"/>
          <p:nvPr/>
        </p:nvSpPr>
        <p:spPr>
          <a:xfrm>
            <a:off x="5848005" y="2820676"/>
            <a:ext cx="1219102" cy="215444"/>
          </a:xfrm>
          <a:prstGeom prst="rect">
            <a:avLst/>
          </a:prstGeom>
          <a:noFill/>
        </p:spPr>
        <p:txBody>
          <a:bodyPr wrap="square" rtlCol="0">
            <a:spAutoFit/>
          </a:bodyPr>
          <a:lstStyle/>
          <a:p>
            <a:r>
              <a:rPr lang="en-US" sz="800" dirty="0">
                <a:solidFill>
                  <a:schemeClr val="bg1"/>
                </a:solidFill>
                <a:latin typeface="Josefin Sans Light" pitchFamily="2" charset="0"/>
                <a:cs typeface="Arial" panose="020B0604020202020204" pitchFamily="34" charset="0"/>
              </a:rPr>
              <a:t>[Cao 2019, IEEE]</a:t>
            </a:r>
          </a:p>
        </p:txBody>
      </p:sp>
      <p:sp>
        <p:nvSpPr>
          <p:cNvPr id="17" name="Rectangle: Rounded Corners 16">
            <a:extLst>
              <a:ext uri="{FF2B5EF4-FFF2-40B4-BE49-F238E27FC236}">
                <a16:creationId xmlns:a16="http://schemas.microsoft.com/office/drawing/2014/main" id="{35315BCA-CB5F-7326-288E-82C6D895AFDB}"/>
              </a:ext>
            </a:extLst>
          </p:cNvPr>
          <p:cNvSpPr/>
          <p:nvPr/>
        </p:nvSpPr>
        <p:spPr>
          <a:xfrm>
            <a:off x="867905" y="4131948"/>
            <a:ext cx="7346197" cy="537536"/>
          </a:xfrm>
          <a:prstGeom prst="roundRect">
            <a:avLst/>
          </a:prstGeom>
          <a:noFill/>
          <a:ln>
            <a:solidFill>
              <a:srgbClr val="58A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25EB286-E291-8D75-B99F-F87929CE6D96}"/>
              </a:ext>
            </a:extLst>
          </p:cNvPr>
          <p:cNvSpPr txBox="1"/>
          <p:nvPr/>
        </p:nvSpPr>
        <p:spPr>
          <a:xfrm>
            <a:off x="3291840" y="3763216"/>
            <a:ext cx="1203959" cy="215444"/>
          </a:xfrm>
          <a:prstGeom prst="rect">
            <a:avLst/>
          </a:prstGeom>
          <a:noFill/>
        </p:spPr>
        <p:txBody>
          <a:bodyPr wrap="square" rtlCol="0">
            <a:spAutoFit/>
          </a:bodyPr>
          <a:lstStyle/>
          <a:p>
            <a:r>
              <a:rPr lang="en-US" sz="800" dirty="0">
                <a:solidFill>
                  <a:schemeClr val="bg1"/>
                </a:solidFill>
                <a:effectLst>
                  <a:outerShdw blurRad="38100" dist="38100" dir="2700000" algn="tl">
                    <a:srgbClr val="000000">
                      <a:alpha val="43137"/>
                    </a:srgbClr>
                  </a:outerShdw>
                </a:effectLst>
                <a:latin typeface="Josefin Sans Light" pitchFamily="2" charset="0"/>
                <a:cs typeface="Arial" panose="020B0604020202020204" pitchFamily="34" charset="0"/>
              </a:rPr>
              <a:t>[Pagnon 2021, Sensors]</a:t>
            </a:r>
          </a:p>
        </p:txBody>
      </p:sp>
    </p:spTree>
    <p:extLst>
      <p:ext uri="{BB962C8B-B14F-4D97-AF65-F5344CB8AC3E}">
        <p14:creationId xmlns:p14="http://schemas.microsoft.com/office/powerpoint/2010/main" val="376944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animBg="1"/>
      <p:bldP spid="12" grpId="0"/>
      <p:bldP spid="17"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6;p5">
            <a:extLst>
              <a:ext uri="{FF2B5EF4-FFF2-40B4-BE49-F238E27FC236}">
                <a16:creationId xmlns:a16="http://schemas.microsoft.com/office/drawing/2014/main" id="{5F2DC9CC-4F84-6684-AE12-3107824359EF}"/>
              </a:ext>
            </a:extLst>
          </p:cNvPr>
          <p:cNvSpPr/>
          <p:nvPr/>
        </p:nvSpPr>
        <p:spPr>
          <a:xfrm>
            <a:off x="7220630" y="0"/>
            <a:ext cx="1299900" cy="349956"/>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6;p5">
            <a:extLst>
              <a:ext uri="{FF2B5EF4-FFF2-40B4-BE49-F238E27FC236}">
                <a16:creationId xmlns:a16="http://schemas.microsoft.com/office/drawing/2014/main" id="{A0EC0350-9F3E-42FE-642D-CBB00C62A9DF}"/>
              </a:ext>
            </a:extLst>
          </p:cNvPr>
          <p:cNvSpPr/>
          <p:nvPr/>
        </p:nvSpPr>
        <p:spPr>
          <a:xfrm>
            <a:off x="7220630" y="-9785"/>
            <a:ext cx="1299900" cy="811800"/>
          </a:xfrm>
          <a:prstGeom prst="rect">
            <a:avLst/>
          </a:prstGeom>
          <a:solidFill>
            <a:schemeClr val="tx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2"/>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rgbClr val="5B0F00"/>
                </a:solidFill>
              </a:rPr>
              <a:t>Introduction</a:t>
            </a:r>
            <a:endParaRPr dirty="0"/>
          </a:p>
        </p:txBody>
      </p:sp>
      <p:sp>
        <p:nvSpPr>
          <p:cNvPr id="497" name="Google Shape;497;p5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485" name="Google Shape;153;p20">
            <a:extLst>
              <a:ext uri="{FF2B5EF4-FFF2-40B4-BE49-F238E27FC236}">
                <a16:creationId xmlns:a16="http://schemas.microsoft.com/office/drawing/2014/main" id="{D940255B-724D-9E32-7BDD-C842D6E90D9E}"/>
              </a:ext>
            </a:extLst>
          </p:cNvPr>
          <p:cNvSpPr txBox="1">
            <a:spLocks/>
          </p:cNvSpPr>
          <p:nvPr/>
        </p:nvSpPr>
        <p:spPr>
          <a:xfrm>
            <a:off x="0" y="166914"/>
            <a:ext cx="4990454" cy="1156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15000"/>
              </a:lnSpc>
              <a:spcBef>
                <a:spcPts val="1600"/>
              </a:spcBef>
              <a:spcAft>
                <a:spcPts val="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15000"/>
              </a:lnSpc>
              <a:spcBef>
                <a:spcPts val="1600"/>
              </a:spcBef>
              <a:spcAft>
                <a:spcPts val="1600"/>
              </a:spcAft>
              <a:buClr>
                <a:schemeClr val="lt1"/>
              </a:buClr>
              <a:buSzPts val="1200"/>
              <a:buFont typeface="Josefin Slab SemiBold"/>
              <a:buChar char="■"/>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lgn="r">
              <a:buFont typeface="Josefin Slab SemiBold"/>
              <a:buNone/>
            </a:pPr>
            <a:endParaRPr lang="es" dirty="0"/>
          </a:p>
          <a:p>
            <a:pPr marL="0" indent="0" algn="r">
              <a:buNone/>
            </a:pPr>
            <a:r>
              <a:rPr lang="es" sz="2800" b="1" dirty="0">
                <a:latin typeface="Josefin Sans" pitchFamily="2" charset="0"/>
              </a:rPr>
              <a:t>Current state of the art</a:t>
            </a:r>
          </a:p>
          <a:p>
            <a:pPr marL="0" indent="0" algn="r">
              <a:buNone/>
            </a:pPr>
            <a:r>
              <a:rPr lang="es" sz="1600" dirty="0">
                <a:latin typeface="Josefin Sans" pitchFamily="2" charset="0"/>
              </a:rPr>
              <a:t>of markerless biomechanics</a:t>
            </a:r>
          </a:p>
        </p:txBody>
      </p:sp>
      <p:sp>
        <p:nvSpPr>
          <p:cNvPr id="2" name="Google Shape;490;p52">
            <a:extLst>
              <a:ext uri="{FF2B5EF4-FFF2-40B4-BE49-F238E27FC236}">
                <a16:creationId xmlns:a16="http://schemas.microsoft.com/office/drawing/2014/main" id="{BBEE387A-DFE5-0486-5163-2CBFCBA47A84}"/>
              </a:ext>
            </a:extLst>
          </p:cNvPr>
          <p:cNvSpPr txBox="1">
            <a:spLocks noGrp="1"/>
          </p:cNvSpPr>
          <p:nvPr>
            <p:ph type="subTitle" idx="1"/>
          </p:nvPr>
        </p:nvSpPr>
        <p:spPr>
          <a:xfrm>
            <a:off x="720629" y="1570318"/>
            <a:ext cx="5396412" cy="31989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pPr>
            <a:r>
              <a:rPr lang="en" b="1" dirty="0">
                <a:solidFill>
                  <a:srgbClr val="5B0F00"/>
                </a:solidFill>
                <a:latin typeface="Josefin Sans" pitchFamily="2" charset="0"/>
              </a:rPr>
              <a:t>2D pose estimation</a:t>
            </a:r>
          </a:p>
          <a:p>
            <a:pPr marL="0" lvl="0" indent="0" algn="l" rtl="0">
              <a:spcBef>
                <a:spcPts val="0"/>
              </a:spcBef>
              <a:spcAft>
                <a:spcPts val="0"/>
              </a:spcAft>
              <a:buClr>
                <a:schemeClr val="accent6"/>
              </a:buClr>
            </a:pPr>
            <a:r>
              <a:rPr lang="en" i="1" dirty="0">
                <a:solidFill>
                  <a:schemeClr val="accent4"/>
                </a:solidFill>
                <a:latin typeface="Josefin Sans" pitchFamily="2" charset="0"/>
              </a:rPr>
              <a:t>The foundation</a:t>
            </a:r>
          </a:p>
          <a:p>
            <a:pPr marL="171450" indent="-171450">
              <a:buClr>
                <a:schemeClr val="accent6"/>
              </a:buClr>
              <a:buFont typeface="Arial" panose="020B0604020202020204" pitchFamily="34" charset="0"/>
              <a:buChar char="•"/>
            </a:pPr>
            <a:r>
              <a:rPr lang="en" dirty="0">
                <a:solidFill>
                  <a:srgbClr val="5B0F00"/>
                </a:solidFill>
                <a:latin typeface="Josefin Sans" pitchFamily="2" charset="0"/>
              </a:rPr>
              <a:t>OpenPose: </a:t>
            </a:r>
            <a:r>
              <a:rPr lang="en" sz="800" dirty="0">
                <a:solidFill>
                  <a:srgbClr val="5B0F00"/>
                </a:solidFill>
                <a:latin typeface="Josefin Sans Light" pitchFamily="2" charset="0"/>
              </a:rPr>
              <a:t> [Cao 2019]</a:t>
            </a:r>
          </a:p>
          <a:p>
            <a:pPr marL="180975" indent="0">
              <a:buClr>
                <a:schemeClr val="accent6"/>
              </a:buClr>
            </a:pPr>
            <a:r>
              <a:rPr lang="en" dirty="0">
                <a:solidFill>
                  <a:srgbClr val="5B0F00"/>
                </a:solidFill>
                <a:latin typeface="Josefin Slab SemiBold" pitchFamily="2" charset="0"/>
              </a:rPr>
              <a:t>The most widespread one. </a:t>
            </a:r>
            <a:r>
              <a:rPr lang="en" dirty="0">
                <a:solidFill>
                  <a:srgbClr val="5B0F00"/>
                </a:solidFill>
              </a:rPr>
              <a:t>Extremely robust, reasonably accurate and fast.</a:t>
            </a:r>
            <a:br>
              <a:rPr lang="en" sz="800" dirty="0">
                <a:solidFill>
                  <a:srgbClr val="5B0F00"/>
                </a:solidFill>
                <a:latin typeface="Josefin Sans Light" pitchFamily="2" charset="0"/>
              </a:rPr>
            </a:br>
            <a:r>
              <a:rPr lang="en" dirty="0">
                <a:solidFill>
                  <a:srgbClr val="5B0F00"/>
                </a:solidFill>
                <a:latin typeface="Josefin Slab SemiBold" pitchFamily="2" charset="0"/>
              </a:rPr>
              <a:t>Bottom-up method: </a:t>
            </a:r>
            <a:r>
              <a:rPr lang="en-US" b="1" dirty="0"/>
              <a:t>↗ </a:t>
            </a:r>
            <a:r>
              <a:rPr lang="en" dirty="0">
                <a:solidFill>
                  <a:srgbClr val="5B0F00"/>
                </a:solidFill>
                <a:latin typeface="Josefin Slab SemiBold" pitchFamily="2" charset="0"/>
              </a:rPr>
              <a:t>number of people </a:t>
            </a:r>
            <a:r>
              <a:rPr lang="en-US" dirty="0"/>
              <a:t>⇏ </a:t>
            </a:r>
            <a:r>
              <a:rPr lang="en-US" b="1" dirty="0"/>
              <a:t>↗ </a:t>
            </a:r>
            <a:r>
              <a:rPr lang="en-US" dirty="0"/>
              <a:t>c</a:t>
            </a:r>
            <a:r>
              <a:rPr lang="en" dirty="0">
                <a:solidFill>
                  <a:srgbClr val="5B0F00"/>
                </a:solidFill>
                <a:latin typeface="Josefin Slab SemiBold" pitchFamily="2" charset="0"/>
              </a:rPr>
              <a:t>omputing time. </a:t>
            </a:r>
            <a:br>
              <a:rPr lang="en" sz="1000" dirty="0">
                <a:solidFill>
                  <a:srgbClr val="5B0F00"/>
                </a:solidFill>
                <a:latin typeface="Josefin Sans Light" pitchFamily="2" charset="0"/>
              </a:rPr>
            </a:br>
            <a:endParaRPr lang="en" sz="1000" dirty="0">
              <a:solidFill>
                <a:srgbClr val="5B0F00"/>
              </a:solidFill>
              <a:latin typeface="Josefin Sans Light" pitchFamily="2" charset="0"/>
            </a:endParaRPr>
          </a:p>
          <a:p>
            <a:pPr marL="171450" indent="-171450">
              <a:buClr>
                <a:schemeClr val="accent6"/>
              </a:buClr>
              <a:buFont typeface="Arial" panose="020B0604020202020204" pitchFamily="34" charset="0"/>
              <a:buChar char="•"/>
            </a:pPr>
            <a:endParaRPr lang="en" sz="1000" dirty="0">
              <a:solidFill>
                <a:srgbClr val="5B0F00"/>
              </a:solidFill>
              <a:latin typeface="Josefin Sans Light" pitchFamily="2" charset="0"/>
            </a:endParaRPr>
          </a:p>
          <a:p>
            <a:pPr marL="171450" indent="-171450">
              <a:buClr>
                <a:schemeClr val="accent6"/>
              </a:buClr>
              <a:buFont typeface="Arial" panose="020B0604020202020204" pitchFamily="34" charset="0"/>
              <a:buChar char="•"/>
            </a:pPr>
            <a:endParaRPr lang="en" sz="1000" dirty="0">
              <a:solidFill>
                <a:srgbClr val="5B0F00"/>
              </a:solidFill>
              <a:latin typeface="Josefin Sans Light" pitchFamily="2" charset="0"/>
            </a:endParaRPr>
          </a:p>
          <a:p>
            <a:pPr marL="171450" indent="-171450">
              <a:buClr>
                <a:schemeClr val="accent6"/>
              </a:buClr>
              <a:buFont typeface="Arial" panose="020B0604020202020204" pitchFamily="34" charset="0"/>
              <a:buChar char="•"/>
            </a:pPr>
            <a:endParaRPr lang="en" sz="1000" dirty="0">
              <a:solidFill>
                <a:srgbClr val="5B0F00"/>
              </a:solidFill>
              <a:latin typeface="Josefin Sans Light" pitchFamily="2" charset="0"/>
            </a:endParaRPr>
          </a:p>
          <a:p>
            <a:pPr marL="171450" indent="-171450">
              <a:buClr>
                <a:schemeClr val="accent6"/>
              </a:buClr>
              <a:buFont typeface="Arial" panose="020B0604020202020204" pitchFamily="34" charset="0"/>
              <a:buChar char="•"/>
            </a:pPr>
            <a:endParaRPr lang="en" sz="1000" dirty="0">
              <a:solidFill>
                <a:srgbClr val="5B0F00"/>
              </a:solidFill>
              <a:latin typeface="Josefin Sans Light" pitchFamily="2" charset="0"/>
            </a:endParaRPr>
          </a:p>
          <a:p>
            <a:pPr marL="171450" indent="-171450">
              <a:buClr>
                <a:schemeClr val="accent6"/>
              </a:buClr>
              <a:buFont typeface="Arial" panose="020B0604020202020204" pitchFamily="34" charset="0"/>
              <a:buChar char="•"/>
            </a:pPr>
            <a:endParaRPr lang="en" sz="1000" dirty="0">
              <a:solidFill>
                <a:srgbClr val="5B0F00"/>
              </a:solidFill>
              <a:latin typeface="Josefin Sans Light" pitchFamily="2" charset="0"/>
            </a:endParaRPr>
          </a:p>
          <a:p>
            <a:pPr marL="171450" indent="-171450">
              <a:buClr>
                <a:schemeClr val="accent6"/>
              </a:buClr>
              <a:buFont typeface="Arial" panose="020B0604020202020204" pitchFamily="34" charset="0"/>
              <a:buChar char="•"/>
            </a:pPr>
            <a:endParaRPr lang="en" sz="1000" dirty="0">
              <a:solidFill>
                <a:srgbClr val="5B0F00"/>
              </a:solidFill>
              <a:latin typeface="Josefin Sans Light" pitchFamily="2" charset="0"/>
            </a:endParaRPr>
          </a:p>
          <a:p>
            <a:pPr marL="171450" indent="-171450">
              <a:buClr>
                <a:schemeClr val="accent6"/>
              </a:buClr>
              <a:buFont typeface="Arial" panose="020B0604020202020204" pitchFamily="34" charset="0"/>
              <a:buChar char="•"/>
            </a:pPr>
            <a:endParaRPr lang="en" sz="1000" dirty="0">
              <a:solidFill>
                <a:srgbClr val="5B0F00"/>
              </a:solidFill>
              <a:latin typeface="Josefin Sans Light" pitchFamily="2" charset="0"/>
            </a:endParaRPr>
          </a:p>
          <a:p>
            <a:pPr marL="171450" lvl="0" indent="-171450">
              <a:buClr>
                <a:schemeClr val="accent6"/>
              </a:buClr>
              <a:buFont typeface="Arial" panose="020B0604020202020204" pitchFamily="34" charset="0"/>
              <a:buChar char="•"/>
            </a:pPr>
            <a:r>
              <a:rPr lang="en" dirty="0">
                <a:solidFill>
                  <a:srgbClr val="5B0F00"/>
                </a:solidFill>
                <a:latin typeface="Josefin Sans" pitchFamily="2" charset="0"/>
              </a:rPr>
              <a:t>BlazePose</a:t>
            </a:r>
            <a:r>
              <a:rPr lang="en" sz="1000" dirty="0">
                <a:solidFill>
                  <a:srgbClr val="5B0F00"/>
                </a:solidFill>
                <a:latin typeface="Josefin Sans" pitchFamily="2" charset="0"/>
              </a:rPr>
              <a:t> (Mediapipe)</a:t>
            </a:r>
            <a:r>
              <a:rPr lang="en" dirty="0">
                <a:solidFill>
                  <a:srgbClr val="5B0F00"/>
                </a:solidFill>
                <a:latin typeface="Josefin Sans" pitchFamily="2" charset="0"/>
              </a:rPr>
              <a:t> </a:t>
            </a:r>
            <a:r>
              <a:rPr lang="en" sz="800" dirty="0">
                <a:solidFill>
                  <a:srgbClr val="5B0F00"/>
                </a:solidFill>
                <a:latin typeface="Josefin Sans Light" pitchFamily="2" charset="0"/>
              </a:rPr>
              <a:t>[Bazarevsky 2020]</a:t>
            </a:r>
            <a:r>
              <a:rPr lang="en" dirty="0">
                <a:solidFill>
                  <a:srgbClr val="5B0F00"/>
                </a:solidFill>
              </a:rPr>
              <a:t> </a:t>
            </a:r>
          </a:p>
          <a:p>
            <a:pPr marL="171450" lvl="0" indent="-171450">
              <a:buClr>
                <a:schemeClr val="accent6"/>
              </a:buClr>
              <a:buFont typeface="Arial" panose="020B0604020202020204" pitchFamily="34" charset="0"/>
              <a:buChar char="•"/>
            </a:pPr>
            <a:endParaRPr lang="en" dirty="0">
              <a:solidFill>
                <a:srgbClr val="5B0F00"/>
              </a:solidFill>
              <a:latin typeface="Josefin Sans" pitchFamily="2" charset="0"/>
            </a:endParaRPr>
          </a:p>
          <a:p>
            <a:pPr marL="171450" lvl="0" indent="-171450">
              <a:buClr>
                <a:schemeClr val="accent6"/>
              </a:buClr>
              <a:buFont typeface="Arial" panose="020B0604020202020204" pitchFamily="34" charset="0"/>
              <a:buChar char="•"/>
            </a:pPr>
            <a:r>
              <a:rPr lang="en" dirty="0">
                <a:solidFill>
                  <a:srgbClr val="5B0F00"/>
                </a:solidFill>
                <a:latin typeface="Josefin Sans" pitchFamily="2" charset="0"/>
              </a:rPr>
              <a:t>DeepLabCut</a:t>
            </a:r>
            <a:r>
              <a:rPr lang="en" sz="800" dirty="0">
                <a:solidFill>
                  <a:srgbClr val="5B0F00"/>
                </a:solidFill>
                <a:latin typeface="Josefin Sans Light" pitchFamily="2" charset="0"/>
              </a:rPr>
              <a:t> [Mathis 2018]</a:t>
            </a:r>
            <a:endParaRPr lang="en" dirty="0">
              <a:solidFill>
                <a:srgbClr val="5B0F00"/>
              </a:solidFill>
              <a:latin typeface="Josefin Sans" pitchFamily="2" charset="0"/>
            </a:endParaRPr>
          </a:p>
          <a:p>
            <a:pPr marL="171450" lvl="0" indent="-171450">
              <a:buClr>
                <a:schemeClr val="accent6"/>
              </a:buClr>
              <a:buFont typeface="Arial" panose="020B0604020202020204" pitchFamily="34" charset="0"/>
              <a:buChar char="•"/>
            </a:pPr>
            <a:endParaRPr lang="en" sz="800" dirty="0">
              <a:solidFill>
                <a:srgbClr val="5B0F00"/>
              </a:solidFill>
              <a:latin typeface="Josefin Sans Light" pitchFamily="2" charset="0"/>
            </a:endParaRPr>
          </a:p>
          <a:p>
            <a:pPr marL="171450" lvl="0" indent="-171450">
              <a:buClr>
                <a:schemeClr val="accent6"/>
              </a:buClr>
              <a:buFont typeface="Arial" panose="020B0604020202020204" pitchFamily="34" charset="0"/>
              <a:buChar char="•"/>
            </a:pPr>
            <a:endParaRPr lang="en" sz="800" dirty="0">
              <a:solidFill>
                <a:srgbClr val="5B0F00"/>
              </a:solidFill>
              <a:latin typeface="Josefin Sans Light" pitchFamily="2" charset="0"/>
            </a:endParaRPr>
          </a:p>
        </p:txBody>
      </p:sp>
      <p:sp>
        <p:nvSpPr>
          <p:cNvPr id="16" name="Google Shape;51;p6">
            <a:extLst>
              <a:ext uri="{FF2B5EF4-FFF2-40B4-BE49-F238E27FC236}">
                <a16:creationId xmlns:a16="http://schemas.microsoft.com/office/drawing/2014/main" id="{E8D3CD2B-634A-ADB4-7236-FCBE5B5D5F55}"/>
              </a:ext>
            </a:extLst>
          </p:cNvPr>
          <p:cNvSpPr/>
          <p:nvPr/>
        </p:nvSpPr>
        <p:spPr>
          <a:xfrm>
            <a:off x="167950" y="1536303"/>
            <a:ext cx="5879070" cy="3198994"/>
          </a:xfrm>
          <a:prstGeom prst="rect">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FB24DDF9-2E53-D8B0-E448-A86020A99089}"/>
              </a:ext>
            </a:extLst>
          </p:cNvPr>
          <p:cNvGrpSpPr/>
          <p:nvPr/>
        </p:nvGrpSpPr>
        <p:grpSpPr>
          <a:xfrm>
            <a:off x="6365533" y="2621254"/>
            <a:ext cx="2896154" cy="1077218"/>
            <a:chOff x="6357867" y="2580140"/>
            <a:chExt cx="2896154" cy="1077218"/>
          </a:xfrm>
        </p:grpSpPr>
        <p:grpSp>
          <p:nvGrpSpPr>
            <p:cNvPr id="493" name="Group 492">
              <a:extLst>
                <a:ext uri="{FF2B5EF4-FFF2-40B4-BE49-F238E27FC236}">
                  <a16:creationId xmlns:a16="http://schemas.microsoft.com/office/drawing/2014/main" id="{557384BE-7BB2-17F7-B155-745A1116917D}"/>
                </a:ext>
              </a:extLst>
            </p:cNvPr>
            <p:cNvGrpSpPr/>
            <p:nvPr/>
          </p:nvGrpSpPr>
          <p:grpSpPr>
            <a:xfrm>
              <a:off x="6357867" y="2620851"/>
              <a:ext cx="1102602" cy="419533"/>
              <a:chOff x="278430" y="3974717"/>
              <a:chExt cx="905533" cy="457199"/>
            </a:xfrm>
          </p:grpSpPr>
          <p:cxnSp>
            <p:nvCxnSpPr>
              <p:cNvPr id="487" name="Straight Connector 486">
                <a:extLst>
                  <a:ext uri="{FF2B5EF4-FFF2-40B4-BE49-F238E27FC236}">
                    <a16:creationId xmlns:a16="http://schemas.microsoft.com/office/drawing/2014/main" id="{3E76351E-328F-3143-9890-7ADAE59302CA}"/>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488" name="Straight Connector 487">
                <a:extLst>
                  <a:ext uri="{FF2B5EF4-FFF2-40B4-BE49-F238E27FC236}">
                    <a16:creationId xmlns:a16="http://schemas.microsoft.com/office/drawing/2014/main" id="{52A4B0C6-ABFF-D3EB-112C-F2E6F6FD245A}"/>
                  </a:ext>
                </a:extLst>
              </p:cNvPr>
              <p:cNvCxnSpPr>
                <a:cxnSpLocks/>
                <a:stCxn id="490"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489" name="Picture 4">
                <a:extLst>
                  <a:ext uri="{FF2B5EF4-FFF2-40B4-BE49-F238E27FC236}">
                    <a16:creationId xmlns:a16="http://schemas.microsoft.com/office/drawing/2014/main" id="{CEAA7F9D-97ED-E5E6-917A-026A23F4B7B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4">
                <a:extLst>
                  <a:ext uri="{FF2B5EF4-FFF2-40B4-BE49-F238E27FC236}">
                    <a16:creationId xmlns:a16="http://schemas.microsoft.com/office/drawing/2014/main" id="{13ADF0D2-BDE5-B214-32D5-3C74115BDDE2}"/>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491" name="Rectangle: Rounded Corners 490">
                <a:extLst>
                  <a:ext uri="{FF2B5EF4-FFF2-40B4-BE49-F238E27FC236}">
                    <a16:creationId xmlns:a16="http://schemas.microsoft.com/office/drawing/2014/main" id="{525544B5-C708-E2CC-436B-D941940F2AE1}"/>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492" name="Google Shape;495;p52">
                <a:extLst>
                  <a:ext uri="{FF2B5EF4-FFF2-40B4-BE49-F238E27FC236}">
                    <a16:creationId xmlns:a16="http://schemas.microsoft.com/office/drawing/2014/main" id="{73445F19-65D4-37D2-ACF0-88C80F5D4E11}"/>
                  </a:ext>
                </a:extLst>
              </p:cNvPr>
              <p:cNvSpPr txBox="1">
                <a:spLocks/>
              </p:cNvSpPr>
              <p:nvPr/>
            </p:nvSpPr>
            <p:spPr>
              <a:xfrm>
                <a:off x="330051" y="4172387"/>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sp>
          <p:nvSpPr>
            <p:cNvPr id="5130" name="Google Shape;51;p6">
              <a:extLst>
                <a:ext uri="{FF2B5EF4-FFF2-40B4-BE49-F238E27FC236}">
                  <a16:creationId xmlns:a16="http://schemas.microsoft.com/office/drawing/2014/main" id="{B0EEAD38-5243-338F-65F4-C3C72DB91EF1}"/>
                </a:ext>
              </a:extLst>
            </p:cNvPr>
            <p:cNvSpPr/>
            <p:nvPr/>
          </p:nvSpPr>
          <p:spPr>
            <a:xfrm flipH="1">
              <a:off x="6379515" y="2609904"/>
              <a:ext cx="2589994" cy="100429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TextBox 5131">
              <a:extLst>
                <a:ext uri="{FF2B5EF4-FFF2-40B4-BE49-F238E27FC236}">
                  <a16:creationId xmlns:a16="http://schemas.microsoft.com/office/drawing/2014/main" id="{C7DA4039-30DA-34CE-0003-628F53781984}"/>
                </a:ext>
              </a:extLst>
            </p:cNvPr>
            <p:cNvSpPr txBox="1"/>
            <p:nvPr/>
          </p:nvSpPr>
          <p:spPr>
            <a:xfrm>
              <a:off x="7449337" y="2580140"/>
              <a:ext cx="1804684" cy="1077218"/>
            </a:xfrm>
            <a:prstGeom prst="rect">
              <a:avLst/>
            </a:prstGeom>
            <a:noFill/>
          </p:spPr>
          <p:txBody>
            <a:bodyPr wrap="square">
              <a:spAutoFit/>
            </a:bodyPr>
            <a:lstStyle/>
            <a:p>
              <a:pPr marL="0" indent="0">
                <a:buClr>
                  <a:schemeClr val="accent6"/>
                </a:buClr>
              </a:pPr>
              <a:r>
                <a:rPr lang="en-US" sz="1200" b="1" dirty="0">
                  <a:solidFill>
                    <a:srgbClr val="5B0F00"/>
                  </a:solidFill>
                  <a:latin typeface="Josefin Sans" pitchFamily="2" charset="0"/>
                </a:rPr>
                <a:t>Multi-view </a:t>
              </a:r>
            </a:p>
            <a:p>
              <a:pPr marL="0" indent="0">
                <a:buClr>
                  <a:schemeClr val="accent6"/>
                </a:buClr>
              </a:pPr>
              <a:r>
                <a:rPr lang="en-US" sz="1200" b="1" dirty="0">
                  <a:solidFill>
                    <a:srgbClr val="5B0F00"/>
                  </a:solidFill>
                  <a:latin typeface="Josefin Sans" pitchFamily="2" charset="0"/>
                </a:rPr>
                <a:t>3D pose estimation</a:t>
              </a:r>
            </a:p>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1000" b="0" i="1" u="none" strike="noStrike" kern="0" cap="none" spc="0" normalizeH="0" baseline="0" noProof="0" dirty="0">
                  <a:ln>
                    <a:noFill/>
                  </a:ln>
                  <a:solidFill>
                    <a:schemeClr val="accent4"/>
                  </a:solidFill>
                  <a:effectLst/>
                  <a:uLnTx/>
                  <a:uFillTx/>
                  <a:latin typeface="Josefin Sans" pitchFamily="2" charset="0"/>
                  <a:sym typeface="Josefin Slab SemiBold"/>
                </a:rPr>
                <a:t>Occlusions: exist!</a:t>
              </a:r>
            </a:p>
            <a:p>
              <a:pPr marL="171450" indent="-171450">
                <a:buClr>
                  <a:srgbClr val="5B0F00"/>
                </a:buClr>
                <a:buSzPts val="1200"/>
                <a:buFont typeface="Arial" panose="020B0604020202020204" pitchFamily="34" charset="0"/>
                <a:buChar char="•"/>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FreeMocap</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EasyMocap</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AniPose</a:t>
              </a:r>
              <a:endParaRPr lang="en-US" sz="1000" dirty="0">
                <a:solidFill>
                  <a:srgbClr val="5B0F00"/>
                </a:solidFill>
                <a:latin typeface="Josefin Sans" pitchFamily="2" charset="0"/>
              </a:endParaRPr>
            </a:p>
          </p:txBody>
        </p:sp>
      </p:grpSp>
      <p:grpSp>
        <p:nvGrpSpPr>
          <p:cNvPr id="3" name="Group 2">
            <a:extLst>
              <a:ext uri="{FF2B5EF4-FFF2-40B4-BE49-F238E27FC236}">
                <a16:creationId xmlns:a16="http://schemas.microsoft.com/office/drawing/2014/main" id="{029EFB71-9A86-E58E-8FCF-2D660CEC465F}"/>
              </a:ext>
            </a:extLst>
          </p:cNvPr>
          <p:cNvGrpSpPr/>
          <p:nvPr/>
        </p:nvGrpSpPr>
        <p:grpSpPr>
          <a:xfrm>
            <a:off x="6373032" y="3698235"/>
            <a:ext cx="3130126" cy="1077218"/>
            <a:chOff x="6373032" y="3698235"/>
            <a:chExt cx="3130126" cy="1077218"/>
          </a:xfrm>
        </p:grpSpPr>
        <p:grpSp>
          <p:nvGrpSpPr>
            <p:cNvPr id="504" name="Group 503">
              <a:extLst>
                <a:ext uri="{FF2B5EF4-FFF2-40B4-BE49-F238E27FC236}">
                  <a16:creationId xmlns:a16="http://schemas.microsoft.com/office/drawing/2014/main" id="{E5356880-590C-DF3B-9BB4-B8D832A2D45F}"/>
                </a:ext>
              </a:extLst>
            </p:cNvPr>
            <p:cNvGrpSpPr/>
            <p:nvPr/>
          </p:nvGrpSpPr>
          <p:grpSpPr>
            <a:xfrm>
              <a:off x="6373032" y="3737978"/>
              <a:ext cx="1057737" cy="430401"/>
              <a:chOff x="182341" y="4127488"/>
              <a:chExt cx="800187" cy="325602"/>
            </a:xfrm>
          </p:grpSpPr>
          <p:pic>
            <p:nvPicPr>
              <p:cNvPr id="495" name="Picture 494">
                <a:extLst>
                  <a:ext uri="{FF2B5EF4-FFF2-40B4-BE49-F238E27FC236}">
                    <a16:creationId xmlns:a16="http://schemas.microsoft.com/office/drawing/2014/main" id="{542A027D-D01E-DC24-77A9-63BE86D24D8F}"/>
                  </a:ext>
                </a:extLst>
              </p:cNvPr>
              <p:cNvPicPr>
                <a:picLocks noChangeAspect="1"/>
              </p:cNvPicPr>
              <p:nvPr/>
            </p:nvPicPr>
            <p:blipFill>
              <a:blip r:embed="rId4">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5">
                        <a14:imgEffect>
                          <a14:artisticPhotocopy trans="0" detail="10"/>
                        </a14:imgEffect>
                      </a14:imgLayer>
                    </a14:imgProps>
                  </a:ext>
                </a:extLst>
              </a:blip>
              <a:stretch>
                <a:fillRect/>
              </a:stretch>
            </p:blipFill>
            <p:spPr>
              <a:xfrm rot="17216814">
                <a:off x="740697" y="4211259"/>
                <a:ext cx="209390" cy="274272"/>
              </a:xfrm>
              <a:prstGeom prst="rect">
                <a:avLst/>
              </a:prstGeom>
              <a:ln>
                <a:noFill/>
              </a:ln>
              <a:effectLst>
                <a:softEdge rad="0"/>
              </a:effectLst>
            </p:spPr>
          </p:pic>
          <p:grpSp>
            <p:nvGrpSpPr>
              <p:cNvPr id="496" name="Group 495">
                <a:extLst>
                  <a:ext uri="{FF2B5EF4-FFF2-40B4-BE49-F238E27FC236}">
                    <a16:creationId xmlns:a16="http://schemas.microsoft.com/office/drawing/2014/main" id="{D06008E8-6A4A-64D6-BDE2-0F26081A593F}"/>
                  </a:ext>
                </a:extLst>
              </p:cNvPr>
              <p:cNvGrpSpPr/>
              <p:nvPr/>
            </p:nvGrpSpPr>
            <p:grpSpPr>
              <a:xfrm>
                <a:off x="182341" y="4127488"/>
                <a:ext cx="769320" cy="292722"/>
                <a:chOff x="278430" y="3974717"/>
                <a:chExt cx="905533" cy="457199"/>
              </a:xfrm>
            </p:grpSpPr>
            <p:cxnSp>
              <p:nvCxnSpPr>
                <p:cNvPr id="498" name="Straight Connector 497">
                  <a:extLst>
                    <a:ext uri="{FF2B5EF4-FFF2-40B4-BE49-F238E27FC236}">
                      <a16:creationId xmlns:a16="http://schemas.microsoft.com/office/drawing/2014/main" id="{8D9B8806-2DBA-A7EF-E0FB-459C85A2A3D0}"/>
                    </a:ext>
                  </a:extLst>
                </p:cNvPr>
                <p:cNvCxnSpPr>
                  <a:cxnSpLocks/>
                </p:cNvCxnSpPr>
                <p:nvPr/>
              </p:nvCxnSpPr>
              <p:spPr>
                <a:xfrm>
                  <a:off x="431848" y="4127117"/>
                  <a:ext cx="752115" cy="14146"/>
                </a:xfrm>
                <a:prstGeom prst="line">
                  <a:avLst/>
                </a:prstGeom>
                <a:ln w="6350"/>
              </p:spPr>
              <p:style>
                <a:lnRef idx="1">
                  <a:schemeClr val="accent2"/>
                </a:lnRef>
                <a:fillRef idx="0">
                  <a:schemeClr val="accent2"/>
                </a:fillRef>
                <a:effectRef idx="0">
                  <a:schemeClr val="accent2"/>
                </a:effectRef>
                <a:fontRef idx="minor">
                  <a:schemeClr val="tx1"/>
                </a:fontRef>
              </p:style>
            </p:cxnSp>
            <p:cxnSp>
              <p:nvCxnSpPr>
                <p:cNvPr id="499" name="Straight Connector 498">
                  <a:extLst>
                    <a:ext uri="{FF2B5EF4-FFF2-40B4-BE49-F238E27FC236}">
                      <a16:creationId xmlns:a16="http://schemas.microsoft.com/office/drawing/2014/main" id="{DAE3E681-9733-06A5-04B1-305B56D0A21C}"/>
                    </a:ext>
                  </a:extLst>
                </p:cNvPr>
                <p:cNvCxnSpPr>
                  <a:cxnSpLocks/>
                  <a:stCxn id="501" idx="2"/>
                </p:cNvCxnSpPr>
                <p:nvPr/>
              </p:nvCxnSpPr>
              <p:spPr>
                <a:xfrm flipV="1">
                  <a:off x="480836" y="4110723"/>
                  <a:ext cx="703127" cy="168794"/>
                </a:xfrm>
                <a:prstGeom prst="line">
                  <a:avLst/>
                </a:prstGeom>
                <a:ln w="6350"/>
              </p:spPr>
              <p:style>
                <a:lnRef idx="1">
                  <a:schemeClr val="accent2"/>
                </a:lnRef>
                <a:fillRef idx="0">
                  <a:schemeClr val="accent2"/>
                </a:fillRef>
                <a:effectRef idx="0">
                  <a:schemeClr val="accent2"/>
                </a:effectRef>
                <a:fontRef idx="minor">
                  <a:schemeClr val="tx1"/>
                </a:fontRef>
              </p:style>
            </p:cxnSp>
            <p:pic>
              <p:nvPicPr>
                <p:cNvPr id="500" name="Picture 4">
                  <a:extLst>
                    <a:ext uri="{FF2B5EF4-FFF2-40B4-BE49-F238E27FC236}">
                      <a16:creationId xmlns:a16="http://schemas.microsoft.com/office/drawing/2014/main" id="{A6FD39B1-4309-03F2-925B-F113BF23CA9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575821">
                  <a:off x="347763" y="4127116"/>
                  <a:ext cx="404812" cy="304800"/>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4">
                  <a:extLst>
                    <a:ext uri="{FF2B5EF4-FFF2-40B4-BE49-F238E27FC236}">
                      <a16:creationId xmlns:a16="http://schemas.microsoft.com/office/drawing/2014/main" id="{3876FEA6-BB76-F9A4-3440-2C8BCD89354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430" y="3974717"/>
                  <a:ext cx="404812" cy="304800"/>
                </a:xfrm>
                <a:prstGeom prst="rect">
                  <a:avLst/>
                </a:prstGeom>
                <a:noFill/>
                <a:extLst>
                  <a:ext uri="{909E8E84-426E-40DD-AFC4-6F175D3DCCD1}">
                    <a14:hiddenFill xmlns:a14="http://schemas.microsoft.com/office/drawing/2010/main">
                      <a:solidFill>
                        <a:srgbClr val="FFFFFF"/>
                      </a:solidFill>
                    </a14:hiddenFill>
                  </a:ext>
                </a:extLst>
              </p:spPr>
            </p:pic>
            <p:sp>
              <p:nvSpPr>
                <p:cNvPr id="502" name="Rectangle: Rounded Corners 501">
                  <a:extLst>
                    <a:ext uri="{FF2B5EF4-FFF2-40B4-BE49-F238E27FC236}">
                      <a16:creationId xmlns:a16="http://schemas.microsoft.com/office/drawing/2014/main" id="{6476C7C3-452C-01BC-EEF3-53BEA6E36A6A}"/>
                    </a:ext>
                  </a:extLst>
                </p:cNvPr>
                <p:cNvSpPr/>
                <p:nvPr/>
              </p:nvSpPr>
              <p:spPr>
                <a:xfrm>
                  <a:off x="378023" y="4128115"/>
                  <a:ext cx="196384" cy="168794"/>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03" name="Google Shape;495;p52">
                  <a:extLst>
                    <a:ext uri="{FF2B5EF4-FFF2-40B4-BE49-F238E27FC236}">
                      <a16:creationId xmlns:a16="http://schemas.microsoft.com/office/drawing/2014/main" id="{2FBD7F38-C5C9-F4A4-49F7-BB00EBA2A4D8}"/>
                    </a:ext>
                  </a:extLst>
                </p:cNvPr>
                <p:cNvSpPr txBox="1">
                  <a:spLocks/>
                </p:cNvSpPr>
                <p:nvPr/>
              </p:nvSpPr>
              <p:spPr>
                <a:xfrm>
                  <a:off x="325379" y="4180018"/>
                  <a:ext cx="562333" cy="2403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sp>
          <p:nvSpPr>
            <p:cNvPr id="5133" name="Google Shape;51;p6">
              <a:extLst>
                <a:ext uri="{FF2B5EF4-FFF2-40B4-BE49-F238E27FC236}">
                  <a16:creationId xmlns:a16="http://schemas.microsoft.com/office/drawing/2014/main" id="{38E5F8F7-F13E-C482-5BC7-B09238F0DF8A}"/>
                </a:ext>
              </a:extLst>
            </p:cNvPr>
            <p:cNvSpPr/>
            <p:nvPr/>
          </p:nvSpPr>
          <p:spPr>
            <a:xfrm flipH="1">
              <a:off x="6373032" y="3730998"/>
              <a:ext cx="2611643" cy="100429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TextBox 5133">
              <a:extLst>
                <a:ext uri="{FF2B5EF4-FFF2-40B4-BE49-F238E27FC236}">
                  <a16:creationId xmlns:a16="http://schemas.microsoft.com/office/drawing/2014/main" id="{2C8F81B0-41C2-D736-7E81-4A9146460C0F}"/>
                </a:ext>
              </a:extLst>
            </p:cNvPr>
            <p:cNvSpPr txBox="1"/>
            <p:nvPr/>
          </p:nvSpPr>
          <p:spPr>
            <a:xfrm>
              <a:off x="7460469" y="3698235"/>
              <a:ext cx="2042689" cy="1077218"/>
            </a:xfrm>
            <a:prstGeom prst="rect">
              <a:avLst/>
            </a:prstGeom>
            <a:noFill/>
          </p:spPr>
          <p:txBody>
            <a:bodyPr wrap="square">
              <a:spAutoFit/>
            </a:bodyPr>
            <a:lstStyle/>
            <a:p>
              <a:pPr marL="0" indent="0">
                <a:buClr>
                  <a:schemeClr val="accent6"/>
                </a:buClr>
              </a:pPr>
              <a:r>
                <a:rPr lang="en-US" sz="1200" b="1" dirty="0">
                  <a:solidFill>
                    <a:srgbClr val="5B0F00"/>
                  </a:solidFill>
                  <a:latin typeface="Josefin Sans" pitchFamily="2" charset="0"/>
                </a:rPr>
                <a:t>Multi-view </a:t>
              </a:r>
            </a:p>
            <a:p>
              <a:pPr marL="0" indent="0">
                <a:buClr>
                  <a:schemeClr val="accent6"/>
                </a:buClr>
              </a:pPr>
              <a:r>
                <a:rPr lang="en-US" sz="1200" b="1" dirty="0">
                  <a:solidFill>
                    <a:srgbClr val="5B0F00"/>
                  </a:solidFill>
                  <a:latin typeface="Josefin Sans" pitchFamily="2" charset="0"/>
                </a:rPr>
                <a:t>3D joint angles</a:t>
              </a:r>
            </a:p>
            <a:p>
              <a:pPr marR="0" lvl="0" algn="l" defTabSz="914400" rtl="0" eaLnBrk="1" fontAlgn="auto" latinLnBrk="0" hangingPunct="1">
                <a:lnSpc>
                  <a:spcPct val="100000"/>
                </a:lnSpc>
                <a:spcBef>
                  <a:spcPts val="0"/>
                </a:spcBef>
                <a:spcAft>
                  <a:spcPts val="0"/>
                </a:spcAft>
                <a:buClr>
                  <a:srgbClr val="5B0F00"/>
                </a:buClr>
                <a:buSzPts val="1200"/>
                <a:tabLst/>
                <a:defRPr/>
              </a:pPr>
              <a:r>
                <a:rPr kumimoji="0" lang="en" sz="1000" b="0" i="1" u="none" strike="noStrike" kern="0" cap="none" spc="0" normalizeH="0" baseline="0" noProof="0" dirty="0">
                  <a:ln>
                    <a:noFill/>
                  </a:ln>
                  <a:solidFill>
                    <a:schemeClr val="accent4"/>
                  </a:solidFill>
                  <a:effectLst/>
                  <a:uLnTx/>
                  <a:uFillTx/>
                  <a:latin typeface="Josefin Sans" pitchFamily="2" charset="0"/>
                  <a:sym typeface="Josefin Slab SemiBold"/>
                </a:rPr>
                <a:t>Skeleton: exists! </a:t>
              </a:r>
              <a:endParaRPr kumimoji="0" lang="en" sz="1000" b="0" i="0" u="none" strike="noStrike" kern="0" cap="none" spc="0" normalizeH="0" baseline="0" noProof="0" dirty="0">
                <a:ln>
                  <a:noFill/>
                </a:ln>
                <a:solidFill>
                  <a:srgbClr val="5B0F00"/>
                </a:solidFill>
                <a:effectLst/>
                <a:uLnTx/>
                <a:uFillTx/>
                <a:latin typeface="Josefin Slab SemiBold"/>
                <a:sym typeface="Josefin Slab SemiBold"/>
              </a:endParaRP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Theia</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Pose2Sim</a:t>
              </a:r>
            </a:p>
            <a:p>
              <a:pPr marL="171450" marR="0" lvl="0" indent="-171450" algn="l" defTabSz="914400" rtl="0" eaLnBrk="1" fontAlgn="auto" latinLnBrk="0" hangingPunct="1">
                <a:lnSpc>
                  <a:spcPct val="100000"/>
                </a:lnSpc>
                <a:spcBef>
                  <a:spcPts val="0"/>
                </a:spcBef>
                <a:spcAft>
                  <a:spcPts val="0"/>
                </a:spcAft>
                <a:buClr>
                  <a:srgbClr val="5B0F00"/>
                </a:buClr>
                <a:buSzPts val="1200"/>
                <a:buFont typeface="Arial" panose="020B0604020202020204" pitchFamily="34" charset="0"/>
                <a:buChar char="•"/>
                <a:tabLst/>
                <a:defRPr/>
              </a:pPr>
              <a:r>
                <a:rPr kumimoji="0" lang="en" sz="1000" b="0" i="0" u="none" strike="noStrike" kern="0" cap="none" spc="0" normalizeH="0" baseline="0" noProof="0" dirty="0">
                  <a:ln>
                    <a:noFill/>
                  </a:ln>
                  <a:solidFill>
                    <a:srgbClr val="5B0F00"/>
                  </a:solidFill>
                  <a:effectLst/>
                  <a:uLnTx/>
                  <a:uFillTx/>
                  <a:latin typeface="Josefin Slab SemiBold"/>
                  <a:sym typeface="Josefin Slab SemiBold"/>
                </a:rPr>
                <a:t>OpenCap</a:t>
              </a:r>
              <a:endParaRPr lang="en-US" sz="1200" dirty="0">
                <a:solidFill>
                  <a:srgbClr val="5B0F00"/>
                </a:solidFill>
                <a:latin typeface="Josefin Sans" pitchFamily="2" charset="0"/>
              </a:endParaRPr>
            </a:p>
          </p:txBody>
        </p:sp>
      </p:grpSp>
      <p:grpSp>
        <p:nvGrpSpPr>
          <p:cNvPr id="5137" name="Group 5136">
            <a:extLst>
              <a:ext uri="{FF2B5EF4-FFF2-40B4-BE49-F238E27FC236}">
                <a16:creationId xmlns:a16="http://schemas.microsoft.com/office/drawing/2014/main" id="{5DE52AEC-1D2E-423F-5BD1-F38FE7B3E0E1}"/>
              </a:ext>
            </a:extLst>
          </p:cNvPr>
          <p:cNvGrpSpPr/>
          <p:nvPr/>
        </p:nvGrpSpPr>
        <p:grpSpPr>
          <a:xfrm>
            <a:off x="166449" y="1529626"/>
            <a:ext cx="591550" cy="433536"/>
            <a:chOff x="272781" y="2134681"/>
            <a:chExt cx="591550" cy="433536"/>
          </a:xfrm>
        </p:grpSpPr>
        <p:pic>
          <p:nvPicPr>
            <p:cNvPr id="509" name="Picture 4">
              <a:extLst>
                <a:ext uri="{FF2B5EF4-FFF2-40B4-BE49-F238E27FC236}">
                  <a16:creationId xmlns:a16="http://schemas.microsoft.com/office/drawing/2014/main" id="{1C113B7C-7EB7-D8C1-2E77-7E049BBBAEB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Rounded Corners 5134">
              <a:extLst>
                <a:ext uri="{FF2B5EF4-FFF2-40B4-BE49-F238E27FC236}">
                  <a16:creationId xmlns:a16="http://schemas.microsoft.com/office/drawing/2014/main" id="{9367D525-88B1-F5AD-B373-17A13EF3ECBC}"/>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10" name="Google Shape;495;p52">
              <a:extLst>
                <a:ext uri="{FF2B5EF4-FFF2-40B4-BE49-F238E27FC236}">
                  <a16:creationId xmlns:a16="http://schemas.microsoft.com/office/drawing/2014/main" id="{D3240C2B-D54E-A0FB-6062-DEEC6E75A850}"/>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2D</a:t>
              </a:r>
            </a:p>
          </p:txBody>
        </p:sp>
      </p:grpSp>
      <p:grpSp>
        <p:nvGrpSpPr>
          <p:cNvPr id="7" name="Group 6">
            <a:extLst>
              <a:ext uri="{FF2B5EF4-FFF2-40B4-BE49-F238E27FC236}">
                <a16:creationId xmlns:a16="http://schemas.microsoft.com/office/drawing/2014/main" id="{444FED2D-D16E-6DE0-5469-5A30F974BD5B}"/>
              </a:ext>
            </a:extLst>
          </p:cNvPr>
          <p:cNvGrpSpPr/>
          <p:nvPr/>
        </p:nvGrpSpPr>
        <p:grpSpPr>
          <a:xfrm>
            <a:off x="6373032" y="1526145"/>
            <a:ext cx="3170289" cy="1038800"/>
            <a:chOff x="6365533" y="1463920"/>
            <a:chExt cx="3170289" cy="1038800"/>
          </a:xfrm>
        </p:grpSpPr>
        <p:sp>
          <p:nvSpPr>
            <p:cNvPr id="5120" name="Google Shape;490;p52">
              <a:extLst>
                <a:ext uri="{FF2B5EF4-FFF2-40B4-BE49-F238E27FC236}">
                  <a16:creationId xmlns:a16="http://schemas.microsoft.com/office/drawing/2014/main" id="{3463DB93-C955-33F6-A03A-52379F0FD44A}"/>
                </a:ext>
              </a:extLst>
            </p:cNvPr>
            <p:cNvSpPr txBox="1">
              <a:spLocks/>
            </p:cNvSpPr>
            <p:nvPr/>
          </p:nvSpPr>
          <p:spPr>
            <a:xfrm>
              <a:off x="7448828" y="1563548"/>
              <a:ext cx="2086994" cy="861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338987"/>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1pPr>
              <a:lvl2pPr marL="914400" marR="0" lvl="1"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2pPr>
              <a:lvl3pPr marL="1371600" marR="0" lvl="2"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3pPr>
              <a:lvl4pPr marL="1828800" marR="0" lvl="3"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4pPr>
              <a:lvl5pPr marL="2286000" marR="0" lvl="4"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5pPr>
              <a:lvl6pPr marL="2743200" marR="0" lvl="5"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6pPr>
              <a:lvl7pPr marL="3200400" marR="0" lvl="6"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7pPr>
              <a:lvl8pPr marL="3657600" marR="0" lvl="7"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8pPr>
              <a:lvl9pPr marL="4114800" marR="0" lvl="8" indent="-304800" algn="l" rtl="0">
                <a:lnSpc>
                  <a:spcPct val="100000"/>
                </a:lnSpc>
                <a:spcBef>
                  <a:spcPts val="0"/>
                </a:spcBef>
                <a:spcAft>
                  <a:spcPts val="0"/>
                </a:spcAft>
                <a:buClr>
                  <a:schemeClr val="lt1"/>
                </a:buClr>
                <a:buSzPts val="1200"/>
                <a:buFont typeface="Josefin Slab SemiBold"/>
                <a:buNone/>
                <a:defRPr sz="1200" b="0" i="0" u="none" strike="noStrike" cap="none">
                  <a:solidFill>
                    <a:schemeClr val="lt1"/>
                  </a:solidFill>
                  <a:latin typeface="Josefin Slab SemiBold"/>
                  <a:ea typeface="Josefin Slab SemiBold"/>
                  <a:cs typeface="Josefin Slab SemiBold"/>
                  <a:sym typeface="Josefin Slab SemiBold"/>
                </a:defRPr>
              </a:lvl9pPr>
            </a:lstStyle>
            <a:p>
              <a:pPr marL="0" indent="0">
                <a:buClr>
                  <a:schemeClr val="accent6"/>
                </a:buClr>
              </a:pPr>
              <a:r>
                <a:rPr lang="en-US" b="1" dirty="0">
                  <a:solidFill>
                    <a:srgbClr val="5B0F00"/>
                  </a:solidFill>
                  <a:latin typeface="Josefin Sans" pitchFamily="2" charset="0"/>
                </a:rPr>
                <a:t>Monocular </a:t>
              </a:r>
            </a:p>
            <a:p>
              <a:pPr marL="0" indent="0">
                <a:buClr>
                  <a:schemeClr val="accent6"/>
                </a:buClr>
              </a:pPr>
              <a:r>
                <a:rPr lang="en-US" b="1" dirty="0">
                  <a:solidFill>
                    <a:srgbClr val="5B0F00"/>
                  </a:solidFill>
                  <a:latin typeface="Josefin Sans" pitchFamily="2" charset="0"/>
                </a:rPr>
                <a:t>3D pose estimation</a:t>
              </a:r>
            </a:p>
            <a:p>
              <a:pPr marL="0" indent="0">
                <a:buClr>
                  <a:schemeClr val="accent6"/>
                </a:buClr>
              </a:pPr>
              <a:r>
                <a:rPr lang="en-US" sz="1000" i="1" dirty="0">
                  <a:solidFill>
                    <a:schemeClr val="accent4"/>
                  </a:solidFill>
                  <a:latin typeface="Josefin Sans" pitchFamily="2" charset="0"/>
                </a:rPr>
                <a:t>3D: exists!</a:t>
              </a:r>
            </a:p>
            <a:p>
              <a:pPr marL="171450" indent="-171450">
                <a:buClr>
                  <a:schemeClr val="accent6"/>
                </a:buClr>
                <a:buFont typeface="Arial" panose="020B0604020202020204" pitchFamily="34" charset="0"/>
                <a:buChar char="•"/>
              </a:pPr>
              <a:r>
                <a:rPr lang="en-US" sz="1000" dirty="0" err="1">
                  <a:solidFill>
                    <a:srgbClr val="5B0F00"/>
                  </a:solidFill>
                  <a:latin typeface="Josefin Sans" pitchFamily="2" charset="0"/>
                </a:rPr>
                <a:t>BlazePose</a:t>
              </a:r>
              <a:endParaRPr lang="en-US" sz="1000" dirty="0">
                <a:solidFill>
                  <a:srgbClr val="5B0F00"/>
                </a:solidFill>
              </a:endParaRPr>
            </a:p>
            <a:p>
              <a:pPr marL="171450" indent="-171450">
                <a:buClr>
                  <a:schemeClr val="accent6"/>
                </a:buClr>
                <a:buFont typeface="Arial" panose="020B0604020202020204" pitchFamily="34" charset="0"/>
                <a:buChar char="•"/>
              </a:pPr>
              <a:r>
                <a:rPr lang="en-US" sz="1000" dirty="0">
                  <a:solidFill>
                    <a:srgbClr val="5B0F00"/>
                  </a:solidFill>
                  <a:latin typeface="Josefin Sans" pitchFamily="2" charset="0"/>
                </a:rPr>
                <a:t>SMPL suite</a:t>
              </a:r>
            </a:p>
            <a:p>
              <a:pPr marL="171450" indent="-171450">
                <a:buClr>
                  <a:schemeClr val="accent6"/>
                </a:buClr>
                <a:buFont typeface="Arial" panose="020B0604020202020204" pitchFamily="34" charset="0"/>
                <a:buChar char="•"/>
              </a:pPr>
              <a:endParaRPr lang="en-US" dirty="0">
                <a:solidFill>
                  <a:srgbClr val="5B0F00"/>
                </a:solidFill>
                <a:latin typeface="Josefin Sans" pitchFamily="2" charset="0"/>
              </a:endParaRPr>
            </a:p>
          </p:txBody>
        </p:sp>
        <p:sp>
          <p:nvSpPr>
            <p:cNvPr id="5129" name="Google Shape;51;p6">
              <a:extLst>
                <a:ext uri="{FF2B5EF4-FFF2-40B4-BE49-F238E27FC236}">
                  <a16:creationId xmlns:a16="http://schemas.microsoft.com/office/drawing/2014/main" id="{E505364A-A104-EEB6-92E4-1DA56B9889E6}"/>
                </a:ext>
              </a:extLst>
            </p:cNvPr>
            <p:cNvSpPr/>
            <p:nvPr/>
          </p:nvSpPr>
          <p:spPr>
            <a:xfrm>
              <a:off x="6373033" y="1474776"/>
              <a:ext cx="2589994" cy="102794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8" name="Group 5137">
              <a:extLst>
                <a:ext uri="{FF2B5EF4-FFF2-40B4-BE49-F238E27FC236}">
                  <a16:creationId xmlns:a16="http://schemas.microsoft.com/office/drawing/2014/main" id="{502867C5-AC33-4F2D-0AC8-0243459CEAC7}"/>
                </a:ext>
              </a:extLst>
            </p:cNvPr>
            <p:cNvGrpSpPr/>
            <p:nvPr/>
          </p:nvGrpSpPr>
          <p:grpSpPr>
            <a:xfrm>
              <a:off x="6365533" y="1463920"/>
              <a:ext cx="591550" cy="433536"/>
              <a:chOff x="272781" y="2134681"/>
              <a:chExt cx="591550" cy="433536"/>
            </a:xfrm>
          </p:grpSpPr>
          <p:pic>
            <p:nvPicPr>
              <p:cNvPr id="5139" name="Picture 4">
                <a:extLst>
                  <a:ext uri="{FF2B5EF4-FFF2-40B4-BE49-F238E27FC236}">
                    <a16:creationId xmlns:a16="http://schemas.microsoft.com/office/drawing/2014/main" id="{4CEB5B1D-496A-47C4-25A3-ED41469163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81" y="2141654"/>
                <a:ext cx="539396" cy="426563"/>
              </a:xfrm>
              <a:prstGeom prst="rect">
                <a:avLst/>
              </a:prstGeom>
              <a:noFill/>
              <a:extLst>
                <a:ext uri="{909E8E84-426E-40DD-AFC4-6F175D3DCCD1}">
                  <a14:hiddenFill xmlns:a14="http://schemas.microsoft.com/office/drawing/2010/main">
                    <a:solidFill>
                      <a:srgbClr val="FFFFFF"/>
                    </a:solidFill>
                  </a14:hiddenFill>
                </a:ext>
              </a:extLst>
            </p:spPr>
          </p:pic>
          <p:sp>
            <p:nvSpPr>
              <p:cNvPr id="5140" name="Rectangle: Rounded Corners 5139">
                <a:extLst>
                  <a:ext uri="{FF2B5EF4-FFF2-40B4-BE49-F238E27FC236}">
                    <a16:creationId xmlns:a16="http://schemas.microsoft.com/office/drawing/2014/main" id="{09E3B9AA-6AF9-7E9F-0BC3-A97019C0C788}"/>
                  </a:ext>
                </a:extLst>
              </p:cNvPr>
              <p:cNvSpPr/>
              <p:nvPr/>
            </p:nvSpPr>
            <p:spPr>
              <a:xfrm>
                <a:off x="379562" y="2272596"/>
                <a:ext cx="239123" cy="154888"/>
              </a:xfrm>
              <a:prstGeom prst="roundRect">
                <a:avLst/>
              </a:prstGeom>
              <a:ln w="12700">
                <a:solidFill>
                  <a:srgbClr val="5B0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Josefin Sans" pitchFamily="2" charset="0"/>
                </a:endParaRPr>
              </a:p>
            </p:txBody>
          </p:sp>
          <p:sp>
            <p:nvSpPr>
              <p:cNvPr id="5141" name="Google Shape;495;p52">
                <a:extLst>
                  <a:ext uri="{FF2B5EF4-FFF2-40B4-BE49-F238E27FC236}">
                    <a16:creationId xmlns:a16="http://schemas.microsoft.com/office/drawing/2014/main" id="{230CA7A4-4744-988D-3EBA-F2D3CD5EBC27}"/>
                  </a:ext>
                </a:extLst>
              </p:cNvPr>
              <p:cNvSpPr txBox="1">
                <a:spLocks/>
              </p:cNvSpPr>
              <p:nvPr/>
            </p:nvSpPr>
            <p:spPr>
              <a:xfrm>
                <a:off x="324936" y="2134681"/>
                <a:ext cx="539395" cy="3976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38987"/>
                  </a:buClr>
                  <a:buSzPts val="1600"/>
                  <a:buFont typeface="Josefin Sans"/>
                  <a:buNone/>
                  <a:defRPr sz="1600" b="1" i="0" u="none" strike="noStrike" cap="none">
                    <a:solidFill>
                      <a:schemeClr val="lt1"/>
                    </a:solidFill>
                    <a:latin typeface="Josefin Sans"/>
                    <a:ea typeface="Josefin Sans"/>
                    <a:cs typeface="Josefin Sans"/>
                    <a:sym typeface="Josefin Sans"/>
                  </a:defRPr>
                </a:lvl1pPr>
                <a:lvl2pPr marR="0" lvl="1"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2pPr>
                <a:lvl3pPr marR="0" lvl="2"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3pPr>
                <a:lvl4pPr marR="0" lvl="3"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4pPr>
                <a:lvl5pPr marR="0" lvl="4"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5pPr>
                <a:lvl6pPr marR="0" lvl="5"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6pPr>
                <a:lvl7pPr marR="0" lvl="6"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7pPr>
                <a:lvl8pPr marR="0" lvl="7"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8pPr>
                <a:lvl9pPr marR="0" lvl="8" algn="ctr" rtl="0">
                  <a:lnSpc>
                    <a:spcPct val="100000"/>
                  </a:lnSpc>
                  <a:spcBef>
                    <a:spcPts val="0"/>
                  </a:spcBef>
                  <a:spcAft>
                    <a:spcPts val="0"/>
                  </a:spcAft>
                  <a:buClr>
                    <a:schemeClr val="lt1"/>
                  </a:buClr>
                  <a:buSzPts val="1600"/>
                  <a:buFont typeface="Josefin Sans"/>
                  <a:buNone/>
                  <a:defRPr sz="1600" b="1" i="0" u="none" strike="noStrike" cap="none">
                    <a:solidFill>
                      <a:schemeClr val="lt1"/>
                    </a:solidFill>
                    <a:latin typeface="Josefin Sans"/>
                    <a:ea typeface="Josefin Sans"/>
                    <a:cs typeface="Josefin Sans"/>
                    <a:sym typeface="Josefin Sans"/>
                  </a:defRPr>
                </a:lvl9pPr>
              </a:lstStyle>
              <a:p>
                <a:r>
                  <a:rPr lang="en-US" sz="1000" dirty="0"/>
                  <a:t>3D</a:t>
                </a:r>
              </a:p>
            </p:txBody>
          </p:sp>
        </p:grpSp>
      </p:grpSp>
      <p:grpSp>
        <p:nvGrpSpPr>
          <p:cNvPr id="483" name="Group 482">
            <a:extLst>
              <a:ext uri="{FF2B5EF4-FFF2-40B4-BE49-F238E27FC236}">
                <a16:creationId xmlns:a16="http://schemas.microsoft.com/office/drawing/2014/main" id="{266E2D7B-FA6C-84A5-605B-0386F10CCB91}"/>
              </a:ext>
            </a:extLst>
          </p:cNvPr>
          <p:cNvGrpSpPr/>
          <p:nvPr/>
        </p:nvGrpSpPr>
        <p:grpSpPr>
          <a:xfrm>
            <a:off x="992238" y="2609678"/>
            <a:ext cx="2412571" cy="978629"/>
            <a:chOff x="988913" y="2571750"/>
            <a:chExt cx="2412571" cy="978629"/>
          </a:xfrm>
        </p:grpSpPr>
        <p:grpSp>
          <p:nvGrpSpPr>
            <p:cNvPr id="27" name="Group 26">
              <a:extLst>
                <a:ext uri="{FF2B5EF4-FFF2-40B4-BE49-F238E27FC236}">
                  <a16:creationId xmlns:a16="http://schemas.microsoft.com/office/drawing/2014/main" id="{609EED7D-078B-0849-0CD5-BA6C3C92547D}"/>
                </a:ext>
              </a:extLst>
            </p:cNvPr>
            <p:cNvGrpSpPr/>
            <p:nvPr/>
          </p:nvGrpSpPr>
          <p:grpSpPr>
            <a:xfrm>
              <a:off x="988913" y="2571750"/>
              <a:ext cx="2412571" cy="978629"/>
              <a:chOff x="-3406955" y="1763260"/>
              <a:chExt cx="3608167" cy="1463607"/>
            </a:xfrm>
          </p:grpSpPr>
          <p:pic>
            <p:nvPicPr>
              <p:cNvPr id="17" name="Picture 16">
                <a:extLst>
                  <a:ext uri="{FF2B5EF4-FFF2-40B4-BE49-F238E27FC236}">
                    <a16:creationId xmlns:a16="http://schemas.microsoft.com/office/drawing/2014/main" id="{F3071342-A75B-0D88-ED95-D09A4F0CBF9E}"/>
                  </a:ext>
                </a:extLst>
              </p:cNvPr>
              <p:cNvPicPr>
                <a:picLocks noChangeAspect="1"/>
              </p:cNvPicPr>
              <p:nvPr/>
            </p:nvPicPr>
            <p:blipFill rotWithShape="1">
              <a:blip r:embed="rId6"/>
              <a:srcRect t="12391"/>
              <a:stretch/>
            </p:blipFill>
            <p:spPr>
              <a:xfrm>
                <a:off x="-1564973" y="1763260"/>
                <a:ext cx="1766185" cy="1463607"/>
              </a:xfrm>
              <a:prstGeom prst="rect">
                <a:avLst/>
              </a:prstGeom>
            </p:spPr>
          </p:pic>
          <p:grpSp>
            <p:nvGrpSpPr>
              <p:cNvPr id="26" name="Group 25">
                <a:extLst>
                  <a:ext uri="{FF2B5EF4-FFF2-40B4-BE49-F238E27FC236}">
                    <a16:creationId xmlns:a16="http://schemas.microsoft.com/office/drawing/2014/main" id="{FAACF4BF-5D03-187B-36B8-29A6A4907014}"/>
                  </a:ext>
                </a:extLst>
              </p:cNvPr>
              <p:cNvGrpSpPr/>
              <p:nvPr/>
            </p:nvGrpSpPr>
            <p:grpSpPr>
              <a:xfrm>
                <a:off x="-3406955" y="1763260"/>
                <a:ext cx="1816890" cy="1450592"/>
                <a:chOff x="-3406955" y="1763260"/>
                <a:chExt cx="1816890" cy="1450592"/>
              </a:xfrm>
            </p:grpSpPr>
            <p:pic>
              <p:nvPicPr>
                <p:cNvPr id="12" name="Picture 11">
                  <a:extLst>
                    <a:ext uri="{FF2B5EF4-FFF2-40B4-BE49-F238E27FC236}">
                      <a16:creationId xmlns:a16="http://schemas.microsoft.com/office/drawing/2014/main" id="{44EF2C30-33E4-9951-4BE9-B29DA00F3B47}"/>
                    </a:ext>
                  </a:extLst>
                </p:cNvPr>
                <p:cNvPicPr>
                  <a:picLocks noChangeAspect="1"/>
                </p:cNvPicPr>
                <p:nvPr/>
              </p:nvPicPr>
              <p:blipFill rotWithShape="1">
                <a:blip r:embed="rId7"/>
                <a:srcRect t="14049"/>
                <a:stretch/>
              </p:blipFill>
              <p:spPr>
                <a:xfrm>
                  <a:off x="-3406955" y="1763260"/>
                  <a:ext cx="1816890" cy="1450592"/>
                </a:xfrm>
                <a:prstGeom prst="rect">
                  <a:avLst/>
                </a:prstGeom>
              </p:spPr>
            </p:pic>
            <p:sp>
              <p:nvSpPr>
                <p:cNvPr id="24" name="Rectangle 23">
                  <a:extLst>
                    <a:ext uri="{FF2B5EF4-FFF2-40B4-BE49-F238E27FC236}">
                      <a16:creationId xmlns:a16="http://schemas.microsoft.com/office/drawing/2014/main" id="{272AEDB8-FBEE-17C1-980A-B16DACE9A09F}"/>
                    </a:ext>
                  </a:extLst>
                </p:cNvPr>
                <p:cNvSpPr/>
                <p:nvPr/>
              </p:nvSpPr>
              <p:spPr>
                <a:xfrm>
                  <a:off x="-3397430" y="1950155"/>
                  <a:ext cx="463730" cy="1231195"/>
                </a:xfrm>
                <a:prstGeom prst="rect">
                  <a:avLst/>
                </a:prstGeom>
                <a:noFill/>
                <a:ln w="38100">
                  <a:solidFill>
                    <a:srgbClr val="63C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D41BB2-213A-C4A9-8EE0-5676A82F3E84}"/>
                    </a:ext>
                  </a:extLst>
                </p:cNvPr>
                <p:cNvSpPr/>
                <p:nvPr/>
              </p:nvSpPr>
              <p:spPr>
                <a:xfrm>
                  <a:off x="-2498510" y="1776325"/>
                  <a:ext cx="867354" cy="1425622"/>
                </a:xfrm>
                <a:prstGeom prst="rect">
                  <a:avLst/>
                </a:prstGeom>
                <a:noFill/>
                <a:ln w="38100">
                  <a:solidFill>
                    <a:srgbClr val="63C1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0" name="TextBox 479">
              <a:extLst>
                <a:ext uri="{FF2B5EF4-FFF2-40B4-BE49-F238E27FC236}">
                  <a16:creationId xmlns:a16="http://schemas.microsoft.com/office/drawing/2014/main" id="{4B0631AE-C68A-AB87-B714-66B5FC8D6A50}"/>
                </a:ext>
              </a:extLst>
            </p:cNvPr>
            <p:cNvSpPr txBox="1"/>
            <p:nvPr/>
          </p:nvSpPr>
          <p:spPr>
            <a:xfrm>
              <a:off x="2353225" y="3418566"/>
              <a:ext cx="1048259" cy="123111"/>
            </a:xfrm>
            <a:prstGeom prst="rect">
              <a:avLst/>
            </a:prstGeom>
            <a:solidFill>
              <a:schemeClr val="accent4">
                <a:lumMod val="20000"/>
                <a:lumOff val="80000"/>
                <a:alpha val="42000"/>
              </a:schemeClr>
            </a:solidFill>
          </p:spPr>
          <p:txBody>
            <a:bodyPr wrap="square" lIns="0" tIns="0" rIns="0" bIns="0">
              <a:spAutoFit/>
            </a:bodyPr>
            <a:lstStyle/>
            <a:p>
              <a:r>
                <a:rPr kumimoji="0" lang="en-US" sz="800" b="0" i="0" u="none" strike="noStrike" kern="0" cap="none" spc="0" normalizeH="0" baseline="0" noProof="0" dirty="0" err="1">
                  <a:ln>
                    <a:noFill/>
                  </a:ln>
                  <a:solidFill>
                    <a:schemeClr val="bg1"/>
                  </a:solidFill>
                  <a:uLnTx/>
                  <a:uFillTx/>
                  <a:latin typeface="Josefin Sans Light" pitchFamily="2" charset="0"/>
                  <a:cs typeface="Arial"/>
                  <a:sym typeface="Josefin Slab SemiBold"/>
                </a:rPr>
                <a:t>AlphaPose</a:t>
              </a:r>
              <a:r>
                <a:rPr kumimoji="0" lang="en-US" sz="800" b="0" i="0" u="none" strike="noStrike" kern="0" cap="none" spc="0" normalizeH="0" baseline="0" noProof="0" dirty="0">
                  <a:ln>
                    <a:noFill/>
                  </a:ln>
                  <a:solidFill>
                    <a:schemeClr val="bg1"/>
                  </a:solidFill>
                  <a:uLnTx/>
                  <a:uFillTx/>
                  <a:latin typeface="Josefin Sans Light" pitchFamily="2" charset="0"/>
                  <a:sym typeface="Josefin Slab SemiBold"/>
                </a:rPr>
                <a:t> [Fang 2017] </a:t>
              </a:r>
              <a:endParaRPr lang="en-US" dirty="0">
                <a:solidFill>
                  <a:schemeClr val="bg1"/>
                </a:solidFill>
              </a:endParaRPr>
            </a:p>
          </p:txBody>
        </p:sp>
      </p:grpSp>
      <p:grpSp>
        <p:nvGrpSpPr>
          <p:cNvPr id="482" name="Group 481">
            <a:extLst>
              <a:ext uri="{FF2B5EF4-FFF2-40B4-BE49-F238E27FC236}">
                <a16:creationId xmlns:a16="http://schemas.microsoft.com/office/drawing/2014/main" id="{399FE1C8-FB09-F11F-6A2C-CD40445FC32D}"/>
              </a:ext>
            </a:extLst>
          </p:cNvPr>
          <p:cNvGrpSpPr/>
          <p:nvPr/>
        </p:nvGrpSpPr>
        <p:grpSpPr>
          <a:xfrm>
            <a:off x="3487498" y="2609678"/>
            <a:ext cx="2443177" cy="981926"/>
            <a:chOff x="3484173" y="2571750"/>
            <a:chExt cx="2443177" cy="981926"/>
          </a:xfrm>
        </p:grpSpPr>
        <p:grpSp>
          <p:nvGrpSpPr>
            <p:cNvPr id="28" name="Group 27">
              <a:extLst>
                <a:ext uri="{FF2B5EF4-FFF2-40B4-BE49-F238E27FC236}">
                  <a16:creationId xmlns:a16="http://schemas.microsoft.com/office/drawing/2014/main" id="{A05464CA-13C7-94A2-2B1E-773874697091}"/>
                </a:ext>
              </a:extLst>
            </p:cNvPr>
            <p:cNvGrpSpPr/>
            <p:nvPr/>
          </p:nvGrpSpPr>
          <p:grpSpPr>
            <a:xfrm>
              <a:off x="3484173" y="2571750"/>
              <a:ext cx="2428393" cy="978629"/>
              <a:chOff x="-3414070" y="3274648"/>
              <a:chExt cx="3631829" cy="1463607"/>
            </a:xfrm>
          </p:grpSpPr>
          <p:pic>
            <p:nvPicPr>
              <p:cNvPr id="21" name="Picture 20">
                <a:extLst>
                  <a:ext uri="{FF2B5EF4-FFF2-40B4-BE49-F238E27FC236}">
                    <a16:creationId xmlns:a16="http://schemas.microsoft.com/office/drawing/2014/main" id="{AC1C8CCF-A1A2-44EE-4A84-9110D442CA1D}"/>
                  </a:ext>
                </a:extLst>
              </p:cNvPr>
              <p:cNvPicPr>
                <a:picLocks noChangeAspect="1"/>
              </p:cNvPicPr>
              <p:nvPr/>
            </p:nvPicPr>
            <p:blipFill>
              <a:blip r:embed="rId8"/>
              <a:stretch>
                <a:fillRect/>
              </a:stretch>
            </p:blipFill>
            <p:spPr>
              <a:xfrm>
                <a:off x="-3414070" y="3274648"/>
                <a:ext cx="1841274" cy="1460649"/>
              </a:xfrm>
              <a:prstGeom prst="rect">
                <a:avLst/>
              </a:prstGeom>
            </p:spPr>
          </p:pic>
          <p:pic>
            <p:nvPicPr>
              <p:cNvPr id="23" name="Picture 22">
                <a:extLst>
                  <a:ext uri="{FF2B5EF4-FFF2-40B4-BE49-F238E27FC236}">
                    <a16:creationId xmlns:a16="http://schemas.microsoft.com/office/drawing/2014/main" id="{AC0DD2C5-3E6F-B72A-927C-E3BF431B3C52}"/>
                  </a:ext>
                </a:extLst>
              </p:cNvPr>
              <p:cNvPicPr>
                <a:picLocks noChangeAspect="1"/>
              </p:cNvPicPr>
              <p:nvPr/>
            </p:nvPicPr>
            <p:blipFill>
              <a:blip r:embed="rId9"/>
              <a:stretch>
                <a:fillRect/>
              </a:stretch>
            </p:blipFill>
            <p:spPr>
              <a:xfrm>
                <a:off x="-1538392" y="3274648"/>
                <a:ext cx="1756151" cy="1463607"/>
              </a:xfrm>
              <a:prstGeom prst="rect">
                <a:avLst/>
              </a:prstGeom>
            </p:spPr>
          </p:pic>
        </p:grpSp>
        <p:sp>
          <p:nvSpPr>
            <p:cNvPr id="481" name="TextBox 480">
              <a:extLst>
                <a:ext uri="{FF2B5EF4-FFF2-40B4-BE49-F238E27FC236}">
                  <a16:creationId xmlns:a16="http://schemas.microsoft.com/office/drawing/2014/main" id="{D0C1971F-9CA6-A6B5-7685-697ABDC7CFD9}"/>
                </a:ext>
              </a:extLst>
            </p:cNvPr>
            <p:cNvSpPr txBox="1"/>
            <p:nvPr/>
          </p:nvSpPr>
          <p:spPr>
            <a:xfrm>
              <a:off x="4879091" y="3430565"/>
              <a:ext cx="1048259" cy="123111"/>
            </a:xfrm>
            <a:prstGeom prst="rect">
              <a:avLst/>
            </a:prstGeom>
            <a:solidFill>
              <a:schemeClr val="accent4">
                <a:lumMod val="20000"/>
                <a:lumOff val="80000"/>
                <a:alpha val="42000"/>
              </a:schemeClr>
            </a:solidFill>
          </p:spPr>
          <p:txBody>
            <a:bodyPr wrap="square" lIns="0" tIns="0" rIns="0" bIns="0">
              <a:spAutoFit/>
            </a:bodyPr>
            <a:lstStyle/>
            <a:p>
              <a:r>
                <a:rPr kumimoji="0" lang="en-US" sz="800" b="0" i="0" u="none" strike="noStrike" kern="0" cap="none" spc="0" normalizeH="0" baseline="0" noProof="0" dirty="0">
                  <a:ln>
                    <a:noFill/>
                  </a:ln>
                  <a:solidFill>
                    <a:schemeClr val="accent4">
                      <a:lumMod val="20000"/>
                      <a:lumOff val="80000"/>
                    </a:schemeClr>
                  </a:solidFill>
                  <a:uLnTx/>
                  <a:uFillTx/>
                  <a:latin typeface="Josefin Sans Light" pitchFamily="2" charset="0"/>
                  <a:cs typeface="Arial"/>
                  <a:sym typeface="Josefin Slab SemiBold"/>
                </a:rPr>
                <a:t>OpenPose</a:t>
              </a:r>
              <a:r>
                <a:rPr kumimoji="0" lang="en-US" sz="800" b="0" i="0" u="none" strike="noStrike" kern="0" cap="none" spc="0" normalizeH="0" baseline="0" noProof="0" dirty="0">
                  <a:ln>
                    <a:noFill/>
                  </a:ln>
                  <a:solidFill>
                    <a:schemeClr val="accent4">
                      <a:lumMod val="20000"/>
                      <a:lumOff val="80000"/>
                    </a:schemeClr>
                  </a:solidFill>
                  <a:uLnTx/>
                  <a:uFillTx/>
                  <a:latin typeface="Josefin Sans Light" pitchFamily="2" charset="0"/>
                  <a:sym typeface="Josefin Slab SemiBold"/>
                </a:rPr>
                <a:t> [Cao 2019] </a:t>
              </a:r>
              <a:endParaRPr lang="en-US" dirty="0">
                <a:solidFill>
                  <a:schemeClr val="accent4">
                    <a:lumMod val="20000"/>
                    <a:lumOff val="80000"/>
                  </a:schemeClr>
                </a:solidFill>
              </a:endParaRPr>
            </a:p>
          </p:txBody>
        </p:sp>
      </p:grpSp>
      <p:sp>
        <p:nvSpPr>
          <p:cNvPr id="8" name="TextBox 7">
            <a:extLst>
              <a:ext uri="{FF2B5EF4-FFF2-40B4-BE49-F238E27FC236}">
                <a16:creationId xmlns:a16="http://schemas.microsoft.com/office/drawing/2014/main" id="{68021E50-BDB1-A0C7-9FD8-00F961F2216B}"/>
              </a:ext>
            </a:extLst>
          </p:cNvPr>
          <p:cNvSpPr txBox="1"/>
          <p:nvPr/>
        </p:nvSpPr>
        <p:spPr>
          <a:xfrm>
            <a:off x="705844" y="4539148"/>
            <a:ext cx="4421139"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5B0F00"/>
              </a:buClr>
              <a:buSzPts val="1200"/>
              <a:buFont typeface="Josefin Slab SemiBold"/>
              <a:buNone/>
              <a:tabLst/>
              <a:defRPr/>
            </a:pPr>
            <a:r>
              <a:rPr kumimoji="0" lang="en-US" sz="800" b="0" i="0" u="none" strike="noStrike" kern="0" cap="none" spc="0" normalizeH="0" baseline="0" noProof="0" dirty="0">
                <a:ln>
                  <a:noFill/>
                </a:ln>
                <a:solidFill>
                  <a:srgbClr val="5B0F00"/>
                </a:solidFill>
                <a:effectLst/>
                <a:uLnTx/>
                <a:uFillTx/>
                <a:latin typeface="Josefin Sans Light" pitchFamily="2" charset="0"/>
                <a:sym typeface="Josefin Slab SemiBold"/>
              </a:rPr>
              <a:t>+ YOLO-pose [Wang 2022], SLEAP [Pereira 2022], … </a:t>
            </a:r>
            <a:endParaRPr kumimoji="0" lang="en-US" sz="1200" b="0" i="0" u="none" strike="noStrike" kern="0" cap="none" spc="0" normalizeH="0" baseline="0" noProof="0" dirty="0">
              <a:ln>
                <a:noFill/>
              </a:ln>
              <a:solidFill>
                <a:srgbClr val="5B0F00"/>
              </a:solidFill>
              <a:effectLst/>
              <a:uLnTx/>
              <a:uFillTx/>
              <a:latin typeface="Josefin Slab SemiBold"/>
              <a:sym typeface="Josefin Slab SemiBold"/>
            </a:endParaRPr>
          </a:p>
        </p:txBody>
      </p:sp>
      <p:sp>
        <p:nvSpPr>
          <p:cNvPr id="11" name="Rectangle 10">
            <a:extLst>
              <a:ext uri="{FF2B5EF4-FFF2-40B4-BE49-F238E27FC236}">
                <a16:creationId xmlns:a16="http://schemas.microsoft.com/office/drawing/2014/main" id="{3A2B0A4A-B7B8-B897-1B6C-DEB8053F7348}"/>
              </a:ext>
            </a:extLst>
          </p:cNvPr>
          <p:cNvSpPr/>
          <p:nvPr/>
        </p:nvSpPr>
        <p:spPr>
          <a:xfrm>
            <a:off x="2381"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1</a:t>
            </a:r>
            <a:endParaRPr lang="en-US" dirty="0">
              <a:latin typeface="Josefin Sans" pitchFamily="2" charset="0"/>
            </a:endParaRPr>
          </a:p>
        </p:txBody>
      </p:sp>
      <p:sp>
        <p:nvSpPr>
          <p:cNvPr id="13" name="Rectangle 12">
            <a:extLst>
              <a:ext uri="{FF2B5EF4-FFF2-40B4-BE49-F238E27FC236}">
                <a16:creationId xmlns:a16="http://schemas.microsoft.com/office/drawing/2014/main" id="{44ABD70A-0771-D468-CDC6-AF052289BA9A}"/>
              </a:ext>
            </a:extLst>
          </p:cNvPr>
          <p:cNvSpPr/>
          <p:nvPr/>
        </p:nvSpPr>
        <p:spPr>
          <a:xfrm>
            <a:off x="6216018" y="1535669"/>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2</a:t>
            </a:r>
            <a:endParaRPr lang="en-US" dirty="0">
              <a:latin typeface="Josefin Sans" pitchFamily="2" charset="0"/>
            </a:endParaRPr>
          </a:p>
        </p:txBody>
      </p:sp>
      <p:sp>
        <p:nvSpPr>
          <p:cNvPr id="14" name="Rectangle 13">
            <a:extLst>
              <a:ext uri="{FF2B5EF4-FFF2-40B4-BE49-F238E27FC236}">
                <a16:creationId xmlns:a16="http://schemas.microsoft.com/office/drawing/2014/main" id="{2B18F4B1-5329-276F-1CA0-D132DAAFD34B}"/>
              </a:ext>
            </a:extLst>
          </p:cNvPr>
          <p:cNvSpPr/>
          <p:nvPr/>
        </p:nvSpPr>
        <p:spPr>
          <a:xfrm>
            <a:off x="6220687" y="2651847"/>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3</a:t>
            </a:r>
            <a:endParaRPr lang="en-US" dirty="0">
              <a:latin typeface="Josefin Sans" pitchFamily="2" charset="0"/>
            </a:endParaRPr>
          </a:p>
        </p:txBody>
      </p:sp>
      <p:sp>
        <p:nvSpPr>
          <p:cNvPr id="15" name="Rectangle 14">
            <a:extLst>
              <a:ext uri="{FF2B5EF4-FFF2-40B4-BE49-F238E27FC236}">
                <a16:creationId xmlns:a16="http://schemas.microsoft.com/office/drawing/2014/main" id="{A773D7A6-9397-CBA9-F608-1F412337F1D1}"/>
              </a:ext>
            </a:extLst>
          </p:cNvPr>
          <p:cNvSpPr/>
          <p:nvPr/>
        </p:nvSpPr>
        <p:spPr>
          <a:xfrm>
            <a:off x="6204201" y="3730998"/>
            <a:ext cx="166449" cy="137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latin typeface="Josefin Sans" pitchFamily="2" charset="0"/>
              </a:rPr>
              <a:t>4</a:t>
            </a:r>
            <a:endParaRPr lang="en-US" dirty="0">
              <a:latin typeface="Josefin Sans" pitchFamily="2" charset="0"/>
            </a:endParaRPr>
          </a:p>
        </p:txBody>
      </p:sp>
    </p:spTree>
    <p:extLst>
      <p:ext uri="{BB962C8B-B14F-4D97-AF65-F5344CB8AC3E}">
        <p14:creationId xmlns:p14="http://schemas.microsoft.com/office/powerpoint/2010/main" val="2116245308"/>
      </p:ext>
    </p:extLst>
  </p:cSld>
  <p:clrMapOvr>
    <a:masterClrMapping/>
  </p:clrMapOvr>
</p:sld>
</file>

<file path=ppt/theme/theme1.xml><?xml version="1.0" encoding="utf-8"?>
<a:theme xmlns:a="http://schemas.openxmlformats.org/drawingml/2006/main" name="Master's Thesis by Slidesgo">
  <a:themeElements>
    <a:clrScheme name="Simple Light">
      <a:dk1>
        <a:srgbClr val="F2FCFF"/>
      </a:dk1>
      <a:lt1>
        <a:srgbClr val="5B0F00"/>
      </a:lt1>
      <a:dk2>
        <a:srgbClr val="99CDD5"/>
      </a:dk2>
      <a:lt2>
        <a:srgbClr val="A46659"/>
      </a:lt2>
      <a:accent1>
        <a:srgbClr val="F2FCFF"/>
      </a:accent1>
      <a:accent2>
        <a:srgbClr val="5B0F00"/>
      </a:accent2>
      <a:accent3>
        <a:srgbClr val="99CDD5"/>
      </a:accent3>
      <a:accent4>
        <a:srgbClr val="A46659"/>
      </a:accent4>
      <a:accent5>
        <a:srgbClr val="F2FCFF"/>
      </a:accent5>
      <a:accent6>
        <a:srgbClr val="5B0F00"/>
      </a:accent6>
      <a:hlink>
        <a:srgbClr val="5B0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33663</TotalTime>
  <Words>8810</Words>
  <Application>Microsoft Office PowerPoint</Application>
  <PresentationFormat>On-screen Show (16:9)</PresentationFormat>
  <Paragraphs>1430</Paragraphs>
  <Slides>54</Slides>
  <Notes>54</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Josefin Slab SemiBold</vt:lpstr>
      <vt:lpstr>Cambria Math</vt:lpstr>
      <vt:lpstr>Arial</vt:lpstr>
      <vt:lpstr>Josefin Sans Light</vt:lpstr>
      <vt:lpstr>Josefin Slab</vt:lpstr>
      <vt:lpstr>Fira Sans Extra Condensed Medium</vt:lpstr>
      <vt:lpstr>Josefin Sans SemiBold</vt:lpstr>
      <vt:lpstr>Josefin Sans</vt:lpstr>
      <vt:lpstr>Master's Thesis by Slidesgo</vt:lpstr>
      <vt:lpstr>Design and evaluation  of a biomechanically consistent method  for markerless kinematic analysis  of sports motion</vt:lpstr>
      <vt:lpstr>Accuracy</vt:lpstr>
      <vt:lpstr>Accuracy</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Accuracy</vt:lpstr>
      <vt:lpstr>2D images to 3D angles</vt:lpstr>
      <vt:lpstr>2D images to 3D angles</vt:lpstr>
      <vt:lpstr>2D images to 3D angles</vt:lpstr>
      <vt:lpstr>2D images to 3D angles</vt:lpstr>
      <vt:lpstr>2D images to 3D angles</vt:lpstr>
      <vt:lpstr>2D images to 3D angles</vt:lpstr>
      <vt:lpstr>2D images to 3D angles</vt:lpstr>
      <vt:lpstr>2D images to 3D angles</vt:lpstr>
      <vt:lpstr>2D images to 3D angles</vt:lpstr>
      <vt:lpstr>Accuracy</vt:lpstr>
      <vt:lpstr>Robustness</vt:lpstr>
      <vt:lpstr>Robustness</vt:lpstr>
      <vt:lpstr>Robustness</vt:lpstr>
      <vt:lpstr>2D images to 3D kinematics</vt:lpstr>
      <vt:lpstr>Accuracy</vt:lpstr>
      <vt:lpstr>Accuracy</vt:lpstr>
      <vt:lpstr>Accuracy</vt:lpstr>
      <vt:lpstr>Accuracy</vt:lpstr>
      <vt:lpstr>Accuracy</vt:lpstr>
      <vt:lpstr>Application case</vt:lpstr>
      <vt:lpstr>Application case</vt:lpstr>
      <vt:lpstr>Application case</vt:lpstr>
      <vt:lpstr>Application case</vt:lpstr>
      <vt:lpstr>Application case</vt:lpstr>
      <vt:lpstr>Application case</vt:lpstr>
      <vt:lpstr>Accuracy</vt:lpstr>
      <vt:lpstr>Perspectives</vt:lpstr>
      <vt:lpstr>Perspectives</vt:lpstr>
      <vt:lpstr>Accuracy</vt:lpstr>
      <vt:lpstr>Conclusion</vt:lpstr>
      <vt:lpstr>Thank you</vt:lpstr>
      <vt:lpstr>PowerPoint Presentation</vt:lpstr>
      <vt:lpstr>PowerPoint Presentation</vt:lpstr>
      <vt:lpstr>PowerPoint Presentation</vt:lpstr>
      <vt:lpstr>PowerPoint Presentation</vt:lpstr>
      <vt:lpstr>Perspectives</vt:lpstr>
      <vt:lpstr>PowerPoint Presentation</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evaluation  of a biomechanically consistent method  for markerless kinematic analysis  of sports motion</dc:title>
  <dc:creator>david</dc:creator>
  <cp:lastModifiedBy>david pagnon</cp:lastModifiedBy>
  <cp:revision>3</cp:revision>
  <dcterms:modified xsi:type="dcterms:W3CDTF">2023-03-11T23:02:45Z</dcterms:modified>
</cp:coreProperties>
</file>